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6" r:id="rId5"/>
    <p:sldId id="268" r:id="rId6"/>
    <p:sldId id="264" r:id="rId7"/>
    <p:sldId id="25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10 марта </c:v>
                </c:pt>
                <c:pt idx="1">
                  <c:v>24 марта</c:v>
                </c:pt>
                <c:pt idx="2">
                  <c:v>31 марта</c:v>
                </c:pt>
                <c:pt idx="3">
                  <c:v>7 апреля</c:v>
                </c:pt>
                <c:pt idx="4">
                  <c:v>14 апреля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55</c:v>
                </c:pt>
                <c:pt idx="2">
                  <c:v>63</c:v>
                </c:pt>
                <c:pt idx="3">
                  <c:v>58</c:v>
                </c:pt>
                <c:pt idx="4">
                  <c:v>67.400000000000006</c:v>
                </c:pt>
              </c:numCache>
            </c:numRef>
          </c:val>
        </c:ser>
        <c:axId val="139928704"/>
        <c:axId val="139930240"/>
      </c:barChart>
      <c:catAx>
        <c:axId val="139928704"/>
        <c:scaling>
          <c:orientation val="minMax"/>
        </c:scaling>
        <c:axPos val="b"/>
        <c:tickLblPos val="nextTo"/>
        <c:crossAx val="139930240"/>
        <c:crosses val="autoZero"/>
        <c:auto val="1"/>
        <c:lblAlgn val="ctr"/>
        <c:lblOffset val="100"/>
      </c:catAx>
      <c:valAx>
        <c:axId val="139930240"/>
        <c:scaling>
          <c:orientation val="minMax"/>
        </c:scaling>
        <c:axPos val="l"/>
        <c:majorGridlines/>
        <c:numFmt formatCode="General" sourceLinked="1"/>
        <c:tickLblPos val="nextTo"/>
        <c:crossAx val="139928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2448261287155914E-2"/>
                </c:manualLayout>
              </c:layout>
              <c:showVal val="1"/>
            </c:dLbl>
            <c:dLbl>
              <c:idx val="2"/>
              <c:layout>
                <c:manualLayout>
                  <c:x val="8.0246913580246965E-2"/>
                  <c:y val="2.5254293948050403E-2"/>
                </c:manualLayout>
              </c:layout>
              <c:showVal val="1"/>
            </c:dLbl>
            <c:dLbl>
              <c:idx val="3"/>
              <c:layout>
                <c:manualLayout>
                  <c:x val="6.4814814814814839E-2"/>
                  <c:y val="2.2448261287155914E-2"/>
                </c:manualLayout>
              </c:layout>
              <c:showVal val="1"/>
            </c:dLbl>
            <c:dLbl>
              <c:idx val="4"/>
              <c:layout>
                <c:manualLayout>
                  <c:x val="6.6358024691357917E-2"/>
                  <c:y val="-2.806032660894488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10 марта </c:v>
                </c:pt>
                <c:pt idx="1">
                  <c:v>24 марта</c:v>
                </c:pt>
                <c:pt idx="2">
                  <c:v>31 марта</c:v>
                </c:pt>
                <c:pt idx="3">
                  <c:v>7 апреля</c:v>
                </c:pt>
                <c:pt idx="4">
                  <c:v>14 апреля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2.9</c:v>
                </c:pt>
                <c:pt idx="1">
                  <c:v>2.7</c:v>
                </c:pt>
                <c:pt idx="2">
                  <c:v>3.17</c:v>
                </c:pt>
                <c:pt idx="3">
                  <c:v>3.16</c:v>
                </c:pt>
                <c:pt idx="4">
                  <c:v>3.05</c:v>
                </c:pt>
              </c:numCache>
            </c:numRef>
          </c:val>
        </c:ser>
        <c:axId val="139971968"/>
        <c:axId val="139216000"/>
      </c:barChart>
      <c:catAx>
        <c:axId val="139971968"/>
        <c:scaling>
          <c:orientation val="minMax"/>
        </c:scaling>
        <c:axPos val="b"/>
        <c:tickLblPos val="nextTo"/>
        <c:crossAx val="139216000"/>
        <c:crosses val="autoZero"/>
        <c:auto val="1"/>
        <c:lblAlgn val="ctr"/>
        <c:lblOffset val="100"/>
      </c:catAx>
      <c:valAx>
        <c:axId val="13921600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39971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604864"/>
            <a:ext cx="8640960" cy="1470025"/>
          </a:xfrm>
        </p:spPr>
        <p:txBody>
          <a:bodyPr>
            <a:noAutofit/>
          </a:bodyPr>
          <a:lstStyle/>
          <a:p>
            <a:r>
              <a:rPr lang="ru-RU" sz="3200" dirty="0"/>
              <a:t>Готовность к первичной аккредитации </a:t>
            </a:r>
            <a:r>
              <a:rPr lang="ru-RU" sz="3200" dirty="0" smtClean="0"/>
              <a:t>специалистов по специальности 31.05.03 Стоматология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Заседание №5 ЦКМС от 27.04.2017</a:t>
            </a:r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aigurov\Desktop\юбилейная эмблем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84176" cy="2592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69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Проведение еженедельного репетиционного тестирования на сайте методического центра аккредитации специалистов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07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Динамика общей успеваемости студентов </a:t>
            </a:r>
            <a:r>
              <a:rPr lang="ru-RU" sz="2800" dirty="0" smtClean="0"/>
              <a:t>5 </a:t>
            </a:r>
            <a:r>
              <a:rPr lang="ru-RU" sz="2800" dirty="0" smtClean="0"/>
              <a:t>курса по результатам тестирования (%)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3296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37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Динамика среднего бала тестирования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39564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36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Первичная аккредитация специалистов по специальности «стоматология» в 2017 году (2-ой этап)</a:t>
            </a:r>
            <a:endParaRPr lang="ru-RU" sz="28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0827720"/>
              </p:ext>
            </p:extLst>
          </p:nvPr>
        </p:nvGraphicFramePr>
        <p:xfrm>
          <a:off x="214281" y="1785927"/>
          <a:ext cx="8715437" cy="47358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0133"/>
                <a:gridCol w="1928826"/>
                <a:gridCol w="5786478"/>
              </a:tblGrid>
              <a:tr h="3914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Станция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Практический навык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Оборудование </a:t>
                      </a:r>
                      <a:endParaRPr lang="ru-RU" sz="1400" dirty="0"/>
                    </a:p>
                  </a:txBody>
                  <a:tcPr anchor="ctr"/>
                </a:tc>
              </a:tr>
              <a:tr h="5225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Станция №1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Базовая</a:t>
                      </a:r>
                      <a:r>
                        <a:rPr lang="ru-RU" sz="1400" baseline="0" dirty="0" smtClean="0"/>
                        <a:t> сердечно-лёгочная реанимация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Тренажер «оживленная Анна» + дефибриллятор</a:t>
                      </a:r>
                      <a:endParaRPr lang="ru-RU" sz="1400" dirty="0"/>
                    </a:p>
                  </a:txBody>
                  <a:tcPr/>
                </a:tc>
              </a:tr>
              <a:tr h="7561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Станция №2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Стоматологический осмотр</a:t>
                      </a:r>
                      <a:r>
                        <a:rPr lang="ru-RU" sz="1400" baseline="0" dirty="0" smtClean="0"/>
                        <a:t> пациента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Стоматологическая установка с креслом, фантомный тренажер стоматологический, стул для врача,</a:t>
                      </a:r>
                      <a:r>
                        <a:rPr lang="ru-RU" sz="1400" baseline="0" dirty="0" smtClean="0"/>
                        <a:t> наборы стоматологические для осмотра полости рта</a:t>
                      </a:r>
                      <a:endParaRPr lang="ru-RU" sz="1400" dirty="0"/>
                    </a:p>
                  </a:txBody>
                  <a:tcPr/>
                </a:tc>
              </a:tr>
              <a:tr h="13831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Станция №3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Удаление зуба. Пломбирование полости зуба.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Стоматологический симулятор с фантомным манекеном, стоматологическое кресло со светильником, стул врачебный, фантомный тренажер стоматологический, наборы инструментов для удаления зубов, наборы инструментов для пломбирования зубов, материалы</a:t>
                      </a:r>
                      <a:r>
                        <a:rPr lang="ru-RU" sz="1400" baseline="0" dirty="0" smtClean="0"/>
                        <a:t> стоматологические, лампа для полимеризации материала.</a:t>
                      </a:r>
                      <a:endParaRPr lang="ru-RU" sz="1400" dirty="0"/>
                    </a:p>
                  </a:txBody>
                  <a:tcPr/>
                </a:tc>
              </a:tr>
              <a:tr h="7376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Станция №4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Стоматологическое препарирование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Стоматологический симулятор с фантомным </a:t>
                      </a:r>
                      <a:r>
                        <a:rPr lang="ru-RU" sz="1400" dirty="0" smtClean="0"/>
                        <a:t> манекеном</a:t>
                      </a:r>
                      <a:r>
                        <a:rPr lang="ru-RU" sz="1400" dirty="0" smtClean="0"/>
                        <a:t>, стул врачебный, наборы инструментов для препарирования зубов, наборы инструментов для осмотра полости рта.</a:t>
                      </a:r>
                      <a:endParaRPr lang="ru-RU" sz="1400" dirty="0"/>
                    </a:p>
                  </a:txBody>
                  <a:tcPr/>
                </a:tc>
              </a:tr>
              <a:tr h="781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Станция</a:t>
                      </a:r>
                      <a:r>
                        <a:rPr lang="ru-RU" sz="1400" baseline="0" dirty="0" smtClean="0"/>
                        <a:t> №5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Анестезия</a:t>
                      </a:r>
                      <a:r>
                        <a:rPr lang="ru-RU" sz="1400" baseline="0" dirty="0" smtClean="0"/>
                        <a:t> в стоматологической практике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Стоматологическое кресло со светильником, стул врачебный, фантомный тренажер стоматологический, наборы инструментов для осмотра полости рта,</a:t>
                      </a:r>
                      <a:r>
                        <a:rPr lang="ru-RU" sz="1400" baseline="0" dirty="0" smtClean="0"/>
                        <a:t> шприцы </a:t>
                      </a:r>
                      <a:r>
                        <a:rPr lang="ru-RU" sz="1400" baseline="0" dirty="0" err="1" smtClean="0"/>
                        <a:t>карпульные</a:t>
                      </a:r>
                      <a:r>
                        <a:rPr lang="ru-RU" sz="1400" baseline="0" dirty="0" smtClean="0"/>
                        <a:t>, иглы инъекционные, </a:t>
                      </a:r>
                      <a:r>
                        <a:rPr lang="ru-RU" sz="1400" baseline="0" dirty="0" err="1" smtClean="0"/>
                        <a:t>карпулы</a:t>
                      </a:r>
                      <a:r>
                        <a:rPr lang="ru-RU" sz="1400" baseline="0" dirty="0" smtClean="0"/>
                        <a:t> с анестетиком.</a:t>
                      </a: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45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Проводится отработка алгоритмов практических навыков </a:t>
            </a:r>
            <a:r>
              <a:rPr lang="ru-RU" sz="2800" dirty="0" smtClean="0"/>
              <a:t>на базе  кафедры-центра </a:t>
            </a:r>
            <a:r>
              <a:rPr lang="ru-RU" sz="2800" dirty="0"/>
              <a:t>симуляционных </a:t>
            </a:r>
            <a:r>
              <a:rPr lang="ru-RU" sz="2800" dirty="0" smtClean="0"/>
              <a:t>технологий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1571612"/>
            <a:ext cx="4038600" cy="2268596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4143380"/>
            <a:ext cx="4038600" cy="2268596"/>
          </a:xfrm>
        </p:spPr>
      </p:pic>
    </p:spTree>
    <p:extLst>
      <p:ext uri="{BB962C8B-B14F-4D97-AF65-F5344CB8AC3E}">
        <p14:creationId xmlns="" xmlns:p14="http://schemas.microsoft.com/office/powerpoint/2010/main" val="15058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Сборник ситуационных задач размещен в </a:t>
            </a:r>
            <a:r>
              <a:rPr lang="en-US" sz="2800" dirty="0" err="1" smtClean="0"/>
              <a:t>Colibris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трелка вправо 4"/>
          <p:cNvSpPr/>
          <p:nvPr/>
        </p:nvSpPr>
        <p:spPr>
          <a:xfrm>
            <a:off x="395536" y="4077072"/>
            <a:ext cx="576064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56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Мероприятия, направленные на </a:t>
            </a:r>
            <a:br>
              <a:rPr lang="ru-RU" sz="2800" dirty="0" smtClean="0"/>
            </a:br>
            <a:r>
              <a:rPr lang="ru-RU" sz="2800" dirty="0" smtClean="0"/>
              <a:t>повышение подготовки студентов к аккредитации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Разбор наиболее сложных тестов и ситуационных задач на лекциях и практических занятиях.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Введение аккредитационных тестов в банк экзаменационных тестов дисциплин «Клиническая стоматология», «Челюстно-лицевая и </a:t>
            </a:r>
            <a:r>
              <a:rPr lang="ru-RU" sz="2400" dirty="0" err="1" smtClean="0"/>
              <a:t>гнатическая</a:t>
            </a:r>
            <a:r>
              <a:rPr lang="ru-RU" sz="2400" dirty="0" smtClean="0"/>
              <a:t> хирургия».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Практический экзамен по дисциплине </a:t>
            </a:r>
            <a:r>
              <a:rPr lang="ru-RU" sz="2400" dirty="0"/>
              <a:t>«Клиническая стоматология</a:t>
            </a:r>
            <a:r>
              <a:rPr lang="ru-RU" sz="2400" dirty="0" smtClean="0"/>
              <a:t>» включает в себя практические навыки программы первичной аккредитации специалистов.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Проведение государственной итоговой аттестации выпускников с применением фонда оценочных средств для первичной аккредитации специалистов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2245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071810"/>
            <a:ext cx="8238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298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Готовность к первичной аккредитации специалистов по специальности 31.05.03 Стоматология</vt:lpstr>
      <vt:lpstr>Проведение еженедельного репетиционного тестирования на сайте методического центра аккредитации специалистов</vt:lpstr>
      <vt:lpstr>Динамика общей успеваемости студентов 5 курса по результатам тестирования (%)</vt:lpstr>
      <vt:lpstr>Динамика среднего бала тестирования</vt:lpstr>
      <vt:lpstr>Первичная аккредитация специалистов по специальности «стоматология» в 2017 году (2-ой этап)</vt:lpstr>
      <vt:lpstr>Проводится отработка алгоритмов практических навыков на базе  кафедры-центра симуляционных технологий  </vt:lpstr>
      <vt:lpstr>Сборник ситуационных задач размещен в Colibris</vt:lpstr>
      <vt:lpstr>Мероприятия, направленные на  повышение подготовки студентов к аккредитации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готовность к проведению государственной итоговой аттестации выпускников по специальности 31.05.03 Стоматология</dc:title>
  <dc:creator>МайгуровАА</dc:creator>
  <cp:lastModifiedBy>Василий Алямовский</cp:lastModifiedBy>
  <cp:revision>25</cp:revision>
  <dcterms:created xsi:type="dcterms:W3CDTF">2017-04-19T10:16:27Z</dcterms:created>
  <dcterms:modified xsi:type="dcterms:W3CDTF">2017-04-27T04:09:12Z</dcterms:modified>
</cp:coreProperties>
</file>