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16"/>
  </p:notesMasterIdLst>
  <p:sldIdLst>
    <p:sldId id="256" r:id="rId2"/>
    <p:sldId id="257" r:id="rId3"/>
    <p:sldId id="276" r:id="rId4"/>
    <p:sldId id="292" r:id="rId5"/>
    <p:sldId id="314" r:id="rId6"/>
    <p:sldId id="294" r:id="rId7"/>
    <p:sldId id="315" r:id="rId8"/>
    <p:sldId id="298" r:id="rId9"/>
    <p:sldId id="297" r:id="rId10"/>
    <p:sldId id="281" r:id="rId11"/>
    <p:sldId id="312" r:id="rId12"/>
    <p:sldId id="317" r:id="rId13"/>
    <p:sldId id="313"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varScale="1">
        <p:scale>
          <a:sx n="73" d="100"/>
          <a:sy n="73" d="100"/>
        </p:scale>
        <p:origin x="618"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449BD-2120-4E95-B5A1-FB0974289C56}" type="datetimeFigureOut">
              <a:rPr lang="ru-RU" smtClean="0"/>
              <a:t>10.03.2023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50DEB4-F123-4BDE-8AB9-A75F80B2A8B5}" type="slidenum">
              <a:rPr lang="ru-RU" smtClean="0"/>
              <a:t>‹#›</a:t>
            </a:fld>
            <a:endParaRPr lang="ru-RU"/>
          </a:p>
        </p:txBody>
      </p:sp>
    </p:spTree>
    <p:extLst>
      <p:ext uri="{BB962C8B-B14F-4D97-AF65-F5344CB8AC3E}">
        <p14:creationId xmlns:p14="http://schemas.microsoft.com/office/powerpoint/2010/main" val="189504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0DEB4-F123-4BDE-8AB9-A75F80B2A8B5}" type="slidenum">
              <a:rPr lang="ru-RU" smtClean="0"/>
              <a:t>9</a:t>
            </a:fld>
            <a:endParaRPr lang="ru-RU"/>
          </a:p>
        </p:txBody>
      </p:sp>
    </p:spTree>
    <p:extLst>
      <p:ext uri="{BB962C8B-B14F-4D97-AF65-F5344CB8AC3E}">
        <p14:creationId xmlns:p14="http://schemas.microsoft.com/office/powerpoint/2010/main" val="245363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19" name="Нижний колонтитул 18"/>
          <p:cNvSpPr>
            <a:spLocks noGrp="1"/>
          </p:cNvSpPr>
          <p:nvPr>
            <p:ph type="ftr" sz="quarter" idx="11"/>
          </p:nvPr>
        </p:nvSpPr>
        <p:spPr/>
        <p:txBody>
          <a:bodyPr/>
          <a:lstStyle/>
          <a:p>
            <a:endParaRPr lang="en-US" dirty="0"/>
          </a:p>
        </p:txBody>
      </p:sp>
      <p:sp>
        <p:nvSpPr>
          <p:cNvPr id="27" name="Номер слайда 2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3337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13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447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10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9729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55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244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397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847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748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Прямоугольный треугольник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Заголовок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Полилиния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68668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Полилиния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Заголовок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1BEF0D-F0BB-DE4B-95CE-6DB70DBA9567}" type="datetimeFigureOut">
              <a:rPr lang="en-US" smtClean="0"/>
              <a:pPr/>
              <a:t>3/10/2023</a:t>
            </a:fld>
            <a:endParaRPr lang="en-US" dirty="0"/>
          </a:p>
        </p:txBody>
      </p:sp>
      <p:sp>
        <p:nvSpPr>
          <p:cNvPr id="22" name="Нижний колонтитул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Номер слайда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Группа 1"/>
          <p:cNvGrpSpPr/>
          <p:nvPr/>
        </p:nvGrpSpPr>
        <p:grpSpPr>
          <a:xfrm>
            <a:off x="-25356" y="202408"/>
            <a:ext cx="12240731"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639466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244" y="1187115"/>
            <a:ext cx="8010609" cy="3416968"/>
          </a:xfrm>
        </p:spPr>
        <p:txBody>
          <a:bodyPr>
            <a:normAutofit/>
          </a:bodyPr>
          <a:lstStyle/>
          <a:p>
            <a:r>
              <a:rPr lang="ru-RU" b="1" dirty="0"/>
              <a:t>Знаки препинания в сложном предложении с разными видами связи</a:t>
            </a:r>
            <a:endParaRPr lang="ru-RU" dirty="0"/>
          </a:p>
        </p:txBody>
      </p:sp>
      <p:sp>
        <p:nvSpPr>
          <p:cNvPr id="3" name="Подзаголовок 2"/>
          <p:cNvSpPr>
            <a:spLocks noGrp="1"/>
          </p:cNvSpPr>
          <p:nvPr>
            <p:ph type="subTitle" idx="1"/>
          </p:nvPr>
        </p:nvSpPr>
        <p:spPr>
          <a:xfrm>
            <a:off x="684212" y="4284617"/>
            <a:ext cx="6400800" cy="1506583"/>
          </a:xfrm>
        </p:spPr>
        <p:txBody>
          <a:bodyPr/>
          <a:lstStyle/>
          <a:p>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4</a:t>
            </a:r>
          </a:p>
        </p:txBody>
      </p:sp>
      <p:sp>
        <p:nvSpPr>
          <p:cNvPr id="3" name="Объект 2"/>
          <p:cNvSpPr>
            <a:spLocks noGrp="1"/>
          </p:cNvSpPr>
          <p:nvPr>
            <p:ph idx="1"/>
          </p:nvPr>
        </p:nvSpPr>
        <p:spPr>
          <a:xfrm>
            <a:off x="342105" y="1101405"/>
            <a:ext cx="11560628" cy="6017851"/>
          </a:xfrm>
        </p:spPr>
        <p:txBody>
          <a:bodyPr>
            <a:normAutofit/>
          </a:bodyPr>
          <a:lstStyle/>
          <a:p>
            <a:pPr algn="just"/>
            <a:r>
              <a:rPr lang="ru-RU" b="1" dirty="0"/>
              <a:t>Выясните структуру предложений; начертите их схемы.</a:t>
            </a:r>
            <a:endParaRPr lang="ru-RU" dirty="0"/>
          </a:p>
          <a:p>
            <a:pPr algn="just"/>
            <a:r>
              <a:rPr lang="ru-RU" dirty="0"/>
              <a:t>1. Под голубыми небесами великолепными коврами, блестя на солнце, снег лежит; прозрачный лес один чернеет, и ель сквозь иней зеленеет, и речка подо льдом блестит</a:t>
            </a:r>
            <a:r>
              <a:rPr lang="ru-RU" i="1" dirty="0"/>
              <a:t>. </a:t>
            </a:r>
            <a:r>
              <a:rPr lang="ru-RU" dirty="0"/>
              <a:t>2. Долго при свете месяца мелькал белый парус между темных волн; слепой все сидел на берегу, и вот мне послышалось что-то похожее на рыдание</a:t>
            </a:r>
            <a:r>
              <a:rPr lang="ru-RU" i="1" dirty="0"/>
              <a:t>. </a:t>
            </a:r>
            <a:r>
              <a:rPr lang="ru-RU" dirty="0"/>
              <a:t>3. Хаджи Мурат остановился, загорелое лицо его буро покраснело, и глаза налились кровью</a:t>
            </a:r>
            <a:r>
              <a:rPr lang="ru-RU" i="1" dirty="0"/>
              <a:t>. </a:t>
            </a:r>
            <a:r>
              <a:rPr lang="ru-RU" dirty="0"/>
              <a:t>4. Потолки были везде расписаны пестрыми узорами, и небольшие белые двери всегда блестели, точно они вчера были выкрашены; мягкие тропинки вели по всему дому из комнаты в комнату</a:t>
            </a:r>
            <a:r>
              <a:rPr lang="ru-RU" i="1" dirty="0"/>
              <a:t>. </a:t>
            </a:r>
            <a:r>
              <a:rPr lang="ru-RU" dirty="0"/>
              <a:t>5. Во всем, что наполняет комнату, чувствуется нечто давно отжившее, какое-то сухое тление, все вещи источают тот странный запах, который дают цветы, высушенные временем до того, что, когда коснешься их, они рассыпаются серой пылью</a:t>
            </a:r>
            <a:r>
              <a:rPr lang="ru-RU" i="1" dirty="0"/>
              <a:t>.</a:t>
            </a:r>
            <a:r>
              <a:rPr lang="ru-RU" dirty="0"/>
              <a:t> </a:t>
            </a:r>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753" y="1162594"/>
            <a:ext cx="11599817" cy="5537620"/>
          </a:xfrm>
        </p:spPr>
        <p:txBody>
          <a:bodyPr>
            <a:normAutofit/>
          </a:bodyPr>
          <a:lstStyle/>
          <a:p>
            <a:pPr algn="just"/>
            <a:r>
              <a:rPr lang="ru-RU" sz="3200" dirty="0"/>
              <a:t>6. В стенах дома, вырываясь через открытые форточки, зазвенел голосистый звонок, и тотчас переплелись в озорной хор высокие крики школьников: кончился урок</a:t>
            </a:r>
            <a:r>
              <a:rPr lang="ru-RU" sz="3200" i="1" dirty="0"/>
              <a:t>. </a:t>
            </a:r>
            <a:r>
              <a:rPr lang="ru-RU" sz="3200" dirty="0"/>
              <a:t>7. Я понимал, что выручить нас может только случайность: или вода внезапно перестанет прибывать, или мы наткнемся на этом берегу на брошенную лодку</a:t>
            </a:r>
            <a:r>
              <a:rPr lang="ru-RU" sz="3200" i="1" dirty="0"/>
              <a:t>. </a:t>
            </a:r>
            <a:r>
              <a:rPr lang="ru-RU" sz="3200" dirty="0"/>
              <a:t>8. Комната, в которую мы вошли, была разделена барьером, и я не видел, с кем говорила и кому униженно кланялась моя мать</a:t>
            </a:r>
            <a:r>
              <a:rPr lang="ru-RU" sz="3200" i="1" dirty="0"/>
              <a:t>. </a:t>
            </a:r>
            <a:r>
              <a:rPr lang="ru-RU" sz="3200" dirty="0"/>
              <a:t>9. Он боялся, что не сможет надавить на гашетку: пальцы дрожали и подламывались.</a:t>
            </a:r>
          </a:p>
        </p:txBody>
      </p:sp>
    </p:spTree>
    <p:extLst>
      <p:ext uri="{BB962C8B-B14F-4D97-AF65-F5344CB8AC3E}">
        <p14:creationId xmlns:p14="http://schemas.microsoft.com/office/powerpoint/2010/main" val="3197345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5</a:t>
            </a:r>
          </a:p>
        </p:txBody>
      </p:sp>
      <p:sp>
        <p:nvSpPr>
          <p:cNvPr id="3" name="Объект 2"/>
          <p:cNvSpPr>
            <a:spLocks noGrp="1"/>
          </p:cNvSpPr>
          <p:nvPr>
            <p:ph idx="1"/>
          </p:nvPr>
        </p:nvSpPr>
        <p:spPr>
          <a:xfrm>
            <a:off x="326571" y="1219201"/>
            <a:ext cx="11234057" cy="6017851"/>
          </a:xfrm>
        </p:spPr>
        <p:txBody>
          <a:bodyPr>
            <a:normAutofit/>
          </a:bodyPr>
          <a:lstStyle/>
          <a:p>
            <a:pPr algn="just"/>
            <a:r>
              <a:rPr lang="ru-RU" sz="2400" b="1" dirty="0"/>
              <a:t>Перепишите, расставляя нужные знаки препинания. Объясните их постановку.</a:t>
            </a:r>
            <a:endParaRPr lang="ru-RU" sz="2400" dirty="0"/>
          </a:p>
          <a:p>
            <a:pPr algn="just"/>
            <a:r>
              <a:rPr lang="ru-RU" sz="2400" dirty="0"/>
              <a:t>1. Дуэли конечно между ними не происходило потому что все были гражданские чиновники но зато один другому старался напакостить где было можно что как известно подчас бывает тяжелее всякой дуэли. 2. Опрометью поскакали мы на выстрел смотрим на валу солдаты собрались в кучу и указывают в поле а там летит стремглав всадник и держит что-то белое на седле</a:t>
            </a:r>
            <a:r>
              <a:rPr lang="ru-RU" sz="2400" i="1" dirty="0"/>
              <a:t>. </a:t>
            </a:r>
            <a:r>
              <a:rPr lang="ru-RU" sz="2400" dirty="0"/>
              <a:t>3. Множество низеньких домиков разбросанных на берегу Терека который разбегается шире и шире мелькали из-за деревьев и дальше синелись зубчатой стеною горы и из-за них выглядывал Казбек в своей белой кардинальской шапке</a:t>
            </a:r>
            <a:r>
              <a:rPr lang="ru-RU" sz="2400" i="1" dirty="0"/>
              <a:t>. </a:t>
            </a:r>
            <a:r>
              <a:rPr lang="ru-RU" sz="2400" dirty="0"/>
              <a:t>4. Его маленькие желтоватые глазки так и бегали с тонких губ не сходила сдержанная напряженная улыбка а нос острый и длинный нахально выдвигался вперед как руль</a:t>
            </a:r>
            <a:r>
              <a:rPr lang="ru-RU" sz="2400" i="1" dirty="0"/>
              <a:t>. </a:t>
            </a:r>
            <a:endParaRPr lang="ru-RU" sz="7200" dirty="0"/>
          </a:p>
        </p:txBody>
      </p:sp>
    </p:spTree>
    <p:extLst>
      <p:ext uri="{BB962C8B-B14F-4D97-AF65-F5344CB8AC3E}">
        <p14:creationId xmlns:p14="http://schemas.microsoft.com/office/powerpoint/2010/main" val="1412397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901337"/>
            <a:ext cx="11808823" cy="6061165"/>
          </a:xfrm>
        </p:spPr>
        <p:txBody>
          <a:bodyPr>
            <a:noAutofit/>
          </a:bodyPr>
          <a:lstStyle/>
          <a:p>
            <a:pPr algn="just"/>
            <a:r>
              <a:rPr lang="ru-RU" sz="2800" dirty="0"/>
              <a:t>5. Голоса их были слабо слышны посреди общего гула и по лицам их видно было они отчаивались в возможности остановить этот беспорядок</a:t>
            </a:r>
            <a:r>
              <a:rPr lang="ru-RU" sz="2800" i="1" dirty="0"/>
              <a:t>. </a:t>
            </a:r>
            <a:r>
              <a:rPr lang="ru-RU" sz="2800" dirty="0"/>
              <a:t>6. Небо было так ясно воздух так свеж силы жизни так радостно играли в душе Назарова когда он слившись в одно существо с доброю сильною лошадью летел по ровной дороге за Хаджи-Муратом что ему и в голову не приходила возможность чего-либо печального или страшного</a:t>
            </a:r>
            <a:r>
              <a:rPr lang="ru-RU" sz="2800" i="1" dirty="0"/>
              <a:t>. </a:t>
            </a:r>
            <a:r>
              <a:rPr lang="ru-RU" sz="2800" dirty="0"/>
              <a:t>7. В дверях давка всякий спешил захватить шайку которых не хватало по крайней мере для третьей части учеников вследствие чего они должны были сидеть около часу дожидаясь пока кто-нибудь не освободит</a:t>
            </a:r>
            <a:r>
              <a:rPr lang="ru-RU" sz="2800" i="1" dirty="0"/>
              <a:t>. </a:t>
            </a:r>
            <a:r>
              <a:rPr lang="ru-RU" sz="2800" dirty="0"/>
              <a:t>8. Я гляжу на вас теперь и вспоминается мне как когда-то давно в день ваших именин вы добрая веселая говорили о радостях труда.</a:t>
            </a:r>
          </a:p>
        </p:txBody>
      </p:sp>
    </p:spTree>
    <p:extLst>
      <p:ext uri="{BB962C8B-B14F-4D97-AF65-F5344CB8AC3E}">
        <p14:creationId xmlns:p14="http://schemas.microsoft.com/office/powerpoint/2010/main" val="4174449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710336" y="374240"/>
            <a:ext cx="8534400" cy="796834"/>
          </a:xfrm>
        </p:spPr>
        <p:txBody>
          <a:bodyPr>
            <a:normAutofit fontScale="90000"/>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1" y="1171074"/>
            <a:ext cx="11507788" cy="5686926"/>
          </a:xfrm>
        </p:spPr>
        <p:txBody>
          <a:bodyPr>
            <a:normAutofit fontScale="92500" lnSpcReduction="20000"/>
          </a:bodyPr>
          <a:lstStyle/>
          <a:p>
            <a:pPr algn="just"/>
            <a:r>
              <a:rPr lang="ru-RU" b="1" dirty="0"/>
              <a:t>Перепишите, ставя нужные знаки препинания. Выберите для разбора по одному предложению разного типа (простое, сложносочиненное, сложноподчиненное, бессоюзное, сложное с разными видами связи).</a:t>
            </a:r>
            <a:endParaRPr lang="ru-RU" dirty="0"/>
          </a:p>
          <a:p>
            <a:pPr algn="just"/>
            <a:r>
              <a:rPr lang="ru-RU" dirty="0"/>
              <a:t>1. Я выглянул из кибитки все было мрак и вихорь</a:t>
            </a:r>
            <a:r>
              <a:rPr lang="ru-RU" i="1" dirty="0"/>
              <a:t>. </a:t>
            </a:r>
            <a:r>
              <a:rPr lang="ru-RU" dirty="0"/>
              <a:t>2. Река Белая в этом месте понравилась мне более чем под городом песков было менее русло </a:t>
            </a:r>
            <a:r>
              <a:rPr lang="ru-RU" dirty="0" err="1"/>
              <a:t>сжатее</a:t>
            </a:r>
            <a:r>
              <a:rPr lang="ru-RU" dirty="0"/>
              <a:t> и берег гораздо живописнее</a:t>
            </a:r>
            <a:r>
              <a:rPr lang="ru-RU" i="1" dirty="0"/>
              <a:t>. </a:t>
            </a:r>
            <a:r>
              <a:rPr lang="ru-RU" dirty="0"/>
              <a:t>3. Конец рассказа она вела таким возвышенным угрожающим тоном и все-таки в этом тоне звучала боязливая рабская нота. 4. Там в темноте чьи-то глаза смотрели не мигая</a:t>
            </a:r>
            <a:r>
              <a:rPr lang="ru-RU" i="1" dirty="0"/>
              <a:t>. </a:t>
            </a:r>
            <a:r>
              <a:rPr lang="ru-RU" dirty="0"/>
              <a:t>5. По голосу его по тому как он вдыхал запах речной воды оглядывался по сторонам и засмеялся когда пароход дал за поворотом короткий гудок и ночное эхо начало перекатывать этот гудок все дальше пока не занесло в заокские леса я понял что Зуев не хочет торопиться только потому что с необыкновенной и какой-то изумительной радостью ощущает себя в привычных местах</a:t>
            </a:r>
            <a:r>
              <a:rPr lang="ru-RU" i="1" dirty="0"/>
              <a:t>. </a:t>
            </a:r>
            <a:r>
              <a:rPr lang="ru-RU" dirty="0"/>
              <a:t>6. </a:t>
            </a:r>
            <a:r>
              <a:rPr lang="ru-RU" dirty="0" err="1"/>
              <a:t>Подтягин</a:t>
            </a:r>
            <a:r>
              <a:rPr lang="ru-RU" dirty="0"/>
              <a:t> рассказывал Лидии Николаевне о своей стариковской мучительной болезни и о том что он уже давно полгода хлопочет о визе в Париж где живет его племянница и где очень дешевы длинные хрустящие булки и красное вино</a:t>
            </a:r>
            <a:r>
              <a:rPr lang="ru-RU" i="1" dirty="0"/>
              <a:t>. </a:t>
            </a:r>
            <a:r>
              <a:rPr lang="ru-RU" dirty="0"/>
              <a:t>7. Сила у него </a:t>
            </a:r>
            <a:r>
              <a:rPr lang="ru-RU" dirty="0" err="1"/>
              <a:t>медвежиная</a:t>
            </a:r>
            <a:r>
              <a:rPr lang="ru-RU" dirty="0"/>
              <a:t> за что ни возьмется кипит у него </a:t>
            </a:r>
            <a:r>
              <a:rPr lang="ru-RU"/>
              <a:t>в руках</a:t>
            </a:r>
            <a:r>
              <a:rPr lang="ru-RU" i="1"/>
              <a:t>.</a:t>
            </a:r>
            <a:endParaRPr lang="ru-RU" dirty="0"/>
          </a:p>
          <a:p>
            <a:endParaRPr lang="ru-RU"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Постановка знаков препинания</a:t>
            </a:r>
            <a:endParaRPr lang="ru-RU" dirty="0"/>
          </a:p>
        </p:txBody>
      </p:sp>
      <p:sp>
        <p:nvSpPr>
          <p:cNvPr id="3" name="Объект 2"/>
          <p:cNvSpPr>
            <a:spLocks noGrp="1"/>
          </p:cNvSpPr>
          <p:nvPr>
            <p:ph idx="1"/>
          </p:nvPr>
        </p:nvSpPr>
        <p:spPr>
          <a:xfrm>
            <a:off x="1" y="1048696"/>
            <a:ext cx="11991702" cy="5651518"/>
          </a:xfrm>
        </p:spPr>
        <p:txBody>
          <a:bodyPr>
            <a:noAutofit/>
          </a:bodyPr>
          <a:lstStyle/>
          <a:p>
            <a:pPr algn="just"/>
            <a:r>
              <a:rPr lang="ru-RU" sz="3000" dirty="0"/>
              <a:t>В сложном предложении, состоящем из нескольких предложений, части могут соединяться различными видами связи.</a:t>
            </a:r>
          </a:p>
          <a:p>
            <a:pPr algn="just"/>
            <a:r>
              <a:rPr lang="ru-RU" sz="3000" dirty="0"/>
              <a:t>1 </a:t>
            </a:r>
            <a:r>
              <a:rPr lang="ru-RU" sz="3000" i="1" dirty="0"/>
              <a:t>Уж было поздно и темно; сердито бился дождь в окно, и ветер дул, печально воя</a:t>
            </a:r>
            <a:r>
              <a:rPr lang="ru-RU" sz="3000" dirty="0"/>
              <a:t>. </a:t>
            </a:r>
            <a:endParaRPr lang="ru-RU" sz="3000" dirty="0" smtClean="0"/>
          </a:p>
          <a:p>
            <a:pPr algn="just"/>
            <a:r>
              <a:rPr lang="ru-RU" sz="3000" dirty="0" smtClean="0"/>
              <a:t>Первая </a:t>
            </a:r>
            <a:r>
              <a:rPr lang="ru-RU" sz="3000" dirty="0"/>
              <a:t>часть – простое предложение, второе – ССП. Соединены бессоюзной связью.</a:t>
            </a:r>
          </a:p>
          <a:p>
            <a:pPr algn="just"/>
            <a:r>
              <a:rPr lang="ru-RU" sz="3000" dirty="0"/>
              <a:t>2 </a:t>
            </a:r>
            <a:r>
              <a:rPr lang="ru-RU" sz="3000" i="1" dirty="0"/>
              <a:t>По Каме около устья тянулись вереницей такие длинные плоты, что нельзя было увидеть их конца: он терялся в тумане</a:t>
            </a:r>
            <a:r>
              <a:rPr lang="ru-RU" sz="3000" dirty="0"/>
              <a:t>. </a:t>
            </a:r>
            <a:endParaRPr lang="ru-RU" sz="3000" dirty="0" smtClean="0"/>
          </a:p>
          <a:p>
            <a:pPr algn="just"/>
            <a:r>
              <a:rPr lang="ru-RU" sz="3000" dirty="0" smtClean="0"/>
              <a:t>Первая </a:t>
            </a:r>
            <a:r>
              <a:rPr lang="ru-RU" sz="3000" dirty="0"/>
              <a:t>часть – СПП, вторая – простое. Соединены бессоюзной связью.</a:t>
            </a:r>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276" y="761313"/>
            <a:ext cx="11394932" cy="5651518"/>
          </a:xfrm>
        </p:spPr>
        <p:txBody>
          <a:bodyPr>
            <a:normAutofit/>
          </a:bodyPr>
          <a:lstStyle/>
          <a:p>
            <a:pPr algn="just"/>
            <a:r>
              <a:rPr lang="ru-RU" sz="2800" dirty="0"/>
              <a:t>3 </a:t>
            </a:r>
            <a:r>
              <a:rPr lang="ru-RU" sz="2800" i="1" dirty="0"/>
              <a:t>Стадо диких уток со свистом промчалось над нами, и мы слышали, как оно опустилось на реку недалеко от нас</a:t>
            </a:r>
            <a:r>
              <a:rPr lang="ru-RU" sz="2800" dirty="0"/>
              <a:t>. </a:t>
            </a:r>
            <a:endParaRPr lang="ru-RU" sz="2800" dirty="0" smtClean="0"/>
          </a:p>
          <a:p>
            <a:pPr algn="just"/>
            <a:r>
              <a:rPr lang="ru-RU" sz="2800" dirty="0" smtClean="0"/>
              <a:t>Первая </a:t>
            </a:r>
            <a:r>
              <a:rPr lang="ru-RU" sz="2800" dirty="0"/>
              <a:t>часть – простое предложение, вторая – СПП. Соединены сочинительной связью.</a:t>
            </a:r>
          </a:p>
          <a:p>
            <a:pPr algn="just"/>
            <a:r>
              <a:rPr lang="ru-RU" sz="2800" dirty="0"/>
              <a:t>4 </a:t>
            </a:r>
            <a:r>
              <a:rPr lang="ru-RU" sz="2800" i="1" dirty="0"/>
              <a:t>С вёсел капали голубые капли, и, когда они падали в море, на месте их падения вспыхивало ненадолго тоже голубое пятнышко. С вёсел капали голубые капли, и когда они падали в море, </a:t>
            </a:r>
            <a:r>
              <a:rPr lang="ru-RU" sz="2800" b="1" i="1" dirty="0"/>
              <a:t>то</a:t>
            </a:r>
            <a:r>
              <a:rPr lang="ru-RU" sz="2800" i="1" dirty="0"/>
              <a:t> на месте их падения вспыхивало ненадолго тоже голубое пятнышко</a:t>
            </a:r>
            <a:r>
              <a:rPr lang="ru-RU" sz="2800" dirty="0"/>
              <a:t>. </a:t>
            </a:r>
            <a:endParaRPr lang="ru-RU" sz="2800" dirty="0" smtClean="0"/>
          </a:p>
          <a:p>
            <a:pPr algn="just"/>
            <a:r>
              <a:rPr lang="ru-RU" sz="2800" dirty="0" smtClean="0"/>
              <a:t>Если </a:t>
            </a:r>
            <a:r>
              <a:rPr lang="ru-RU" sz="2800" dirty="0"/>
              <a:t>есть стык сочинительного и подчинительного союза, то запятую между ними ставим тогда, когда после придаточного предложения нет второй части двойного союза (</a:t>
            </a:r>
            <a:r>
              <a:rPr lang="ru-RU" sz="2800" b="1" dirty="0"/>
              <a:t>то, так</a:t>
            </a:r>
            <a:r>
              <a:rPr lang="ru-RU" sz="2800" dirty="0"/>
              <a:t>) или союза </a:t>
            </a:r>
            <a:r>
              <a:rPr lang="ru-RU" sz="2800" b="1" dirty="0"/>
              <a:t>но</a:t>
            </a:r>
            <a:r>
              <a:rPr lang="ru-RU" sz="2800" dirty="0"/>
              <a:t>.</a:t>
            </a: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684212" y="276059"/>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173483" y="1783126"/>
            <a:ext cx="11752906" cy="5122109"/>
          </a:xfrm>
        </p:spPr>
        <p:txBody>
          <a:bodyPr>
            <a:noAutofit/>
          </a:bodyPr>
          <a:lstStyle/>
          <a:p>
            <a:pPr algn="just"/>
            <a:r>
              <a:rPr lang="ru-RU" sz="2800" b="1" dirty="0"/>
              <a:t>Объясните расстановку знаков препинания. Составьте схемы предложений.</a:t>
            </a:r>
            <a:endParaRPr lang="ru-RU" sz="2800" dirty="0"/>
          </a:p>
          <a:p>
            <a:pPr algn="just"/>
            <a:r>
              <a:rPr lang="ru-RU" sz="2800" dirty="0"/>
              <a:t>1) Павел Петрович старался не глядеть на Базарова; помириться с ним он всё-таки не хотел; он стыдился своей заносчивости, своей неудачи, стыдился всего затеянного им дела, хотя и чувствовал, что более благоприятным образом оно кончиться не могло. 2) Ещё была зима, но солнце начинало ходить выше и в полдень, когда вышедший рано утром отряд прошёл уже вёрст десять, пригревало так, что становилось жарко, и лучи его были так ярки, что больно было смотреть на сталь штыков и на блёстки, которые вдруг вспыхивали на меди пушек, как маленькие солнца. </a:t>
            </a:r>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 y="881743"/>
            <a:ext cx="11639006" cy="5832566"/>
          </a:xfrm>
        </p:spPr>
        <p:txBody>
          <a:bodyPr/>
          <a:lstStyle/>
          <a:p>
            <a:pPr algn="just"/>
            <a:r>
              <a:rPr lang="ru-RU" sz="3200" dirty="0"/>
              <a:t>3) Хотя день был очень хорош, но земля до такой степени загрязнилась, что колёса брички, захватывая её, сделались скоро покрытыми ею, как войлоком, что значительно отяжелило экипаж; к тому же почва была глинистая и цепка необыкновенно. 4) Зима начала хозяйничать над землёй, но мы знали, что под рыхлым снегом, если разгрести его руками, ещё можно найти свежие лесные цветы, знали, что в печах всегда будет трещать огонь, что с нами остались зимовать синицы, и зима показалась нам такой же прекрасной, как лето. </a:t>
            </a:r>
            <a:endParaRPr lang="ru-RU" dirty="0"/>
          </a:p>
        </p:txBody>
      </p:sp>
    </p:spTree>
    <p:extLst>
      <p:ext uri="{BB962C8B-B14F-4D97-AF65-F5344CB8AC3E}">
        <p14:creationId xmlns:p14="http://schemas.microsoft.com/office/powerpoint/2010/main" val="133616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0"/>
            <a:ext cx="10080041" cy="1507067"/>
          </a:xfrm>
        </p:spPr>
        <p:txBody>
          <a:bodyPr/>
          <a:lstStyle/>
          <a:p>
            <a:r>
              <a:rPr lang="ru-RU" dirty="0"/>
              <a:t>Задание 2</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69817" y="1507067"/>
            <a:ext cx="11874137" cy="5733655"/>
          </a:xfrm>
        </p:spPr>
        <p:txBody>
          <a:bodyPr>
            <a:noAutofit/>
          </a:bodyPr>
          <a:lstStyle/>
          <a:p>
            <a:pPr algn="just"/>
            <a:r>
              <a:rPr lang="ru-RU" b="1" dirty="0"/>
              <a:t>Спишите, расставляя недостающие знаки препинания. Объясните пунктуацию при сочетании союзов. Составьте схемы 1-4-го предложений.</a:t>
            </a:r>
            <a:endParaRPr lang="ru-RU" dirty="0"/>
          </a:p>
          <a:p>
            <a:pPr algn="just"/>
            <a:r>
              <a:rPr lang="ru-RU" dirty="0"/>
              <a:t>1) Когда колонна уже почти вся прошла мимо </a:t>
            </a:r>
            <a:r>
              <a:rPr lang="ru-RU" dirty="0" err="1"/>
              <a:t>Серпилина</a:t>
            </a:r>
            <a:r>
              <a:rPr lang="ru-RU" dirty="0"/>
              <a:t> он вспомнил что когда она ещё только строилась ему бросился в глаза очень высокий правофланговый боец. 2) У Ивана Никифоровича напротив того шаровары в таких широких складках что если бы раздуть их то в них можно бы поместить весь двор с амбарами и строениями. 3) Мы вступаем в открытое море но если хорошо приглядеться то на горизонте уже виднеются синие тени земли на море. 4) Я присел под лиственницей чтобы закурить папиросу и пока дымок тихо вился надо мною отгоняя больших лесных комаров меня совершенно незаметно охватила внезапная сладкая и туманная дремота.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1176863" cy="5937069"/>
          </a:xfrm>
        </p:spPr>
        <p:txBody>
          <a:bodyPr>
            <a:normAutofit/>
          </a:bodyPr>
          <a:lstStyle/>
          <a:p>
            <a:pPr algn="just"/>
            <a:r>
              <a:rPr lang="ru-RU" sz="2800" dirty="0"/>
              <a:t>5) Илья Ильич при всей своей кротости не боится поддать ногой в рожу обувающему его Захару и если он в своей жизни не делает этого с другими то единственно потому что надеется встретить противодействие которое нужно будет преодолеть. 6) Ей попробовали рассказать что говорил доктор но оказалось что хотя доктор и говорил очень складно и долго никак нельзя было точно передать того что он сказал. 7) Нет такой мысли которую человек не мог бы заставить себя выразить ясно и убедительно для другого и всегда досадую когда встречаю фразу: Нет слов выразить. Вздор! Слово всегда есть да ум наш ленив да вот ещё что: надо иметь веры в ум и проницательность другого по крайней мере столько же сколько в собственные. </a:t>
            </a:r>
            <a:endParaRPr lang="ru-RU" dirty="0"/>
          </a:p>
        </p:txBody>
      </p:sp>
    </p:spTree>
    <p:extLst>
      <p:ext uri="{BB962C8B-B14F-4D97-AF65-F5344CB8AC3E}">
        <p14:creationId xmlns:p14="http://schemas.microsoft.com/office/powerpoint/2010/main" val="137200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97274" y="0"/>
            <a:ext cx="10545262" cy="762378"/>
          </a:xfrm>
        </p:spPr>
        <p:txBody>
          <a:bodyPr>
            <a:normAutofit fontScale="90000"/>
          </a:bodyPr>
          <a:lstStyle/>
          <a:p>
            <a:r>
              <a:rPr lang="ru-RU" dirty="0"/>
              <a:t>Задание 3</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411315" y="875211"/>
            <a:ext cx="11488948" cy="6531429"/>
          </a:xfrm>
        </p:spPr>
        <p:txBody>
          <a:bodyPr>
            <a:normAutofit/>
          </a:bodyPr>
          <a:lstStyle/>
          <a:p>
            <a:pPr algn="just"/>
            <a:r>
              <a:rPr lang="ru-RU" sz="2800" b="1" dirty="0"/>
              <a:t>Объясните наличие или отсутствие запятой при стечении союзов (сочинительного и подчинительного, двух подчинительных союзов или подчинительного союза и союзного слова).</a:t>
            </a:r>
            <a:endParaRPr lang="ru-RU" sz="2800" dirty="0"/>
          </a:p>
          <a:p>
            <a:pPr algn="just"/>
            <a:r>
              <a:rPr lang="ru-RU" sz="2800" dirty="0"/>
              <a:t>1. У Антона Прокофьевича были, между прочим, одни панталоны такого странного свойства, что когда он надевал их, то всегда собаки кусали его за икры. 2. За огородом следовали крестьянские избы, которые хотя были выстроены врассыпную и не заключены в правильные улицы, но показывали довольство обитателей. 3. Вот с неба звезды глянут, и, как река, засветит Млечный Путь.</a:t>
            </a:r>
            <a:endParaRPr lang="ru-RU" sz="3600" dirty="0"/>
          </a:p>
        </p:txBody>
      </p:sp>
    </p:spTree>
    <p:extLst>
      <p:ext uri="{BB962C8B-B14F-4D97-AF65-F5344CB8AC3E}">
        <p14:creationId xmlns:p14="http://schemas.microsoft.com/office/powerpoint/2010/main" val="1925126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39634" y="979714"/>
            <a:ext cx="11357811" cy="5031619"/>
          </a:xfrm>
        </p:spPr>
        <p:txBody>
          <a:bodyPr>
            <a:normAutofit/>
          </a:bodyPr>
          <a:lstStyle/>
          <a:p>
            <a:pPr indent="449580" algn="just">
              <a:lnSpc>
                <a:spcPct val="107000"/>
              </a:lnSpc>
              <a:spcAft>
                <a:spcPts val="800"/>
              </a:spcAft>
            </a:pPr>
            <a:r>
              <a:rPr lang="ru-RU" sz="2800" dirty="0"/>
              <a:t>4. Горничная была сирота, которая, чтобы кормиться, должна была поступить в услужение 5. Крепкий был человек Гуляев, и, когда он вернулся на Урал, за ним тянулась блестящая слава миллионера. 6. Слепой знал, что в комнату смотрит солнце и что если он протянет руку в окно, то с кустов посыплется роса. 7. Мои спутники знали, что если нет проливного дождя, то назначенное выступление обыкновенно не отменяется. 8. Его койка стояла третьей от окна, и, хотя он заранее выдвинул ее к центру палаты, ему предстояло преодолеть заметное пространство.</a:t>
            </a:r>
            <a:endParaRPr lang="ru-RU" sz="3200" dirty="0"/>
          </a:p>
        </p:txBody>
      </p:sp>
    </p:spTree>
    <p:extLst>
      <p:ext uri="{BB962C8B-B14F-4D97-AF65-F5344CB8AC3E}">
        <p14:creationId xmlns:p14="http://schemas.microsoft.com/office/powerpoint/2010/main" val="6048088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Тема1" id="{EEDB3E66-C1E3-41FB-996E-30ADE4B81505}" vid="{21C2B6CE-061B-4CD3-8705-E55E1A33B5D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Тема1</Template>
  <TotalTime>3663</TotalTime>
  <Words>1646</Words>
  <Application>Microsoft Office PowerPoint</Application>
  <PresentationFormat>Широкоэкранный</PresentationFormat>
  <Paragraphs>36</Paragraphs>
  <Slides>14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Calibri</vt:lpstr>
      <vt:lpstr>Constantia</vt:lpstr>
      <vt:lpstr>Times New Roman</vt:lpstr>
      <vt:lpstr>Wingdings 2</vt:lpstr>
      <vt:lpstr>Тема1</vt:lpstr>
      <vt:lpstr>Знаки препинания в сложном предложении с разными видами связи</vt:lpstr>
      <vt:lpstr>Постановка знаков препинания</vt:lpstr>
      <vt:lpstr>Презентация PowerPoint</vt:lpstr>
      <vt:lpstr>Задание 1</vt:lpstr>
      <vt:lpstr>Презентация PowerPoint</vt:lpstr>
      <vt:lpstr>Задание 2</vt:lpstr>
      <vt:lpstr>Презентация PowerPoint</vt:lpstr>
      <vt:lpstr>Задание 3</vt:lpstr>
      <vt:lpstr>Презентация PowerPoint</vt:lpstr>
      <vt:lpstr>Задание 4</vt:lpstr>
      <vt:lpstr>Презентация PowerPoint</vt:lpstr>
      <vt:lpstr>Задание 5</vt:lpstr>
      <vt:lpstr>Презентация PowerPoint</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72</cp:revision>
  <dcterms:created xsi:type="dcterms:W3CDTF">2022-11-23T07:38:40Z</dcterms:created>
  <dcterms:modified xsi:type="dcterms:W3CDTF">2023-03-10T08:23:55Z</dcterms:modified>
</cp:coreProperties>
</file>