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9FB"/>
    <a:srgbClr val="CCB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8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F4C14-B4DF-43C8-AFC1-BD5BB59A220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55D5-DCDD-44FF-BAD9-BE32DD34A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A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014" y="84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ПАЦИЕНТА К БРОНХОСКОПИИ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9" b="100000" l="9978" r="96452">
                        <a14:backgroundMark x1="39468" y1="42721" x2="39135" y2="40952"/>
                        <a14:backgroundMark x1="77605" y1="39728" x2="77605" y2="39728"/>
                        <a14:backgroundMark x1="72838" y1="52789" x2="72838" y2="52789"/>
                        <a14:backgroundMark x1="74279" y1="52381" x2="74279" y2="52381"/>
                        <a14:backgroundMark x1="42683" y1="89388" x2="42683" y2="89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99" y="1077155"/>
            <a:ext cx="3674533" cy="26569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13014" y="3873731"/>
            <a:ext cx="10618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кашель;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Кашель, появление которого нельзя объяснить диагностированным заболеванием;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воспаление бронхов;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поражения дыхательных путей;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Кровохарканье;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кровотечение;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на туберкулез и свищи;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количественные изменения мокроты за небольшой промежуток времени.</a:t>
            </a:r>
            <a:endParaRPr lang="ru-RU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7547" y="2029510"/>
            <a:ext cx="5639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Бронхоскопия – это метод непосредственного осмотра и оценки состояния слизистых трахеобронхиального дерева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5" b="93380" l="2375" r="90000">
                        <a14:foregroundMark x1="33250" y1="65505" x2="33250" y2="65505"/>
                        <a14:foregroundMark x1="55375" y1="93380" x2="55375" y2="93380"/>
                        <a14:foregroundMark x1="17875" y1="58362" x2="17875" y2="58362"/>
                        <a14:foregroundMark x1="2375" y1="68815" x2="2375" y2="68815"/>
                        <a14:foregroundMark x1="79125" y1="69512" x2="79125" y2="69512"/>
                        <a14:foregroundMark x1="75125" y1="67596" x2="75125" y2="67596"/>
                        <a14:foregroundMark x1="67000" y1="64460" x2="67000" y2="64460"/>
                        <a14:foregroundMark x1="52500" y1="58711" x2="52500" y2="58711"/>
                        <a14:foregroundMark x1="70250" y1="15854" x2="70250" y2="15854"/>
                        <a14:foregroundMark x1="60750" y1="12892" x2="60750" y2="12892"/>
                        <a14:foregroundMark x1="85500" y1="61150" x2="85500" y2="61150"/>
                        <a14:foregroundMark x1="81750" y1="58711" x2="81750" y2="58711"/>
                        <a14:foregroundMark x1="49500" y1="61324" x2="49500" y2="61324"/>
                        <a14:foregroundMark x1="50750" y1="67247" x2="50750" y2="67247"/>
                        <a14:foregroundMark x1="49875" y1="65679" x2="49875" y2="65679"/>
                        <a14:foregroundMark x1="51250" y1="65854" x2="51250" y2="65854"/>
                        <a14:foregroundMark x1="38875" y1="50697" x2="47500" y2="13763"/>
                        <a14:foregroundMark x1="48125" y1="13589" x2="49750" y2="6098"/>
                        <a14:foregroundMark x1="50500" y1="6272" x2="79750" y2="10801"/>
                        <a14:foregroundMark x1="80375" y1="12195" x2="69500" y2="64808"/>
                        <a14:foregroundMark x1="67250" y1="14808" x2="55625" y2="13240"/>
                        <a14:foregroundMark x1="73250" y1="35540" x2="69875" y2="53484"/>
                        <a14:foregroundMark x1="39375" y1="53136" x2="66875" y2="66028"/>
                        <a14:foregroundMark x1="48375" y1="60801" x2="50125" y2="66376"/>
                        <a14:foregroundMark x1="48250" y1="65854" x2="47750" y2="60627"/>
                        <a14:foregroundMark x1="70000" y1="64460" x2="68375" y2="63240"/>
                        <a14:foregroundMark x1="39750" y1="90244" x2="28500" y2="88850"/>
                        <a14:foregroundMark x1="30750" y1="85366" x2="30750" y2="85366"/>
                        <a14:foregroundMark x1="75250" y1="56272" x2="75250" y2="56272"/>
                        <a14:foregroundMark x1="74750" y1="52787" x2="75625" y2="59408"/>
                        <a14:foregroundMark x1="74500" y1="49477" x2="74500" y2="49477"/>
                        <a14:foregroundMark x1="80750" y1="58014" x2="77000" y2="55052"/>
                        <a14:foregroundMark x1="74125" y1="66899" x2="70000" y2="6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7674" y="3725632"/>
            <a:ext cx="4657725" cy="3341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90">
                        <a14:foregroundMark x1="20657" y1="32299" x2="20657" y2="32299"/>
                        <a14:foregroundMark x1="22709" y1="37774" x2="22709" y2="37774"/>
                        <a14:foregroundMark x1="13406" y1="35584" x2="13406" y2="35584"/>
                        <a14:foregroundMark x1="13406" y1="35584" x2="13406" y2="35584"/>
                        <a14:foregroundMark x1="14637" y1="37409" x2="14637" y2="37409"/>
                        <a14:foregroundMark x1="21477" y1="43613" x2="21477" y2="43613"/>
                        <a14:foregroundMark x1="19289" y1="42336" x2="19289" y2="42336"/>
                        <a14:foregroundMark x1="17647" y1="40146" x2="17647" y2="40146"/>
                        <a14:foregroundMark x1="39398" y1="46533" x2="39398" y2="46533"/>
                        <a14:foregroundMark x1="40219" y1="49818" x2="40219" y2="49818"/>
                        <a14:foregroundMark x1="45144" y1="45073" x2="45144" y2="45073"/>
                        <a14:foregroundMark x1="47743" y1="54562" x2="47743" y2="54562"/>
                        <a14:foregroundMark x1="93981" y1="70073" x2="93981" y2="70073"/>
                        <a14:foregroundMark x1="93570" y1="21715" x2="93570" y2="21715"/>
                        <a14:foregroundMark x1="93570" y1="26277" x2="93570" y2="26277"/>
                        <a14:foregroundMark x1="94391" y1="49818" x2="94391" y2="49818"/>
                        <a14:foregroundMark x1="75787" y1="36496" x2="75787" y2="36496"/>
                        <a14:foregroundMark x1="75787" y1="29380" x2="75787" y2="29380"/>
                        <a14:foregroundMark x1="75376" y1="21533" x2="75376" y2="21533"/>
                        <a14:foregroundMark x1="73598" y1="53285" x2="73598" y2="53285"/>
                        <a14:foregroundMark x1="71272" y1="56752" x2="71272" y2="56752"/>
                        <a14:foregroundMark x1="75239" y1="44526" x2="75239" y2="44526"/>
                        <a14:foregroundMark x1="66758" y1="63504" x2="66758" y2="63504"/>
                        <a14:foregroundMark x1="69083" y1="59489" x2="69083" y2="59489"/>
                        <a14:foregroundMark x1="41040" y1="26825" x2="41040" y2="26825"/>
                        <a14:foregroundMark x1="12585" y1="56022" x2="12585" y2="56022"/>
                        <a14:foregroundMark x1="6703" y1="48905" x2="6703" y2="48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3714750" cy="2607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бронхоскопии 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0639425" cy="45767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проводится натощак, утром. В течение 8 часов до исследования есть и пить ничего нельзя.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несколько часов до исследования кишечник опорожняется с помощью клизмы или специальных свечей.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в день бронхоскопии запрещено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чистое полотенце, амбулаторная карта, история болезни, протоколы предыдущих исследований, направление, рентгенограммы легких.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страдающие сахарным диабетом и регулярно  принимающие инсулин, утреннюю инъекцию должны пропустить.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страдающие эпилепсией или судорожными припадками, за 2-3 дня до исследования должны начать прием противосудорожных препаратов, назначенных врачом.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41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153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ПОДГОТОВКА ПАЦИЕНТА К БРОНХОСКОПИИ</vt:lpstr>
      <vt:lpstr>Подготовка к бронхоскопии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ПАЦИЕНТА К БРОНХОСКОПИИ</dc:title>
  <dc:creator>Acer</dc:creator>
  <cp:lastModifiedBy>Acer</cp:lastModifiedBy>
  <cp:revision>7</cp:revision>
  <dcterms:created xsi:type="dcterms:W3CDTF">2022-06-15T14:45:12Z</dcterms:created>
  <dcterms:modified xsi:type="dcterms:W3CDTF">2022-06-15T15:33:00Z</dcterms:modified>
</cp:coreProperties>
</file>