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pubmed.ncbi.nlm.nih.gov/" TargetMode="External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5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8444A2-BAAD-C8A4-AE1B-D4BA1AB71F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Сахарный диабет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E527621-9CAE-9450-FA41-05B90A2A7F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7753" y="4127740"/>
            <a:ext cx="6996493" cy="910306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Преподаватель</a:t>
            </a:r>
            <a:r>
              <a:rPr lang="ru-RU" sz="1800" dirty="0"/>
              <a:t>: Ищенко О.П  </a:t>
            </a:r>
            <a:r>
              <a:rPr lang="ru-RU" sz="1800" dirty="0">
                <a:solidFill>
                  <a:schemeClr val="bg1"/>
                </a:solidFill>
              </a:rPr>
              <a:t>Выполнил</a:t>
            </a:r>
            <a:r>
              <a:rPr lang="ru-RU" sz="1800" dirty="0"/>
              <a:t>: Акбаров А.Р 308 </a:t>
            </a:r>
            <a:r>
              <a:rPr lang="ru-RU" sz="1800" dirty="0" err="1"/>
              <a:t>леч</a:t>
            </a:r>
            <a:r>
              <a:rPr lang="ru-RU" sz="18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77390C-CD1F-11FA-03F8-C779470BC9C9}"/>
              </a:ext>
            </a:extLst>
          </p:cNvPr>
          <p:cNvSpPr txBox="1"/>
          <p:nvPr/>
        </p:nvSpPr>
        <p:spPr>
          <a:xfrm>
            <a:off x="4858939" y="6170117"/>
            <a:ext cx="2474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/>
              <a:t>Красноярск 2023</a:t>
            </a:r>
          </a:p>
        </p:txBody>
      </p:sp>
    </p:spTree>
    <p:extLst>
      <p:ext uri="{BB962C8B-B14F-4D97-AF65-F5344CB8AC3E}">
        <p14:creationId xmlns:p14="http://schemas.microsoft.com/office/powerpoint/2010/main" val="3046201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424AEE-5AE4-CE5C-B63D-8E9A9A20E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Доклиническая диагностика </a:t>
            </a:r>
            <a:r>
              <a:rPr lang="ru-RU" u="sng" dirty="0">
                <a:solidFill>
                  <a:srgbClr val="FF0000"/>
                </a:solidFill>
              </a:rPr>
              <a:t>отсутствует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8486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FE098C-AFF9-7DDD-773B-83B4A6357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Профилактика </a:t>
            </a:r>
            <a:r>
              <a:rPr lang="ru-RU" u="sng" dirty="0">
                <a:solidFill>
                  <a:srgbClr val="FF0000"/>
                </a:solidFill>
              </a:rPr>
              <a:t>отсутствует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5168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3B7F4-65AF-7964-1AC4-7916EF8A2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8943" y="552569"/>
            <a:ext cx="9294114" cy="1130808"/>
          </a:xfrm>
        </p:spPr>
        <p:txBody>
          <a:bodyPr>
            <a:noAutofit/>
          </a:bodyPr>
          <a:lstStyle/>
          <a:p>
            <a:r>
              <a:rPr lang="ru-RU" sz="4000" dirty="0"/>
              <a:t>Преклиническая диагностика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8A1714-D5F8-40AA-D779-EDE726E67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8943" y="1991110"/>
            <a:ext cx="9294114" cy="3415623"/>
          </a:xfrm>
        </p:spPr>
        <p:txBody>
          <a:bodyPr>
            <a:noAutofit/>
          </a:bodyPr>
          <a:lstStyle/>
          <a:p>
            <a:r>
              <a:rPr lang="ru-RU" sz="3600" dirty="0"/>
              <a:t>Имеет значение определение в сыворотке крови АТ к клеточным Аг  B-клеток,  инсулину, глутаматдекарбоксилазе и тирозинфосфатазе IA-2, а также тесты на толерантность к глюкозе</a:t>
            </a:r>
          </a:p>
        </p:txBody>
      </p:sp>
    </p:spTree>
    <p:extLst>
      <p:ext uri="{BB962C8B-B14F-4D97-AF65-F5344CB8AC3E}">
        <p14:creationId xmlns:p14="http://schemas.microsoft.com/office/powerpoint/2010/main" val="471960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36F588-93EA-9453-2A5E-9EFFBB000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322116"/>
            <a:ext cx="8991600" cy="1645920"/>
          </a:xfrm>
        </p:spPr>
        <p:txBody>
          <a:bodyPr>
            <a:normAutofit/>
          </a:bodyPr>
          <a:lstStyle/>
          <a:p>
            <a:r>
              <a:rPr lang="ru-RU" sz="4800" dirty="0"/>
              <a:t>Лечение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499EC1-1A7A-347F-1429-8559C897BA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2050885"/>
            <a:ext cx="8991600" cy="1486158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Заместительная терапия препаратами инсулина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17158DE-67C7-E871-E3D4-60B6809A2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2793964"/>
            <a:ext cx="8128000" cy="374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69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1E0E33-C0E1-31E2-E92E-7DFB998F1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745" y="1366863"/>
            <a:ext cx="5154406" cy="2062137"/>
          </a:xfrm>
        </p:spPr>
        <p:txBody>
          <a:bodyPr>
            <a:noAutofit/>
          </a:bodyPr>
          <a:lstStyle/>
          <a:p>
            <a:r>
              <a:rPr lang="af-ZA" sz="28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Diabetes type 1: Can it be treated as an autoimmune disorder?</a:t>
            </a:r>
            <a:br>
              <a:rPr lang="af-ZA" sz="28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</a:b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EC75D0-8797-7932-7C69-5773C64CA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514" y="60960"/>
            <a:ext cx="5154406" cy="6720840"/>
          </a:xfrm>
        </p:spPr>
        <p:txBody>
          <a:bodyPr>
            <a:normAutofit/>
          </a:bodyPr>
          <a:lstStyle/>
          <a:p>
            <a:r>
              <a:rPr lang="ru-RU" sz="2400" dirty="0"/>
              <a:t>«Мы пришли к выводу, что достигнуты значительные успехи в разработке иммунотерапевтических мишеней и агентов для лечения и профилактики СД1. Эти иммунные методы лечения обещают сохранение бета-клеток и снижение зависимости от инсулина. В своем нынешнем состоянии иммунотерапевтические подходы пока не могут остановить прогрессирование от доклинического состояния к явному СД1 и не могут заменить стандартную инсулинотерапию при существующем СД1.»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301372-522C-6EAA-AF6F-623BB82E1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6708" y="3663027"/>
            <a:ext cx="4212479" cy="2736582"/>
          </a:xfrm>
        </p:spPr>
        <p:txBody>
          <a:bodyPr>
            <a:normAutofit/>
          </a:bodyPr>
          <a:lstStyle/>
          <a:p>
            <a:r>
              <a:rPr lang="af-ZA" sz="1800" b="0" i="0" dirty="0">
                <a:solidFill>
                  <a:srgbClr val="212121"/>
                </a:solidFill>
                <a:effectLst/>
                <a:latin typeface="BlinkMacSystemFont"/>
              </a:rPr>
              <a:t>PMID: 33730229</a:t>
            </a:r>
            <a:endParaRPr lang="ru-RU" sz="1800" b="0" i="0" dirty="0">
              <a:solidFill>
                <a:srgbClr val="212121"/>
              </a:solidFill>
              <a:effectLst/>
              <a:latin typeface="BlinkMacSystemFont"/>
            </a:endParaRPr>
          </a:p>
          <a:p>
            <a:r>
              <a:rPr lang="af-ZA" sz="1800" b="0" i="0" dirty="0">
                <a:solidFill>
                  <a:srgbClr val="212121"/>
                </a:solidFill>
                <a:effectLst/>
                <a:latin typeface="BlinkMacSystemFont"/>
              </a:rPr>
              <a:t>Vallianou NG, Stratigou T, Geladari E, Tessier CM, Mantzoros CS, Dalamaga M. Diabetes type 1: Can it be treated as an autoimmune disorder?. </a:t>
            </a:r>
            <a:r>
              <a:rPr lang="af-ZA" sz="1800" b="0" i="1" dirty="0">
                <a:solidFill>
                  <a:srgbClr val="212121"/>
                </a:solidFill>
                <a:effectLst/>
                <a:latin typeface="BlinkMacSystemFont"/>
              </a:rPr>
              <a:t>Rev Endocr Metab Disord</a:t>
            </a:r>
            <a:r>
              <a:rPr lang="af-ZA" sz="1800" b="0" i="0" dirty="0">
                <a:solidFill>
                  <a:srgbClr val="212121"/>
                </a:solidFill>
                <a:effectLst/>
                <a:latin typeface="BlinkMacSystemFont"/>
              </a:rPr>
              <a:t>. 2021;22(4):859-876. doi:10.1007/s11154-021-09642-4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7367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A290191-F975-EB86-70D0-BE2DA2B4A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Список литературы: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81DF896-2292-2C02-4BFF-A798903E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946112"/>
          </a:xfrm>
        </p:spPr>
        <p:txBody>
          <a:bodyPr>
            <a:noAutofit/>
          </a:bodyPr>
          <a:lstStyle/>
          <a:p>
            <a:r>
              <a:rPr lang="ru-RU" sz="3200" dirty="0"/>
              <a:t>Учебник. Иммунология. Р.М. Хаитов 2009г. 2-издание</a:t>
            </a:r>
          </a:p>
          <a:p>
            <a:r>
              <a:rPr lang="ru-RU" sz="3200" dirty="0"/>
              <a:t>Учебник. Патофизиология. Литвицкий П.Ф 2010г</a:t>
            </a:r>
          </a:p>
          <a:p>
            <a:r>
              <a:rPr lang="af-ZA" sz="3200" dirty="0">
                <a:hlinkClick r:id="rId2"/>
              </a:rPr>
              <a:t>https://pubmed.ncbi.nlm.nih.gov/</a:t>
            </a:r>
            <a:endParaRPr lang="ru-RU" sz="3200" dirty="0"/>
          </a:p>
          <a:p>
            <a:r>
              <a:rPr lang="ru-RU" sz="3200" b="0" i="0" dirty="0">
                <a:solidFill>
                  <a:srgbClr val="212121"/>
                </a:solidFill>
                <a:effectLst/>
                <a:latin typeface="BlinkMacSystemFont"/>
              </a:rPr>
              <a:t>PMID: </a:t>
            </a:r>
            <a:r>
              <a:rPr lang="af-ZA" sz="3200" b="0" i="0" dirty="0">
                <a:solidFill>
                  <a:srgbClr val="212121"/>
                </a:solidFill>
                <a:effectLst/>
                <a:latin typeface="BlinkMacSystemFont"/>
              </a:rPr>
              <a:t>33730229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65245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153E63-951D-EFEE-26DF-B753491C2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606040"/>
            <a:ext cx="8991600" cy="1645920"/>
          </a:xfrm>
        </p:spPr>
        <p:txBody>
          <a:bodyPr>
            <a:normAutofit/>
          </a:bodyPr>
          <a:lstStyle/>
          <a:p>
            <a:r>
              <a:rPr lang="ru-RU" sz="5400" dirty="0"/>
              <a:t>Спасибо за внимание </a:t>
            </a:r>
          </a:p>
        </p:txBody>
      </p:sp>
    </p:spTree>
    <p:extLst>
      <p:ext uri="{BB962C8B-B14F-4D97-AF65-F5344CB8AC3E}">
        <p14:creationId xmlns:p14="http://schemas.microsoft.com/office/powerpoint/2010/main" val="1958803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596E08-6372-EC11-6637-3472C8971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Сахарный диабет (сд)?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690EE9-7CCE-FA65-590A-E4DA70F59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2906" y="2369343"/>
            <a:ext cx="5460778" cy="4131469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Сахарный диабет</a:t>
            </a:r>
            <a:r>
              <a:rPr lang="ru-RU" sz="2800" dirty="0"/>
              <a:t> – группа метаболических заболеваний, обусловленных снижением секреции инсулина или его эффектов даже при нормальном либо повышенном содержании его в крови, а также сочетанием этих факторов. 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442A61F2-88A0-0841-EB36-3393505F7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3684" y="2369343"/>
            <a:ext cx="5388777" cy="35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51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EE9F3373-F661-19B8-47EB-5AC9A18F7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690" y="0"/>
            <a:ext cx="784862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75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E60A50E-3EB4-845E-5CBC-A76B486E5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Corbel" panose="020B0503020204020204" pitchFamily="34" charset="0"/>
              </a:rPr>
              <a:t>Сд 1 типа</a:t>
            </a:r>
            <a:endParaRPr lang="ru-RU" sz="60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813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484BB90A-7D88-C413-4787-EB3B92BBD3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B050"/>
                </a:solidFill>
              </a:rPr>
              <a:t>Подтип 1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CCC869-9033-A35C-2040-A6897F653C8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1. Аутоиммунный (имуноопосредованный) 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DC10075-AB5C-A650-4CFA-B397D66CCC9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2.Идиопатический (неизвестной этиологии)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0D5D5E2-5B29-651D-C0F7-5068426AD8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B050"/>
                </a:solidFill>
              </a:rPr>
              <a:t>Подтип 2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FB6-2CE6-2F0C-8603-F392258B0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Сд 1 типа</a:t>
            </a: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F7951E09-746B-7121-EAAA-49558F498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7688"/>
            <a:ext cx="6338316" cy="2440969"/>
          </a:xfrm>
          <a:prstGeom prst="rect">
            <a:avLst/>
          </a:prstGeom>
        </p:spPr>
      </p:pic>
      <p:pic>
        <p:nvPicPr>
          <p:cNvPr id="20" name="Рисунок 20">
            <a:extLst>
              <a:ext uri="{FF2B5EF4-FFF2-40B4-BE49-F238E27FC236}">
                <a16:creationId xmlns:a16="http://schemas.microsoft.com/office/drawing/2014/main" id="{190E3AD6-45FB-48FC-7B92-9B5FE59CF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6015" y="3648779"/>
            <a:ext cx="2489697" cy="320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14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420A9C-6EBC-A127-77B6-2381C6920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C00000"/>
                </a:solidFill>
                <a:latin typeface="Corbel" panose="020B0503020204020204" pitchFamily="34" charset="0"/>
              </a:rPr>
              <a:t>Этиология / сд1 / подтип1</a:t>
            </a:r>
            <a:endParaRPr lang="ru-RU" sz="4000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40D148-9F82-0E12-1915-61C4808E5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12098"/>
            <a:ext cx="11976395" cy="4111739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Corbel" panose="020B0503020204020204" pitchFamily="34" charset="0"/>
              </a:rPr>
              <a:t>Биологические факторы:</a:t>
            </a:r>
            <a:r>
              <a:rPr lang="ru-RU" sz="3200" dirty="0">
                <a:latin typeface="Corbel" panose="020B0503020204020204" pitchFamily="34" charset="0"/>
              </a:rPr>
              <a:t> ген-дефекты B-клеток, иммунные факторы, вирусы, эндотоксические вещества</a:t>
            </a:r>
          </a:p>
          <a:p>
            <a:r>
              <a:rPr lang="ru-RU" sz="3200" dirty="0">
                <a:solidFill>
                  <a:srgbClr val="FF0000"/>
                </a:solidFill>
                <a:latin typeface="Corbel" panose="020B0503020204020204" pitchFamily="34" charset="0"/>
              </a:rPr>
              <a:t>Химические факторы:</a:t>
            </a:r>
            <a:r>
              <a:rPr lang="en-US" sz="3200" dirty="0">
                <a:latin typeface="Corbel" panose="020B0503020204020204" pitchFamily="34" charset="0"/>
              </a:rPr>
              <a:t> </a:t>
            </a:r>
            <a:r>
              <a:rPr lang="ru-RU" sz="3200" dirty="0">
                <a:latin typeface="Corbel" panose="020B0503020204020204" pitchFamily="34" charset="0"/>
              </a:rPr>
              <a:t>высокие дозы этанола, некоторые п/о ЛС</a:t>
            </a:r>
          </a:p>
          <a:p>
            <a:r>
              <a:rPr lang="ru-RU" sz="3200" dirty="0">
                <a:solidFill>
                  <a:srgbClr val="FF0000"/>
                </a:solidFill>
                <a:latin typeface="Corbel" panose="020B0503020204020204" pitchFamily="34" charset="0"/>
              </a:rPr>
              <a:t>Физические факторы</a:t>
            </a:r>
            <a:r>
              <a:rPr lang="en-US" sz="3200" dirty="0">
                <a:solidFill>
                  <a:srgbClr val="FF0000"/>
                </a:solidFill>
                <a:latin typeface="Corbel" panose="020B0503020204020204" pitchFamily="34" charset="0"/>
              </a:rPr>
              <a:t>:</a:t>
            </a:r>
            <a:r>
              <a:rPr lang="en-US" sz="3200" dirty="0">
                <a:latin typeface="Corbel" panose="020B0503020204020204" pitchFamily="34" charset="0"/>
              </a:rPr>
              <a:t> сдавление опухолью,  механическая травма,  проникающая радиация</a:t>
            </a:r>
            <a:endParaRPr lang="ru-RU" sz="3200" dirty="0">
              <a:latin typeface="Corbel" panose="020B0503020204020204" pitchFamily="34" charset="0"/>
            </a:endParaRPr>
          </a:p>
          <a:p>
            <a:r>
              <a:rPr lang="ru-RU" sz="3200" dirty="0">
                <a:solidFill>
                  <a:srgbClr val="FF0000"/>
                </a:solidFill>
                <a:latin typeface="Corbel" panose="020B0503020204020204" pitchFamily="34" charset="0"/>
              </a:rPr>
              <a:t>При воспалении</a:t>
            </a:r>
            <a:r>
              <a:rPr lang="ru-RU" sz="3200" dirty="0">
                <a:latin typeface="Corbel" panose="020B0503020204020204" pitchFamily="34" charset="0"/>
              </a:rPr>
              <a:t> поджелудочной железы </a:t>
            </a:r>
          </a:p>
        </p:txBody>
      </p:sp>
    </p:spTree>
    <p:extLst>
      <p:ext uri="{BB962C8B-B14F-4D97-AF65-F5344CB8AC3E}">
        <p14:creationId xmlns:p14="http://schemas.microsoft.com/office/powerpoint/2010/main" val="2200527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68743F-2C80-14BC-3990-63A2C4D10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/>
              <a:t>Патогенез </a:t>
            </a:r>
          </a:p>
        </p:txBody>
      </p:sp>
    </p:spTree>
    <p:extLst>
      <p:ext uri="{BB962C8B-B14F-4D97-AF65-F5344CB8AC3E}">
        <p14:creationId xmlns:p14="http://schemas.microsoft.com/office/powerpoint/2010/main" val="2500201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02DEDDF-0562-3AD1-8917-F8A3AA74D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0680" y="1961389"/>
            <a:ext cx="4270248" cy="704087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1 вариант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A9791E-372B-46FF-E888-F474A72883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938" y="2566515"/>
            <a:ext cx="5757747" cy="4192524"/>
          </a:xfrm>
        </p:spPr>
        <p:txBody>
          <a:bodyPr>
            <a:noAutofit/>
          </a:bodyPr>
          <a:lstStyle/>
          <a:p>
            <a:r>
              <a:rPr lang="ru-RU" sz="2400" dirty="0"/>
              <a:t>Иммунная реакция организма в ответ на повреждение поджелудочной железы(обычно вирусами) </a:t>
            </a:r>
            <a:r>
              <a:rPr lang="ru-RU" sz="2400" dirty="0">
                <a:sym typeface="Wingdings" pitchFamily="2" charset="2"/>
              </a:rPr>
              <a:t> формирование специфических АТ и лимфоцитов их действия на антигенные структуры B-клеток имеющие сходное строение с чужеродными Аг.</a:t>
            </a:r>
          </a:p>
          <a:p>
            <a:r>
              <a:rPr lang="ru-RU" sz="2400" dirty="0">
                <a:sym typeface="Wingdings" pitchFamily="2" charset="2"/>
              </a:rPr>
              <a:t>Феномен  обозначается как «</a:t>
            </a:r>
            <a:r>
              <a:rPr lang="ru-RU" sz="2400" b="1" dirty="0">
                <a:solidFill>
                  <a:schemeClr val="tx1"/>
                </a:solidFill>
                <a:sym typeface="Wingdings" pitchFamily="2" charset="2"/>
              </a:rPr>
              <a:t>перекрёстная иммуноагрессивная реакция</a:t>
            </a:r>
            <a:r>
              <a:rPr lang="ru-RU" sz="2400" dirty="0">
                <a:sym typeface="Wingdings" pitchFamily="2" charset="2"/>
              </a:rPr>
              <a:t>»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9D0EF958-9BC9-1576-AEFB-8820125E9B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8317" y="2566514"/>
            <a:ext cx="5536184" cy="4192523"/>
          </a:xfrm>
        </p:spPr>
        <p:txBody>
          <a:bodyPr>
            <a:normAutofit/>
          </a:bodyPr>
          <a:lstStyle/>
          <a:p>
            <a:r>
              <a:rPr lang="ru-RU" sz="2400" dirty="0"/>
              <a:t>Первичное повреждение железы под влиянием вышеперечисленных факторов</a:t>
            </a:r>
            <a:r>
              <a:rPr lang="ru-RU" sz="2400" dirty="0">
                <a:sym typeface="Wingdings" pitchFamily="2" charset="2"/>
              </a:rPr>
              <a:t> высвобождение «чужих» для иммунной системы белков(в норме внутри клетки и в кровь не попадают): цитоплазматических ганглиозидов, белков теплового шока, проинсулина образование специфических АТ, лимфоцитов действия на Аг структуры B-клеток, что сопровождается их деструкцией</a:t>
            </a:r>
            <a:endParaRPr lang="ru-RU" sz="24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7B2420C-98CB-04DD-E141-E65A50E2D8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31074" y="1977321"/>
            <a:ext cx="4270248" cy="704087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2 вариант 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FA2E4D-37F8-07E0-C6CE-AF9EEB3B3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680" y="425569"/>
            <a:ext cx="9610640" cy="1384809"/>
          </a:xfrm>
        </p:spPr>
        <p:txBody>
          <a:bodyPr>
            <a:noAutofit/>
          </a:bodyPr>
          <a:lstStyle/>
          <a:p>
            <a:r>
              <a:rPr lang="ru-RU" sz="3600" dirty="0"/>
              <a:t>Два варианта иммунной агрессии </a:t>
            </a:r>
          </a:p>
        </p:txBody>
      </p:sp>
    </p:spTree>
    <p:extLst>
      <p:ext uri="{BB962C8B-B14F-4D97-AF65-F5344CB8AC3E}">
        <p14:creationId xmlns:p14="http://schemas.microsoft.com/office/powerpoint/2010/main" val="1939046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A8840DEE-5504-EF84-E07E-4B50CFF85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214" y="497419"/>
            <a:ext cx="11324567" cy="5761868"/>
          </a:xfrm>
        </p:spPr>
        <p:txBody>
          <a:bodyPr>
            <a:normAutofit/>
          </a:bodyPr>
          <a:lstStyle/>
          <a:p>
            <a:r>
              <a:rPr lang="ru-RU" sz="3600" dirty="0"/>
              <a:t>Иммуноагрессивный процесс длится несколько лет и сопровождается постоянной деструкцией B-клеток</a:t>
            </a:r>
          </a:p>
          <a:p>
            <a:r>
              <a:rPr lang="ru-RU" sz="3600" dirty="0">
                <a:solidFill>
                  <a:srgbClr val="FF0000"/>
                </a:solidFill>
              </a:rPr>
              <a:t>Симптомы диабета появляются при разрушении 75-80% клеток</a:t>
            </a:r>
          </a:p>
          <a:p>
            <a:r>
              <a:rPr lang="ru-RU" sz="3600" dirty="0"/>
              <a:t>Оставшиеся 20-25% повреждаются в течение последующих 2-3 лет</a:t>
            </a:r>
          </a:p>
        </p:txBody>
      </p:sp>
    </p:spTree>
    <p:extLst>
      <p:ext uri="{BB962C8B-B14F-4D97-AF65-F5344CB8AC3E}">
        <p14:creationId xmlns:p14="http://schemas.microsoft.com/office/powerpoint/2010/main" val="798081824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ылка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16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Посылка</vt:lpstr>
      <vt:lpstr>Сахарный диабет</vt:lpstr>
      <vt:lpstr>Сахарный диабет (сд)?</vt:lpstr>
      <vt:lpstr>Презентация PowerPoint</vt:lpstr>
      <vt:lpstr>Сд 1 типа</vt:lpstr>
      <vt:lpstr>Сд 1 типа</vt:lpstr>
      <vt:lpstr>Этиология / сд1 / подтип1</vt:lpstr>
      <vt:lpstr>Патогенез </vt:lpstr>
      <vt:lpstr>Два варианта иммунной агрессии </vt:lpstr>
      <vt:lpstr>Презентация PowerPoint</vt:lpstr>
      <vt:lpstr>Доклиническая диагностика отсутствует </vt:lpstr>
      <vt:lpstr>Профилактика отсутствует </vt:lpstr>
      <vt:lpstr>Преклиническая диагностика </vt:lpstr>
      <vt:lpstr>Лечение </vt:lpstr>
      <vt:lpstr>Diabetes type 1: Can it be treated as an autoimmune disorder? </vt:lpstr>
      <vt:lpstr>Список литературы:</vt:lpstr>
      <vt:lpstr>Спасибо за внимание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Сахарный диабет</dc:title>
  <dc:creator>akram.jhon33@gmail.com</dc:creator>
  <cp:lastModifiedBy>akram.jhon33@gmail.com</cp:lastModifiedBy>
  <cp:revision>6</cp:revision>
  <dcterms:created xsi:type="dcterms:W3CDTF">2023-12-03T03:30:47Z</dcterms:created>
  <dcterms:modified xsi:type="dcterms:W3CDTF">2023-12-03T16:50:56Z</dcterms:modified>
</cp:coreProperties>
</file>