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62" r:id="rId5"/>
    <p:sldId id="263" r:id="rId6"/>
    <p:sldId id="265" r:id="rId7"/>
    <p:sldId id="259" r:id="rId8"/>
    <p:sldId id="260" r:id="rId9"/>
    <p:sldId id="306" r:id="rId10"/>
    <p:sldId id="261" r:id="rId11"/>
    <p:sldId id="266" r:id="rId12"/>
    <p:sldId id="307" r:id="rId13"/>
    <p:sldId id="267" r:id="rId14"/>
    <p:sldId id="268" r:id="rId15"/>
    <p:sldId id="269" r:id="rId16"/>
    <p:sldId id="270" r:id="rId17"/>
    <p:sldId id="271" r:id="rId18"/>
    <p:sldId id="272" r:id="rId19"/>
    <p:sldId id="273" r:id="rId20"/>
    <p:sldId id="274" r:id="rId21"/>
    <p:sldId id="275" r:id="rId22"/>
    <p:sldId id="308" r:id="rId23"/>
    <p:sldId id="276" r:id="rId24"/>
    <p:sldId id="277" r:id="rId25"/>
    <p:sldId id="309" r:id="rId26"/>
    <p:sldId id="278" r:id="rId27"/>
    <p:sldId id="279" r:id="rId28"/>
    <p:sldId id="280" r:id="rId29"/>
    <p:sldId id="305" r:id="rId30"/>
    <p:sldId id="281" r:id="rId31"/>
    <p:sldId id="282" r:id="rId32"/>
    <p:sldId id="283" r:id="rId33"/>
    <p:sldId id="285" r:id="rId34"/>
    <p:sldId id="293" r:id="rId35"/>
    <p:sldId id="286" r:id="rId36"/>
    <p:sldId id="287" r:id="rId37"/>
    <p:sldId id="288" r:id="rId38"/>
    <p:sldId id="289" r:id="rId39"/>
    <p:sldId id="310" r:id="rId40"/>
    <p:sldId id="290" r:id="rId41"/>
    <p:sldId id="311" r:id="rId42"/>
    <p:sldId id="291" r:id="rId43"/>
    <p:sldId id="292" r:id="rId44"/>
    <p:sldId id="284" r:id="rId45"/>
    <p:sldId id="294" r:id="rId46"/>
    <p:sldId id="295" r:id="rId47"/>
    <p:sldId id="296" r:id="rId48"/>
    <p:sldId id="298" r:id="rId49"/>
    <p:sldId id="297" r:id="rId50"/>
    <p:sldId id="312" r:id="rId51"/>
    <p:sldId id="299" r:id="rId52"/>
    <p:sldId id="300" r:id="rId53"/>
    <p:sldId id="301" r:id="rId54"/>
    <p:sldId id="313" r:id="rId5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D13557D8-FED3-494E-8DF4-59312F48CEBA}" type="datetimeFigureOut">
              <a:rPr lang="ru-RU" smtClean="0"/>
              <a:pPr/>
              <a:t>20.05.2020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2EC63A53-0BE9-4B36-ACAA-7A8A6998BFA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13557D8-FED3-494E-8DF4-59312F48CEBA}" type="datetimeFigureOut">
              <a:rPr lang="ru-RU" smtClean="0"/>
              <a:pPr/>
              <a:t>20.05.2020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EC63A53-0BE9-4B36-ACAA-7A8A6998BFA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13557D8-FED3-494E-8DF4-59312F48CEBA}" type="datetimeFigureOut">
              <a:rPr lang="ru-RU" smtClean="0"/>
              <a:pPr/>
              <a:t>20.05.2020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EC63A53-0BE9-4B36-ACAA-7A8A6998BFA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13557D8-FED3-494E-8DF4-59312F48CEBA}" type="datetimeFigureOut">
              <a:rPr lang="ru-RU" smtClean="0"/>
              <a:pPr/>
              <a:t>20.05.2020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EC63A53-0BE9-4B36-ACAA-7A8A6998BFA3}"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D13557D8-FED3-494E-8DF4-59312F48CEBA}" type="datetimeFigureOut">
              <a:rPr lang="ru-RU" smtClean="0"/>
              <a:pPr/>
              <a:t>20.05.2020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EC63A53-0BE9-4B36-ACAA-7A8A6998BFA3}"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13557D8-FED3-494E-8DF4-59312F48CEBA}" type="datetimeFigureOut">
              <a:rPr lang="ru-RU" smtClean="0"/>
              <a:pPr/>
              <a:t>20.05.2020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EC63A53-0BE9-4B36-ACAA-7A8A6998BFA3}"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13557D8-FED3-494E-8DF4-59312F48CEBA}" type="datetimeFigureOut">
              <a:rPr lang="ru-RU" smtClean="0"/>
              <a:pPr/>
              <a:t>20.05.2020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EC63A53-0BE9-4B36-ACAA-7A8A6998BFA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D13557D8-FED3-494E-8DF4-59312F48CEBA}" type="datetimeFigureOut">
              <a:rPr lang="ru-RU" smtClean="0"/>
              <a:pPr/>
              <a:t>20.05.2020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EC63A53-0BE9-4B36-ACAA-7A8A6998BFA3}"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D13557D8-FED3-494E-8DF4-59312F48CEBA}" type="datetimeFigureOut">
              <a:rPr lang="ru-RU" smtClean="0"/>
              <a:pPr/>
              <a:t>20.05.2020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2EC63A53-0BE9-4B36-ACAA-7A8A6998BFA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D13557D8-FED3-494E-8DF4-59312F48CEBA}" type="datetimeFigureOut">
              <a:rPr lang="ru-RU" smtClean="0"/>
              <a:pPr/>
              <a:t>20.05.2020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EC63A53-0BE9-4B36-ACAA-7A8A6998BFA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D13557D8-FED3-494E-8DF4-59312F48CEBA}" type="datetimeFigureOut">
              <a:rPr lang="ru-RU" smtClean="0"/>
              <a:pPr/>
              <a:t>20.05.2020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2EC63A53-0BE9-4B36-ACAA-7A8A6998BFA3}"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13557D8-FED3-494E-8DF4-59312F48CEBA}" type="datetimeFigureOut">
              <a:rPr lang="ru-RU" smtClean="0"/>
              <a:pPr/>
              <a:t>20.05.2020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EC63A53-0BE9-4B36-ACAA-7A8A6998BFA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file:///D:\4&#1060;\oznakomitsya.doc"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785786" y="1071546"/>
            <a:ext cx="7632847" cy="3108543"/>
          </a:xfrm>
          <a:prstGeom prst="rect">
            <a:avLst/>
          </a:prstGeom>
          <a:noFill/>
        </p:spPr>
        <p:txBody>
          <a:bodyPr wrap="square" lIns="91440" tIns="45720" rIns="91440" bIns="45720">
            <a:spAutoFit/>
          </a:bodyPr>
          <a:lstStyle/>
          <a:p>
            <a:pPr algn="ctr"/>
            <a:endParaRPr lang="ru-RU"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a:p>
            <a:pPr algn="ct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«Информационные </a:t>
            </a: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системы</a:t>
            </a:r>
          </a:p>
          <a:p>
            <a:pPr algn="ct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и использование</a:t>
            </a:r>
            <a:endParaRPr lang="ru-RU" sz="40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компьютерной техники </a:t>
            </a:r>
          </a:p>
          <a:p>
            <a:pPr algn="ct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в </a:t>
            </a: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фармации»</a:t>
            </a:r>
            <a:endParaRPr lang="ru-RU"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TextBox 3"/>
          <p:cNvSpPr txBox="1"/>
          <p:nvPr/>
        </p:nvSpPr>
        <p:spPr>
          <a:xfrm>
            <a:off x="3428992" y="5857892"/>
            <a:ext cx="5422260" cy="707886"/>
          </a:xfrm>
          <a:prstGeom prst="rect">
            <a:avLst/>
          </a:prstGeom>
          <a:noFill/>
        </p:spPr>
        <p:txBody>
          <a:bodyPr wrap="square" rtlCol="0">
            <a:spAutoFit/>
          </a:bodyPr>
          <a:lstStyle/>
          <a:p>
            <a:pPr algn="r"/>
            <a:r>
              <a:rPr lang="ru-RU" sz="2000" dirty="0" smtClean="0">
                <a:latin typeface="Times New Roman" pitchFamily="18" charset="0"/>
                <a:cs typeface="Times New Roman" pitchFamily="18" charset="0"/>
              </a:rPr>
              <a:t>Выполнил: Мальцев М.В.</a:t>
            </a:r>
          </a:p>
          <a:p>
            <a:pPr algn="r"/>
            <a:r>
              <a:rPr lang="ru-RU" sz="2000" dirty="0" smtClean="0">
                <a:latin typeface="Times New Roman" pitchFamily="18" charset="0"/>
                <a:cs typeface="Times New Roman" pitchFamily="18" charset="0"/>
              </a:rPr>
              <a:t>Проверила: </a:t>
            </a:r>
            <a:r>
              <a:rPr lang="ru-RU" sz="2000" dirty="0" err="1" smtClean="0">
                <a:latin typeface="Times New Roman" pitchFamily="18" charset="0"/>
                <a:cs typeface="Times New Roman" pitchFamily="18" charset="0"/>
              </a:rPr>
              <a:t>Тюльпанова</a:t>
            </a:r>
            <a:r>
              <a:rPr lang="ru-RU" sz="2000" dirty="0" smtClean="0">
                <a:latin typeface="Times New Roman" pitchFamily="18" charset="0"/>
                <a:cs typeface="Times New Roman" pitchFamily="18" charset="0"/>
              </a:rPr>
              <a:t> М.В.</a:t>
            </a:r>
            <a:endParaRPr lang="ru-RU"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2021616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778634"/>
            <a:ext cx="8424936" cy="5293757"/>
          </a:xfrm>
          <a:prstGeom prst="rect">
            <a:avLst/>
          </a:prstGeom>
          <a:noFill/>
        </p:spPr>
        <p:txBody>
          <a:bodyPr wrap="square" rtlCol="0">
            <a:spAutoFit/>
          </a:bodyPr>
          <a:lstStyle/>
          <a:p>
            <a:r>
              <a:rPr lang="ru-RU" sz="2400" b="1" dirty="0">
                <a:latin typeface="Times New Roman" pitchFamily="18" charset="0"/>
                <a:cs typeface="Times New Roman" pitchFamily="18" charset="0"/>
              </a:rPr>
              <a:t>Автоматизация документооборота</a:t>
            </a:r>
            <a:endParaRPr lang="ru-RU" sz="2400" dirty="0">
              <a:latin typeface="Times New Roman" pitchFamily="18" charset="0"/>
              <a:cs typeface="Times New Roman" pitchFamily="18" charset="0"/>
            </a:endParaRPr>
          </a:p>
          <a:p>
            <a:pPr indent="173038" algn="just"/>
            <a:endParaRPr lang="ru-RU" sz="2400" b="1" dirty="0" smtClean="0"/>
          </a:p>
          <a:p>
            <a:pPr indent="173038" algn="just"/>
            <a:r>
              <a:rPr lang="ru-RU" b="1" dirty="0" smtClean="0">
                <a:latin typeface="Times New Roman" pitchFamily="18" charset="0"/>
                <a:cs typeface="Times New Roman" pitchFamily="18" charset="0"/>
              </a:rPr>
              <a:t>Документооборот</a:t>
            </a:r>
            <a:r>
              <a:rPr lang="ru-RU" dirty="0">
                <a:latin typeface="Times New Roman" pitchFamily="18" charset="0"/>
                <a:cs typeface="Times New Roman" pitchFamily="18" charset="0"/>
              </a:rPr>
              <a:t> – это движение документов в организации с момента их создания или получения до завершения исполнения или отправки	</a:t>
            </a:r>
            <a:endParaRPr lang="ru-RU" dirty="0" smtClean="0">
              <a:latin typeface="Times New Roman" pitchFamily="18" charset="0"/>
              <a:cs typeface="Times New Roman" pitchFamily="18" charset="0"/>
            </a:endParaRPr>
          </a:p>
          <a:p>
            <a:pPr indent="182563" algn="just"/>
            <a:endParaRPr lang="ru-RU" dirty="0" smtClean="0">
              <a:latin typeface="Times New Roman" pitchFamily="18" charset="0"/>
              <a:cs typeface="Times New Roman" pitchFamily="18" charset="0"/>
            </a:endParaRPr>
          </a:p>
          <a:p>
            <a:pPr indent="182563" algn="just"/>
            <a:r>
              <a:rPr lang="ru-RU" dirty="0" smtClean="0">
                <a:latin typeface="Times New Roman" pitchFamily="18" charset="0"/>
                <a:cs typeface="Times New Roman" pitchFamily="18" charset="0"/>
              </a:rPr>
              <a:t>Внедрение </a:t>
            </a:r>
            <a:r>
              <a:rPr lang="ru-RU" dirty="0">
                <a:latin typeface="Times New Roman" pitchFamily="18" charset="0"/>
                <a:cs typeface="Times New Roman" pitchFamily="18" charset="0"/>
              </a:rPr>
              <a:t>систем автоматизации документооборота (текстовые процессоры и пр.) приводит к возникновению концепции «электронного документа» и «безбумажной технологии». </a:t>
            </a:r>
            <a:endParaRPr lang="ru-RU" dirty="0" smtClean="0">
              <a:latin typeface="Times New Roman" pitchFamily="18" charset="0"/>
              <a:cs typeface="Times New Roman" pitchFamily="18" charset="0"/>
            </a:endParaRPr>
          </a:p>
          <a:p>
            <a:pPr indent="182563" algn="just"/>
            <a:endParaRPr lang="ru-RU" dirty="0" smtClean="0">
              <a:latin typeface="Times New Roman" pitchFamily="18" charset="0"/>
              <a:cs typeface="Times New Roman" pitchFamily="18" charset="0"/>
            </a:endParaRPr>
          </a:p>
          <a:p>
            <a:pPr indent="182563" algn="just"/>
            <a:r>
              <a:rPr lang="ru-RU" dirty="0" smtClean="0">
                <a:latin typeface="Times New Roman" pitchFamily="18" charset="0"/>
                <a:cs typeface="Times New Roman" pitchFamily="18" charset="0"/>
              </a:rPr>
              <a:t>Такие </a:t>
            </a:r>
            <a:r>
              <a:rPr lang="ru-RU" dirty="0">
                <a:latin typeface="Times New Roman" pitchFamily="18" charset="0"/>
                <a:cs typeface="Times New Roman" pitchFamily="18" charset="0"/>
              </a:rPr>
              <a:t>электронные документы существуют только в электронном виде, т.е. создаются, обрабатываются и пересылаются с помощью компьютеров, хотя и существует возможность создания так называемой «твердой копии», т.е. возможности печати документа на бумаге.</a:t>
            </a:r>
          </a:p>
          <a:p>
            <a:pPr indent="182563" algn="just"/>
            <a:endParaRPr lang="ru-RU" dirty="0" smtClean="0">
              <a:latin typeface="Times New Roman" pitchFamily="18" charset="0"/>
              <a:cs typeface="Times New Roman" pitchFamily="18" charset="0"/>
            </a:endParaRPr>
          </a:p>
          <a:p>
            <a:pPr indent="182563" algn="just"/>
            <a:r>
              <a:rPr lang="ru-RU" dirty="0" smtClean="0">
                <a:latin typeface="Times New Roman" pitchFamily="18" charset="0"/>
                <a:cs typeface="Times New Roman" pitchFamily="18" charset="0"/>
              </a:rPr>
              <a:t>«</a:t>
            </a:r>
            <a:r>
              <a:rPr lang="ru-RU" dirty="0">
                <a:latin typeface="Times New Roman" pitchFamily="18" charset="0"/>
                <a:cs typeface="Times New Roman" pitchFamily="18" charset="0"/>
              </a:rPr>
              <a:t>Безбумажная технология» предполагает вести полную обработку документов в электронном виде, т.е. полностью отказаться от использования таких физических носителей информации, как бумага.</a:t>
            </a:r>
          </a:p>
          <a:p>
            <a:endParaRPr lang="ru-RU" sz="2200" dirty="0"/>
          </a:p>
        </p:txBody>
      </p:sp>
    </p:spTree>
    <p:extLst>
      <p:ext uri="{BB962C8B-B14F-4D97-AF65-F5344CB8AC3E}">
        <p14:creationId xmlns="" xmlns:p14="http://schemas.microsoft.com/office/powerpoint/2010/main" val="287940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25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250"/>
                                        <p:tgtEl>
                                          <p:spTgt spid="2">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Effect transition="in" filter="fade">
                                      <p:cBhvr>
                                        <p:cTn id="17" dur="25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571726"/>
            <a:ext cx="8496944" cy="4984441"/>
          </a:xfrm>
          <a:prstGeom prst="rect">
            <a:avLst/>
          </a:prstGeom>
          <a:noFill/>
        </p:spPr>
        <p:txBody>
          <a:bodyPr wrap="square" rtlCol="0">
            <a:spAutoFit/>
          </a:bodyPr>
          <a:lstStyle/>
          <a:p>
            <a:pPr algn="just">
              <a:lnSpc>
                <a:spcPct val="115000"/>
              </a:lnSpc>
              <a:spcAft>
                <a:spcPts val="0"/>
              </a:spcAft>
            </a:pPr>
            <a:r>
              <a:rPr lang="ru-RU" sz="2200" dirty="0">
                <a:latin typeface="Times New Roman" pitchFamily="18" charset="0"/>
                <a:ea typeface="Times New Roman"/>
                <a:cs typeface="Times New Roman" pitchFamily="18" charset="0"/>
              </a:rPr>
              <a:t>Ведение документации по этой схеме предоставляет следующие преимущества</a:t>
            </a:r>
            <a:r>
              <a:rPr lang="ru-RU" sz="2200" dirty="0" smtClean="0">
                <a:latin typeface="Times New Roman" pitchFamily="18" charset="0"/>
                <a:ea typeface="Times New Roman"/>
                <a:cs typeface="Times New Roman" pitchFamily="18" charset="0"/>
              </a:rPr>
              <a:t>:</a:t>
            </a:r>
          </a:p>
          <a:p>
            <a:pPr algn="just">
              <a:lnSpc>
                <a:spcPct val="115000"/>
              </a:lnSpc>
              <a:spcAft>
                <a:spcPts val="0"/>
              </a:spcAft>
            </a:pPr>
            <a:endParaRPr lang="ru-RU" sz="2200" dirty="0">
              <a:latin typeface="Times New Roman" pitchFamily="18" charset="0"/>
              <a:ea typeface="Calibri"/>
              <a:cs typeface="Times New Roman" pitchFamily="18" charset="0"/>
            </a:endParaRPr>
          </a:p>
          <a:p>
            <a:pPr marL="342900" lvl="0" indent="-342900" algn="just">
              <a:spcAft>
                <a:spcPts val="0"/>
              </a:spcAft>
              <a:buFont typeface="Wingdings"/>
              <a:buChar char=""/>
              <a:tabLst>
                <a:tab pos="228600" algn="l"/>
              </a:tabLst>
            </a:pPr>
            <a:r>
              <a:rPr lang="ru-RU" sz="2200" dirty="0">
                <a:latin typeface="Times New Roman" pitchFamily="18" charset="0"/>
                <a:ea typeface="Times New Roman"/>
                <a:cs typeface="Times New Roman" pitchFamily="18" charset="0"/>
              </a:rPr>
              <a:t>Минимальные расходы на канцелярские средства (бланки, бумага, канцелярские принадлежности);</a:t>
            </a:r>
            <a:endParaRPr lang="ru-RU" sz="2200" dirty="0">
              <a:latin typeface="Times New Roman" pitchFamily="18" charset="0"/>
              <a:ea typeface="Calibri"/>
              <a:cs typeface="Times New Roman" pitchFamily="18" charset="0"/>
            </a:endParaRPr>
          </a:p>
          <a:p>
            <a:pPr marL="342900" lvl="0" indent="-342900" algn="just">
              <a:spcAft>
                <a:spcPts val="0"/>
              </a:spcAft>
              <a:buFont typeface="Wingdings"/>
              <a:buChar char=""/>
              <a:tabLst>
                <a:tab pos="228600" algn="l"/>
              </a:tabLst>
            </a:pPr>
            <a:r>
              <a:rPr lang="ru-RU" sz="2200" dirty="0">
                <a:latin typeface="Times New Roman" pitchFamily="18" charset="0"/>
                <a:ea typeface="Times New Roman"/>
                <a:cs typeface="Times New Roman" pitchFamily="18" charset="0"/>
              </a:rPr>
              <a:t>Отпадает необходимость в дорогих средствах защиты от несанкционированного доступа (сейфы и т.п.), так как предоставить доступ к документу можно только ограниченному кругу лиц с помощью паролей и т.п.;</a:t>
            </a:r>
            <a:endParaRPr lang="ru-RU" sz="2200" dirty="0">
              <a:latin typeface="Times New Roman" pitchFamily="18" charset="0"/>
              <a:ea typeface="Calibri"/>
              <a:cs typeface="Times New Roman" pitchFamily="18" charset="0"/>
            </a:endParaRPr>
          </a:p>
          <a:p>
            <a:pPr marL="342900" lvl="0" indent="-342900" algn="just">
              <a:spcAft>
                <a:spcPts val="0"/>
              </a:spcAft>
              <a:buFont typeface="Wingdings"/>
              <a:buChar char=""/>
              <a:tabLst>
                <a:tab pos="228600" algn="l"/>
              </a:tabLst>
            </a:pPr>
            <a:r>
              <a:rPr lang="ru-RU" sz="2200" dirty="0">
                <a:latin typeface="Times New Roman" pitchFamily="18" charset="0"/>
                <a:ea typeface="Times New Roman"/>
                <a:cs typeface="Times New Roman" pitchFamily="18" charset="0"/>
              </a:rPr>
              <a:t>Отпадает необходимость в выделении специальных помещений (архивов) и специальной мебели, громоздких папок и т.д.;</a:t>
            </a:r>
            <a:endParaRPr lang="ru-RU" sz="2200" dirty="0">
              <a:latin typeface="Times New Roman" pitchFamily="18" charset="0"/>
              <a:ea typeface="Calibri"/>
              <a:cs typeface="Times New Roman" pitchFamily="18" charset="0"/>
            </a:endParaRPr>
          </a:p>
          <a:p>
            <a:pPr marL="342900" lvl="0" indent="-342900" algn="just">
              <a:spcAft>
                <a:spcPts val="0"/>
              </a:spcAft>
              <a:buFont typeface="Wingdings"/>
              <a:buChar char=""/>
              <a:tabLst>
                <a:tab pos="228600" algn="l"/>
              </a:tabLst>
            </a:pPr>
            <a:r>
              <a:rPr lang="ru-RU" sz="2200" dirty="0">
                <a:latin typeface="Times New Roman" pitchFamily="18" charset="0"/>
                <a:ea typeface="Times New Roman"/>
                <a:cs typeface="Times New Roman" pitchFamily="18" charset="0"/>
              </a:rPr>
              <a:t>Ускоряется процесс поиска нужного </a:t>
            </a:r>
            <a:r>
              <a:rPr lang="ru-RU" sz="2200" dirty="0" smtClean="0">
                <a:latin typeface="Times New Roman" pitchFamily="18" charset="0"/>
                <a:ea typeface="Times New Roman"/>
                <a:cs typeface="Times New Roman" pitchFamily="18" charset="0"/>
              </a:rPr>
              <a:t>документа (поиск </a:t>
            </a:r>
            <a:r>
              <a:rPr lang="ru-RU" sz="2200" dirty="0">
                <a:latin typeface="Times New Roman" pitchFamily="18" charset="0"/>
                <a:ea typeface="Times New Roman"/>
                <a:cs typeface="Times New Roman" pitchFamily="18" charset="0"/>
              </a:rPr>
              <a:t>по ключевым словам, поиск среди нескольких документов и пр.);</a:t>
            </a:r>
            <a:endParaRPr lang="ru-RU" sz="2200" dirty="0">
              <a:latin typeface="Times New Roman" pitchFamily="18" charset="0"/>
              <a:ea typeface="Calibri"/>
              <a:cs typeface="Times New Roman" pitchFamily="18" charset="0"/>
            </a:endParaRPr>
          </a:p>
          <a:p>
            <a:endParaRPr lang="ru-RU" sz="2200" dirty="0">
              <a:cs typeface="Arial" pitchFamily="34" charset="0"/>
            </a:endParaRPr>
          </a:p>
        </p:txBody>
      </p:sp>
    </p:spTree>
    <p:extLst>
      <p:ext uri="{BB962C8B-B14F-4D97-AF65-F5344CB8AC3E}">
        <p14:creationId xmlns="" xmlns:p14="http://schemas.microsoft.com/office/powerpoint/2010/main" val="14019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5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5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5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5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841526"/>
            <a:ext cx="8496944" cy="5170646"/>
          </a:xfrm>
          <a:prstGeom prst="rect">
            <a:avLst/>
          </a:prstGeom>
          <a:noFill/>
        </p:spPr>
        <p:txBody>
          <a:bodyPr wrap="square" rtlCol="0">
            <a:spAutoFit/>
          </a:bodyPr>
          <a:lstStyle/>
          <a:p>
            <a:pPr marL="342900" lvl="0" indent="-342900" algn="just">
              <a:spcAft>
                <a:spcPts val="0"/>
              </a:spcAft>
              <a:buFont typeface="Wingdings"/>
              <a:buChar char=""/>
              <a:tabLst>
                <a:tab pos="228600" algn="l"/>
              </a:tabLst>
            </a:pPr>
            <a:r>
              <a:rPr lang="ru-RU" sz="2200" dirty="0" smtClean="0">
                <a:latin typeface="Times New Roman" pitchFamily="18" charset="0"/>
                <a:ea typeface="Times New Roman"/>
                <a:cs typeface="Times New Roman" pitchFamily="18" charset="0"/>
              </a:rPr>
              <a:t>Появляется </a:t>
            </a:r>
            <a:r>
              <a:rPr lang="ru-RU" sz="2200" dirty="0">
                <a:latin typeface="Times New Roman" pitchFamily="18" charset="0"/>
                <a:ea typeface="Times New Roman"/>
                <a:cs typeface="Times New Roman" pitchFamily="18" charset="0"/>
              </a:rPr>
              <a:t>возможность организовать совместную работу нескольких лиц или даже отделов над одним документом;</a:t>
            </a:r>
            <a:endParaRPr lang="ru-RU" sz="2200" dirty="0">
              <a:latin typeface="Times New Roman" pitchFamily="18" charset="0"/>
              <a:ea typeface="Calibri"/>
              <a:cs typeface="Times New Roman" pitchFamily="18" charset="0"/>
            </a:endParaRPr>
          </a:p>
          <a:p>
            <a:pPr marL="342900" lvl="0" indent="-342900" algn="just">
              <a:spcAft>
                <a:spcPts val="0"/>
              </a:spcAft>
              <a:buFont typeface="Wingdings"/>
              <a:buChar char=""/>
              <a:tabLst>
                <a:tab pos="228600" algn="l"/>
              </a:tabLst>
            </a:pPr>
            <a:r>
              <a:rPr lang="ru-RU" sz="2200" dirty="0">
                <a:latin typeface="Times New Roman" pitchFamily="18" charset="0"/>
                <a:ea typeface="Times New Roman"/>
                <a:cs typeface="Times New Roman" pitchFamily="18" charset="0"/>
              </a:rPr>
              <a:t>Ускоряется процесс создания документов за счет возможности включения в него фрагментов из других документов и возможности правки уже существующего </a:t>
            </a:r>
            <a:r>
              <a:rPr lang="ru-RU" sz="2200" dirty="0" smtClean="0">
                <a:latin typeface="Times New Roman" pitchFamily="18" charset="0"/>
                <a:ea typeface="Times New Roman"/>
                <a:cs typeface="Times New Roman" pitchFamily="18" charset="0"/>
              </a:rPr>
              <a:t>текста.</a:t>
            </a:r>
            <a:endParaRPr lang="ru-RU" sz="2200" dirty="0">
              <a:latin typeface="Times New Roman" pitchFamily="18" charset="0"/>
              <a:ea typeface="Calibri"/>
              <a:cs typeface="Times New Roman" pitchFamily="18" charset="0"/>
            </a:endParaRPr>
          </a:p>
          <a:p>
            <a:endParaRPr lang="ru-RU" sz="2200" dirty="0" smtClean="0">
              <a:latin typeface="Times New Roman" pitchFamily="18" charset="0"/>
              <a:ea typeface="Times New Roman"/>
              <a:cs typeface="Times New Roman" pitchFamily="18" charset="0"/>
            </a:endParaRPr>
          </a:p>
          <a:p>
            <a:pPr indent="361950" algn="just"/>
            <a:r>
              <a:rPr lang="ru-RU" sz="2200" dirty="0" smtClean="0">
                <a:latin typeface="Times New Roman" pitchFamily="18" charset="0"/>
                <a:ea typeface="Times New Roman"/>
                <a:cs typeface="Times New Roman" pitchFamily="18" charset="0"/>
              </a:rPr>
              <a:t>В </a:t>
            </a:r>
            <a:r>
              <a:rPr lang="ru-RU" sz="2200" dirty="0">
                <a:latin typeface="Times New Roman" pitchFamily="18" charset="0"/>
                <a:ea typeface="Times New Roman"/>
                <a:cs typeface="Times New Roman" pitchFamily="18" charset="0"/>
              </a:rPr>
              <a:t>последнее время большую популярность имеют электронные документы, основанные на «гипертексте». Это понятие означает включение в документ ссылок на другие документы, с помощью которых можно мгновенно поднять документ, на который ссылаются</a:t>
            </a:r>
            <a:r>
              <a:rPr lang="ru-RU" sz="2200" dirty="0" smtClean="0">
                <a:latin typeface="Times New Roman" pitchFamily="18" charset="0"/>
                <a:ea typeface="Times New Roman"/>
                <a:cs typeface="Times New Roman" pitchFamily="18" charset="0"/>
              </a:rPr>
              <a:t>.</a:t>
            </a:r>
          </a:p>
          <a:p>
            <a:pPr indent="361950" algn="just"/>
            <a:endParaRPr lang="ru-RU" sz="2200" dirty="0" smtClean="0">
              <a:latin typeface="Times New Roman" pitchFamily="18" charset="0"/>
              <a:ea typeface="Times New Roman"/>
              <a:cs typeface="Times New Roman" pitchFamily="18" charset="0"/>
            </a:endParaRPr>
          </a:p>
          <a:p>
            <a:pPr lvl="0" indent="268288" algn="just"/>
            <a:r>
              <a:rPr lang="ru-RU" sz="2200" dirty="0" smtClean="0">
                <a:latin typeface="Times New Roman" pitchFamily="18" charset="0"/>
                <a:cs typeface="Times New Roman" pitchFamily="18" charset="0"/>
                <a:hlinkClick r:id="rId2" action="ppaction://hlinkfile"/>
              </a:rPr>
              <a:t>Закон </a:t>
            </a:r>
            <a:r>
              <a:rPr lang="ru-RU" sz="2200" dirty="0">
                <a:latin typeface="Times New Roman" pitchFamily="18" charset="0"/>
                <a:cs typeface="Times New Roman" pitchFamily="18" charset="0"/>
                <a:hlinkClick r:id="rId2" action="ppaction://hlinkfile"/>
              </a:rPr>
              <a:t>РФ «Об информации, информатизации и защите информации» от 20.02.1995, № </a:t>
            </a:r>
            <a:r>
              <a:rPr lang="ru-RU" sz="2200" dirty="0" smtClean="0">
                <a:latin typeface="Times New Roman" pitchFamily="18" charset="0"/>
                <a:cs typeface="Times New Roman" pitchFamily="18" charset="0"/>
                <a:hlinkClick r:id="rId2" action="ppaction://hlinkfile"/>
              </a:rPr>
              <a:t>24-ФЗ.</a:t>
            </a:r>
            <a:endParaRPr lang="ru-RU" sz="2200" dirty="0">
              <a:latin typeface="Times New Roman" pitchFamily="18" charset="0"/>
              <a:cs typeface="Times New Roman" pitchFamily="18" charset="0"/>
            </a:endParaRPr>
          </a:p>
          <a:p>
            <a:pPr indent="361950" algn="just"/>
            <a:endParaRPr lang="ru-RU" sz="2200" dirty="0">
              <a:ea typeface="Calibri"/>
              <a:cs typeface="Arial" pitchFamily="34" charset="0"/>
            </a:endParaRPr>
          </a:p>
          <a:p>
            <a:endParaRPr lang="ru-RU" sz="2200" dirty="0">
              <a:cs typeface="Arial" pitchFamily="34" charset="0"/>
            </a:endParaRPr>
          </a:p>
        </p:txBody>
      </p:sp>
    </p:spTree>
    <p:extLst>
      <p:ext uri="{BB962C8B-B14F-4D97-AF65-F5344CB8AC3E}">
        <p14:creationId xmlns="" xmlns:p14="http://schemas.microsoft.com/office/powerpoint/2010/main" val="4114837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5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5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25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85728"/>
            <a:ext cx="8712968" cy="5019131"/>
          </a:xfrm>
          <a:prstGeom prst="rect">
            <a:avLst/>
          </a:prstGeom>
          <a:noFill/>
        </p:spPr>
        <p:txBody>
          <a:bodyPr wrap="square" rtlCol="0">
            <a:spAutoFit/>
          </a:bodyPr>
          <a:lstStyle/>
          <a:p>
            <a:pPr indent="457200" algn="just">
              <a:lnSpc>
                <a:spcPct val="115000"/>
              </a:lnSpc>
              <a:spcAft>
                <a:spcPts val="0"/>
              </a:spcAft>
            </a:pPr>
            <a:r>
              <a:rPr lang="ru-RU" sz="2000" dirty="0" smtClean="0">
                <a:latin typeface="Times New Roman" pitchFamily="18" charset="0"/>
                <a:ea typeface="Times New Roman"/>
                <a:cs typeface="Times New Roman" pitchFamily="18" charset="0"/>
              </a:rPr>
              <a:t>Авторизация </a:t>
            </a:r>
            <a:r>
              <a:rPr lang="ru-RU" sz="2000" dirty="0">
                <a:latin typeface="Times New Roman" pitchFamily="18" charset="0"/>
                <a:ea typeface="Times New Roman"/>
                <a:cs typeface="Times New Roman" pitchFamily="18" charset="0"/>
              </a:rPr>
              <a:t>электронных документов представляет основную проблему перехода на «безбумажную технологию». Для авторизации бумажных документов в настоящее время используются печати организации и подписи должностных лиц, однозначно определяющих принадлежность документа. </a:t>
            </a:r>
            <a:endParaRPr lang="ru-RU" sz="2000" dirty="0" smtClean="0">
              <a:latin typeface="Times New Roman" pitchFamily="18" charset="0"/>
              <a:ea typeface="Times New Roman"/>
              <a:cs typeface="Times New Roman" pitchFamily="18" charset="0"/>
            </a:endParaRPr>
          </a:p>
          <a:p>
            <a:pPr indent="457200" algn="just">
              <a:lnSpc>
                <a:spcPct val="115000"/>
              </a:lnSpc>
              <a:spcAft>
                <a:spcPts val="0"/>
              </a:spcAft>
            </a:pPr>
            <a:r>
              <a:rPr lang="ru-RU" sz="2000" dirty="0" smtClean="0">
                <a:latin typeface="Times New Roman" pitchFamily="18" charset="0"/>
                <a:ea typeface="Times New Roman"/>
                <a:cs typeface="Times New Roman" pitchFamily="18" charset="0"/>
              </a:rPr>
              <a:t>Электронные </a:t>
            </a:r>
            <a:r>
              <a:rPr lang="ru-RU" sz="2000" dirty="0">
                <a:latin typeface="Times New Roman" pitchFamily="18" charset="0"/>
                <a:ea typeface="Times New Roman"/>
                <a:cs typeface="Times New Roman" pitchFamily="18" charset="0"/>
              </a:rPr>
              <a:t>документы, принадлежность которых идентифицировать сложно вследствие возможности воспроизведения копии, не отличающейся от оригинала, в настоящее время в качестве отчетных, финансовых документов не используются. </a:t>
            </a:r>
            <a:endParaRPr lang="ru-RU" sz="2000" dirty="0" smtClean="0">
              <a:latin typeface="Times New Roman" pitchFamily="18" charset="0"/>
              <a:ea typeface="Times New Roman"/>
              <a:cs typeface="Times New Roman" pitchFamily="18" charset="0"/>
            </a:endParaRPr>
          </a:p>
          <a:p>
            <a:pPr indent="457200" algn="just">
              <a:lnSpc>
                <a:spcPct val="115000"/>
              </a:lnSpc>
              <a:spcAft>
                <a:spcPts val="0"/>
              </a:spcAft>
            </a:pPr>
            <a:r>
              <a:rPr lang="ru-RU" sz="2000" dirty="0" smtClean="0">
                <a:latin typeface="Times New Roman" pitchFamily="18" charset="0"/>
                <a:ea typeface="Times New Roman"/>
                <a:cs typeface="Times New Roman" pitchFamily="18" charset="0"/>
              </a:rPr>
              <a:t>Решением </a:t>
            </a:r>
            <a:r>
              <a:rPr lang="ru-RU" sz="2000" dirty="0">
                <a:latin typeface="Times New Roman" pitchFamily="18" charset="0"/>
                <a:ea typeface="Times New Roman"/>
                <a:cs typeface="Times New Roman" pitchFamily="18" charset="0"/>
              </a:rPr>
              <a:t>этой проблемы является разработка единого стандарта «электронной подписи», с помощью которой можно будет однозначно идентифицировать автора документа и защитить документ от изменений посторонними лицами.</a:t>
            </a:r>
            <a:endParaRPr lang="ru-RU" sz="2000" dirty="0">
              <a:latin typeface="Times New Roman" pitchFamily="18" charset="0"/>
              <a:ea typeface="Calibri"/>
              <a:cs typeface="Times New Roman" pitchFamily="18" charset="0"/>
            </a:endParaRPr>
          </a:p>
          <a:p>
            <a:pPr indent="457200" algn="just">
              <a:lnSpc>
                <a:spcPct val="115000"/>
              </a:lnSpc>
              <a:spcAft>
                <a:spcPts val="0"/>
              </a:spcAft>
            </a:pPr>
            <a:r>
              <a:rPr lang="ru-RU" sz="2000" dirty="0">
                <a:latin typeface="Times New Roman" pitchFamily="18" charset="0"/>
                <a:ea typeface="Times New Roman"/>
                <a:cs typeface="Times New Roman" pitchFamily="18" charset="0"/>
              </a:rPr>
              <a:t>Для обеспечения конфиденциальности, электронные документы могут быть зашифрованы. </a:t>
            </a:r>
            <a:endParaRPr lang="ru-RU"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331994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5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5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5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56104"/>
            <a:ext cx="8424936" cy="5847755"/>
          </a:xfrm>
          <a:prstGeom prst="rect">
            <a:avLst/>
          </a:prstGeom>
          <a:noFill/>
        </p:spPr>
        <p:txBody>
          <a:bodyPr wrap="square" rtlCol="0">
            <a:spAutoFit/>
          </a:bodyPr>
          <a:lstStyle/>
          <a:p>
            <a:r>
              <a:rPr lang="ru-RU" sz="2200" b="1" dirty="0">
                <a:latin typeface="Times New Roman" pitchFamily="18" charset="0"/>
                <a:cs typeface="Times New Roman" pitchFamily="18" charset="0"/>
              </a:rPr>
              <a:t>Коммуникации</a:t>
            </a:r>
            <a:endParaRPr lang="ru-RU" sz="2200" dirty="0">
              <a:latin typeface="Times New Roman" pitchFamily="18" charset="0"/>
              <a:cs typeface="Times New Roman" pitchFamily="18" charset="0"/>
            </a:endParaRPr>
          </a:p>
          <a:p>
            <a:r>
              <a:rPr lang="ru-RU" sz="2200" b="1" dirty="0">
                <a:latin typeface="Times New Roman" pitchFamily="18" charset="0"/>
                <a:cs typeface="Times New Roman" pitchFamily="18" charset="0"/>
              </a:rPr>
              <a:t> </a:t>
            </a:r>
            <a:endParaRPr lang="ru-RU" sz="2200" dirty="0">
              <a:latin typeface="Times New Roman" pitchFamily="18" charset="0"/>
              <a:cs typeface="Times New Roman" pitchFamily="18" charset="0"/>
            </a:endParaRPr>
          </a:p>
          <a:p>
            <a:pPr indent="536575" algn="just"/>
            <a:r>
              <a:rPr lang="ru-RU" sz="2200" dirty="0" smtClean="0">
                <a:latin typeface="Times New Roman" pitchFamily="18" charset="0"/>
                <a:cs typeface="Times New Roman" pitchFamily="18" charset="0"/>
              </a:rPr>
              <a:t>Коммуникации </a:t>
            </a:r>
            <a:r>
              <a:rPr lang="ru-RU" sz="2200" dirty="0">
                <a:latin typeface="Times New Roman" pitchFamily="18" charset="0"/>
                <a:cs typeface="Times New Roman" pitchFamily="18" charset="0"/>
              </a:rPr>
              <a:t>играют самую важную роль в функционировании предприятия. Как показывают исследования, для обеспечения предприятия необходимой информацией и для передачи исходящей информации в другие звенья организации управляющий персонал организации расходует более 70% своего рабочего времени.</a:t>
            </a:r>
          </a:p>
          <a:p>
            <a:pPr algn="just"/>
            <a:r>
              <a:rPr lang="ru-RU" sz="2200" dirty="0">
                <a:latin typeface="Times New Roman" pitchFamily="18" charset="0"/>
                <a:cs typeface="Times New Roman" pitchFamily="18" charset="0"/>
              </a:rPr>
              <a:t>	</a:t>
            </a:r>
            <a:endParaRPr lang="ru-RU" sz="2200" dirty="0" smtClean="0">
              <a:latin typeface="Times New Roman" pitchFamily="18" charset="0"/>
              <a:cs typeface="Times New Roman" pitchFamily="18" charset="0"/>
            </a:endParaRPr>
          </a:p>
          <a:p>
            <a:pPr indent="536575" algn="just"/>
            <a:r>
              <a:rPr lang="ru-RU" sz="2200" dirty="0" smtClean="0">
                <a:latin typeface="Times New Roman" pitchFamily="18" charset="0"/>
                <a:cs typeface="Times New Roman" pitchFamily="18" charset="0"/>
              </a:rPr>
              <a:t>Для </a:t>
            </a:r>
            <a:r>
              <a:rPr lang="ru-RU" sz="2200" dirty="0">
                <a:latin typeface="Times New Roman" pitchFamily="18" charset="0"/>
                <a:cs typeface="Times New Roman" pitchFamily="18" charset="0"/>
              </a:rPr>
              <a:t>обеспечения оперативного обмена информацией, электронными документами, была введена система электронной почты.</a:t>
            </a:r>
          </a:p>
          <a:p>
            <a:pPr indent="536575" algn="just"/>
            <a:r>
              <a:rPr lang="ru-RU" sz="2200" dirty="0" smtClean="0">
                <a:latin typeface="Times New Roman" pitchFamily="18" charset="0"/>
                <a:cs typeface="Times New Roman" pitchFamily="18" charset="0"/>
              </a:rPr>
              <a:t>Система </a:t>
            </a:r>
            <a:r>
              <a:rPr lang="ru-RU" sz="2200" dirty="0">
                <a:latin typeface="Times New Roman" pitchFamily="18" charset="0"/>
                <a:cs typeface="Times New Roman" pitchFamily="18" charset="0"/>
              </a:rPr>
              <a:t>электронной почты предусматривает передачу сообщений и электронных документов посредством какой-либо компьютерной сети (средства телекоммуникации) с одного компьютера на другой.</a:t>
            </a:r>
          </a:p>
          <a:p>
            <a:endParaRPr lang="ru-RU" sz="2200" dirty="0"/>
          </a:p>
        </p:txBody>
      </p:sp>
    </p:spTree>
    <p:extLst>
      <p:ext uri="{BB962C8B-B14F-4D97-AF65-F5344CB8AC3E}">
        <p14:creationId xmlns="" xmlns:p14="http://schemas.microsoft.com/office/powerpoint/2010/main" val="3645003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25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25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545767"/>
            <a:ext cx="8712968" cy="5940088"/>
          </a:xfrm>
          <a:prstGeom prst="rect">
            <a:avLst/>
          </a:prstGeom>
          <a:noFill/>
        </p:spPr>
        <p:txBody>
          <a:bodyPr wrap="square" rtlCol="0">
            <a:spAutoFit/>
          </a:bodyPr>
          <a:lstStyle/>
          <a:p>
            <a:pPr algn="just">
              <a:spcAft>
                <a:spcPts val="0"/>
              </a:spcAft>
            </a:pPr>
            <a:r>
              <a:rPr lang="ru-RU" sz="2000" dirty="0">
                <a:latin typeface="Times New Roman" pitchFamily="18" charset="0"/>
                <a:ea typeface="Times New Roman"/>
                <a:cs typeface="Times New Roman" pitchFamily="18" charset="0"/>
              </a:rPr>
              <a:t>Преимуществами электронной почты по сравнению с другими способами передачи информации (обычная почта, курьеры, факсимиле, телефон, телеграф и пр.) следующие:</a:t>
            </a:r>
            <a:endParaRPr lang="ru-RU" sz="2000" dirty="0">
              <a:latin typeface="Times New Roman" pitchFamily="18" charset="0"/>
              <a:ea typeface="Calibri"/>
              <a:cs typeface="Times New Roman" pitchFamily="18" charset="0"/>
            </a:endParaRPr>
          </a:p>
          <a:p>
            <a:pPr marL="342900" lvl="0" indent="-342900" algn="just">
              <a:spcAft>
                <a:spcPts val="0"/>
              </a:spcAft>
              <a:buFont typeface="Wingdings"/>
              <a:buChar char=""/>
              <a:tabLst>
                <a:tab pos="228600" algn="l"/>
              </a:tabLst>
            </a:pPr>
            <a:r>
              <a:rPr lang="ru-RU" sz="2000" dirty="0">
                <a:latin typeface="Times New Roman" pitchFamily="18" charset="0"/>
                <a:ea typeface="Times New Roman"/>
                <a:cs typeface="Times New Roman" pitchFamily="18" charset="0"/>
              </a:rPr>
              <a:t>Очень высокая скорость передачи сообщений в независимости от удаленности абонента — документ доставляется адресату через несколько секунд после того, как отправлен;</a:t>
            </a:r>
            <a:endParaRPr lang="ru-RU" sz="2000" dirty="0">
              <a:latin typeface="Times New Roman" pitchFamily="18" charset="0"/>
              <a:ea typeface="Calibri"/>
              <a:cs typeface="Times New Roman" pitchFamily="18" charset="0"/>
            </a:endParaRPr>
          </a:p>
          <a:p>
            <a:pPr marL="342900" lvl="0" indent="-342900" algn="just">
              <a:spcAft>
                <a:spcPts val="0"/>
              </a:spcAft>
              <a:buFont typeface="Wingdings"/>
              <a:buChar char=""/>
              <a:tabLst>
                <a:tab pos="228600" algn="l"/>
              </a:tabLst>
            </a:pPr>
            <a:r>
              <a:rPr lang="ru-RU" sz="2000" dirty="0">
                <a:latin typeface="Times New Roman" pitchFamily="18" charset="0"/>
                <a:ea typeface="Times New Roman"/>
                <a:cs typeface="Times New Roman" pitchFamily="18" charset="0"/>
              </a:rPr>
              <a:t>Отсутствие необходимости прибегать к помощи других лиц (почтальонов, оператора телеграфа и др.), т.к. документы отправляются и принимаются с помощью компьютера непосредственно в организации. Этот факт дополнительно обеспечивает конфиденциальность передаваемых или получаемых сведений;</a:t>
            </a:r>
            <a:endParaRPr lang="ru-RU" sz="2000" dirty="0">
              <a:latin typeface="Times New Roman" pitchFamily="18" charset="0"/>
              <a:ea typeface="Calibri"/>
              <a:cs typeface="Times New Roman" pitchFamily="18" charset="0"/>
            </a:endParaRPr>
          </a:p>
          <a:p>
            <a:pPr marL="342900" lvl="0" indent="-342900" algn="just">
              <a:spcAft>
                <a:spcPts val="0"/>
              </a:spcAft>
              <a:buFont typeface="Wingdings"/>
              <a:buChar char=""/>
              <a:tabLst>
                <a:tab pos="228600" algn="l"/>
              </a:tabLst>
            </a:pPr>
            <a:r>
              <a:rPr lang="ru-RU" sz="2000" dirty="0">
                <a:latin typeface="Times New Roman" pitchFamily="18" charset="0"/>
                <a:ea typeface="Times New Roman"/>
                <a:cs typeface="Times New Roman" pitchFamily="18" charset="0"/>
              </a:rPr>
              <a:t>Возможность передачи информации, которую невозможно передать такими существующими средствами, как телефон, телеграф, факс. С помощью электронной почты можно передавать одновременно голосовые сообщения, видеоизображения, текст, рисунки, графики и другие;</a:t>
            </a:r>
            <a:endParaRPr lang="ru-RU" sz="2000" dirty="0">
              <a:latin typeface="Times New Roman" pitchFamily="18" charset="0"/>
              <a:ea typeface="Calibri"/>
              <a:cs typeface="Times New Roman" pitchFamily="18" charset="0"/>
            </a:endParaRPr>
          </a:p>
          <a:p>
            <a:pPr marL="342900" lvl="0" indent="-342900" algn="just">
              <a:spcAft>
                <a:spcPts val="0"/>
              </a:spcAft>
              <a:buFont typeface="Wingdings"/>
              <a:buChar char=""/>
              <a:tabLst>
                <a:tab pos="228600" algn="l"/>
              </a:tabLst>
            </a:pPr>
            <a:r>
              <a:rPr lang="ru-RU" sz="2000" dirty="0">
                <a:latin typeface="Times New Roman" pitchFamily="18" charset="0"/>
                <a:ea typeface="Times New Roman"/>
                <a:cs typeface="Times New Roman" pitchFamily="18" charset="0"/>
              </a:rPr>
              <a:t>Исключительная дешевизна электронной почты (зачастую это вообще бесплатная услуга) для передачи сообщений в любые регионы (включая другие страны).</a:t>
            </a:r>
            <a:endParaRPr lang="ru-RU" sz="2000" dirty="0">
              <a:latin typeface="Times New Roman" pitchFamily="18" charset="0"/>
              <a:ea typeface="Calibri"/>
              <a:cs typeface="Times New Roman" pitchFamily="18" charset="0"/>
            </a:endParaRPr>
          </a:p>
          <a:p>
            <a:endParaRPr lang="ru-RU" sz="2000" dirty="0">
              <a:cs typeface="Arial" pitchFamily="34" charset="0"/>
            </a:endParaRPr>
          </a:p>
        </p:txBody>
      </p:sp>
    </p:spTree>
    <p:extLst>
      <p:ext uri="{BB962C8B-B14F-4D97-AF65-F5344CB8AC3E}">
        <p14:creationId xmlns="" xmlns:p14="http://schemas.microsoft.com/office/powerpoint/2010/main" val="33449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645" y="894420"/>
            <a:ext cx="8352928" cy="4118756"/>
          </a:xfrm>
          <a:prstGeom prst="rect">
            <a:avLst/>
          </a:prstGeom>
          <a:noFill/>
        </p:spPr>
        <p:txBody>
          <a:bodyPr wrap="square" rtlCol="0">
            <a:spAutoFit/>
          </a:bodyPr>
          <a:lstStyle/>
          <a:p>
            <a:pPr indent="182563" algn="just">
              <a:lnSpc>
                <a:spcPct val="120000"/>
              </a:lnSpc>
            </a:pPr>
            <a:r>
              <a:rPr lang="ru-RU" sz="2200" dirty="0">
                <a:latin typeface="Times New Roman" pitchFamily="18" charset="0"/>
                <a:ea typeface="Times New Roman"/>
                <a:cs typeface="Times New Roman" pitchFamily="18" charset="0"/>
              </a:rPr>
              <a:t>Кроме системы электронной почты, важным источником получения информации является глобальная компьютерная сеть </a:t>
            </a:r>
            <a:r>
              <a:rPr lang="en-US" sz="2200" dirty="0">
                <a:latin typeface="Times New Roman" pitchFamily="18" charset="0"/>
                <a:ea typeface="Times New Roman"/>
                <a:cs typeface="Times New Roman" pitchFamily="18" charset="0"/>
              </a:rPr>
              <a:t>Internet</a:t>
            </a:r>
            <a:r>
              <a:rPr lang="ru-RU" sz="2200" dirty="0">
                <a:latin typeface="Times New Roman" pitchFamily="18" charset="0"/>
                <a:ea typeface="Times New Roman"/>
                <a:cs typeface="Times New Roman" pitchFamily="18" charset="0"/>
              </a:rPr>
              <a:t>. С помощью таких услуг сети Интернет, как телеконференции, </a:t>
            </a:r>
            <a:r>
              <a:rPr lang="en-US" sz="2200" dirty="0">
                <a:latin typeface="Times New Roman" pitchFamily="18" charset="0"/>
                <a:ea typeface="Times New Roman"/>
                <a:cs typeface="Times New Roman" pitchFamily="18" charset="0"/>
              </a:rPr>
              <a:t>World Wide Web</a:t>
            </a:r>
            <a:r>
              <a:rPr lang="ru-RU" sz="2200" dirty="0">
                <a:latin typeface="Times New Roman" pitchFamily="18" charset="0"/>
                <a:ea typeface="Times New Roman"/>
                <a:cs typeface="Times New Roman" pitchFamily="18" charset="0"/>
              </a:rPr>
              <a:t>, можно использовать разнообразную научную и техническую информацию из многочисленных баз данных, организовывать диалоги в реальном времени с людьми, находящимися в отдаленных регионах, просматривать официальные сведения коммерческих организаций и пр.</a:t>
            </a:r>
            <a:endParaRPr lang="ru-RU" sz="2200" dirty="0">
              <a:latin typeface="Times New Roman" pitchFamily="18" charset="0"/>
              <a:ea typeface="Calibri"/>
              <a:cs typeface="Times New Roman" pitchFamily="18" charset="0"/>
            </a:endParaRPr>
          </a:p>
          <a:p>
            <a:pPr>
              <a:lnSpc>
                <a:spcPct val="120000"/>
              </a:lnSpc>
            </a:pPr>
            <a:endParaRPr lang="ru-RU" sz="2200" dirty="0">
              <a:cs typeface="Arial" pitchFamily="34" charset="0"/>
            </a:endParaRPr>
          </a:p>
        </p:txBody>
      </p:sp>
    </p:spTree>
    <p:extLst>
      <p:ext uri="{BB962C8B-B14F-4D97-AF65-F5344CB8AC3E}">
        <p14:creationId xmlns="" xmlns:p14="http://schemas.microsoft.com/office/powerpoint/2010/main" val="34254963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828576"/>
            <a:ext cx="8352928" cy="5492273"/>
          </a:xfrm>
          <a:prstGeom prst="rect">
            <a:avLst/>
          </a:prstGeom>
          <a:noFill/>
        </p:spPr>
        <p:txBody>
          <a:bodyPr wrap="square" rtlCol="0">
            <a:spAutoFit/>
          </a:bodyPr>
          <a:lstStyle/>
          <a:p>
            <a:pPr algn="just">
              <a:lnSpc>
                <a:spcPct val="115000"/>
              </a:lnSpc>
              <a:spcAft>
                <a:spcPts val="0"/>
              </a:spcAft>
            </a:pPr>
            <a:r>
              <a:rPr lang="ru-RU" sz="2200" b="1" dirty="0">
                <a:latin typeface="Times New Roman" pitchFamily="18" charset="0"/>
                <a:ea typeface="Times New Roman"/>
                <a:cs typeface="Times New Roman" pitchFamily="18" charset="0"/>
              </a:rPr>
              <a:t>Управление технологией производства</a:t>
            </a:r>
            <a:endParaRPr lang="ru-RU" sz="2200" dirty="0">
              <a:latin typeface="Times New Roman" pitchFamily="18" charset="0"/>
              <a:ea typeface="Calibri"/>
              <a:cs typeface="Times New Roman" pitchFamily="18" charset="0"/>
            </a:endParaRPr>
          </a:p>
          <a:p>
            <a:pPr algn="just">
              <a:lnSpc>
                <a:spcPct val="115000"/>
              </a:lnSpc>
              <a:spcAft>
                <a:spcPts val="0"/>
              </a:spcAft>
            </a:pPr>
            <a:r>
              <a:rPr lang="ru-RU" sz="2200" b="1" dirty="0">
                <a:latin typeface="Times New Roman" pitchFamily="18" charset="0"/>
                <a:ea typeface="Times New Roman"/>
                <a:cs typeface="Times New Roman" pitchFamily="18" charset="0"/>
              </a:rPr>
              <a:t> </a:t>
            </a:r>
            <a:endParaRPr lang="ru-RU" sz="2200" dirty="0">
              <a:latin typeface="Times New Roman" pitchFamily="18" charset="0"/>
              <a:ea typeface="Calibri"/>
              <a:cs typeface="Times New Roman" pitchFamily="18" charset="0"/>
            </a:endParaRPr>
          </a:p>
          <a:p>
            <a:pPr indent="457200" algn="just">
              <a:lnSpc>
                <a:spcPct val="115000"/>
              </a:lnSpc>
              <a:spcAft>
                <a:spcPts val="0"/>
              </a:spcAft>
            </a:pPr>
            <a:r>
              <a:rPr lang="ru-RU" sz="2200" dirty="0">
                <a:latin typeface="Times New Roman" pitchFamily="18" charset="0"/>
                <a:ea typeface="Times New Roman"/>
                <a:cs typeface="Times New Roman" pitchFamily="18" charset="0"/>
              </a:rPr>
              <a:t>На базе компьютеров и микропроцессоров в настоящее время созданы автоматические и полуавтоматические линии по производству продукции. Использование таких линий позволяет высвободить персонал для решения других задач, повысить объем и качество выпускаемой продукции.</a:t>
            </a:r>
            <a:endParaRPr lang="ru-RU" sz="2200" dirty="0">
              <a:latin typeface="Times New Roman" pitchFamily="18" charset="0"/>
              <a:ea typeface="Calibri"/>
              <a:cs typeface="Times New Roman" pitchFamily="18" charset="0"/>
            </a:endParaRPr>
          </a:p>
          <a:p>
            <a:pPr indent="457200" algn="just">
              <a:lnSpc>
                <a:spcPct val="115000"/>
              </a:lnSpc>
              <a:spcAft>
                <a:spcPts val="0"/>
              </a:spcAft>
            </a:pPr>
            <a:r>
              <a:rPr lang="ru-RU" sz="2200" dirty="0">
                <a:latin typeface="Times New Roman" pitchFamily="18" charset="0"/>
                <a:ea typeface="Times New Roman"/>
                <a:cs typeface="Times New Roman" pitchFamily="18" charset="0"/>
              </a:rPr>
              <a:t>В производствах, не имеющих автоматических линий, компьютеры широко используются на отдельных стадиях производства, в частности, при контроле качества продукции.</a:t>
            </a:r>
            <a:endParaRPr lang="ru-RU" sz="2200" dirty="0">
              <a:latin typeface="Times New Roman" pitchFamily="18" charset="0"/>
              <a:ea typeface="Calibri"/>
              <a:cs typeface="Times New Roman" pitchFamily="18" charset="0"/>
            </a:endParaRPr>
          </a:p>
          <a:p>
            <a:pPr indent="457200" algn="just">
              <a:lnSpc>
                <a:spcPct val="115000"/>
              </a:lnSpc>
              <a:spcAft>
                <a:spcPts val="0"/>
              </a:spcAft>
            </a:pPr>
            <a:endParaRPr lang="ru-RU" sz="2200" dirty="0" smtClean="0">
              <a:latin typeface="Times New Roman" pitchFamily="18" charset="0"/>
              <a:ea typeface="Times New Roman"/>
              <a:cs typeface="Times New Roman" pitchFamily="18" charset="0"/>
            </a:endParaRPr>
          </a:p>
          <a:p>
            <a:pPr indent="457200" algn="just">
              <a:lnSpc>
                <a:spcPct val="115000"/>
              </a:lnSpc>
              <a:spcAft>
                <a:spcPts val="0"/>
              </a:spcAft>
            </a:pPr>
            <a:r>
              <a:rPr lang="ru-RU" sz="2200" dirty="0" smtClean="0">
                <a:latin typeface="Times New Roman" pitchFamily="18" charset="0"/>
                <a:ea typeface="Times New Roman"/>
                <a:cs typeface="Times New Roman" pitchFamily="18" charset="0"/>
              </a:rPr>
              <a:t>Применение </a:t>
            </a:r>
            <a:r>
              <a:rPr lang="ru-RU" sz="2200" dirty="0">
                <a:latin typeface="Times New Roman" pitchFamily="18" charset="0"/>
                <a:ea typeface="Times New Roman"/>
                <a:cs typeface="Times New Roman" pitchFamily="18" charset="0"/>
              </a:rPr>
              <a:t>компьютеров в производстве позволяет исключить технологические ошибки, повысить качество труда работников.</a:t>
            </a:r>
            <a:endParaRPr lang="ru-RU" sz="2200" dirty="0">
              <a:latin typeface="Times New Roman" pitchFamily="18" charset="0"/>
              <a:ea typeface="Calibri"/>
              <a:cs typeface="Times New Roman" pitchFamily="18" charset="0"/>
            </a:endParaRPr>
          </a:p>
          <a:p>
            <a:endParaRPr lang="ru-RU" sz="2200" dirty="0">
              <a:cs typeface="Arial" pitchFamily="34" charset="0"/>
            </a:endParaRPr>
          </a:p>
        </p:txBody>
      </p:sp>
    </p:spTree>
    <p:extLst>
      <p:ext uri="{BB962C8B-B14F-4D97-AF65-F5344CB8AC3E}">
        <p14:creationId xmlns="" xmlns:p14="http://schemas.microsoft.com/office/powerpoint/2010/main" val="141630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25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558834"/>
            <a:ext cx="8568952" cy="6058582"/>
          </a:xfrm>
          <a:prstGeom prst="rect">
            <a:avLst/>
          </a:prstGeom>
          <a:noFill/>
        </p:spPr>
        <p:txBody>
          <a:bodyPr wrap="square" rtlCol="0">
            <a:spAutoFit/>
          </a:bodyPr>
          <a:lstStyle/>
          <a:p>
            <a:pPr algn="just">
              <a:lnSpc>
                <a:spcPct val="115000"/>
              </a:lnSpc>
              <a:spcAft>
                <a:spcPts val="0"/>
              </a:spcAft>
            </a:pPr>
            <a:r>
              <a:rPr lang="ru-RU" sz="2200" b="1" dirty="0">
                <a:latin typeface="Times New Roman" pitchFamily="18" charset="0"/>
                <a:ea typeface="Times New Roman"/>
                <a:cs typeface="Times New Roman" pitchFamily="18" charset="0"/>
              </a:rPr>
              <a:t>Автоматизация учета и планирования. Системы принятия </a:t>
            </a:r>
            <a:r>
              <a:rPr lang="ru-RU" sz="2200" b="1" dirty="0" smtClean="0">
                <a:latin typeface="Times New Roman" pitchFamily="18" charset="0"/>
                <a:ea typeface="Times New Roman"/>
                <a:cs typeface="Times New Roman" pitchFamily="18" charset="0"/>
              </a:rPr>
              <a:t>решений</a:t>
            </a:r>
          </a:p>
          <a:p>
            <a:pPr algn="just">
              <a:lnSpc>
                <a:spcPct val="115000"/>
              </a:lnSpc>
              <a:spcAft>
                <a:spcPts val="0"/>
              </a:spcAft>
            </a:pPr>
            <a:r>
              <a:rPr lang="ru-RU" sz="1000" b="1" dirty="0">
                <a:latin typeface="Times New Roman" pitchFamily="18" charset="0"/>
                <a:ea typeface="Times New Roman"/>
                <a:cs typeface="Times New Roman" pitchFamily="18" charset="0"/>
              </a:rPr>
              <a:t> </a:t>
            </a:r>
            <a:endParaRPr lang="ru-RU" sz="100" b="1" dirty="0" smtClean="0">
              <a:latin typeface="Times New Roman" pitchFamily="18" charset="0"/>
              <a:ea typeface="Times New Roman"/>
              <a:cs typeface="Times New Roman" pitchFamily="18" charset="0"/>
            </a:endParaRPr>
          </a:p>
          <a:p>
            <a:pPr indent="268288" algn="just">
              <a:lnSpc>
                <a:spcPct val="115000"/>
              </a:lnSpc>
              <a:spcAft>
                <a:spcPts val="0"/>
              </a:spcAft>
            </a:pPr>
            <a:r>
              <a:rPr lang="ru-RU" sz="2200" dirty="0" smtClean="0">
                <a:latin typeface="Times New Roman" pitchFamily="18" charset="0"/>
                <a:ea typeface="Times New Roman"/>
                <a:cs typeface="Times New Roman" pitchFamily="18" charset="0"/>
              </a:rPr>
              <a:t>В </a:t>
            </a:r>
            <a:r>
              <a:rPr lang="ru-RU" sz="2200" dirty="0">
                <a:latin typeface="Times New Roman" pitchFamily="18" charset="0"/>
                <a:ea typeface="Times New Roman"/>
                <a:cs typeface="Times New Roman" pitchFamily="18" charset="0"/>
              </a:rPr>
              <a:t>настоящее время бухгалтерский учет практически повсеместно ведется с использованием компьютерной техники.</a:t>
            </a:r>
            <a:endParaRPr lang="ru-RU" sz="2200" dirty="0">
              <a:latin typeface="Times New Roman" pitchFamily="18" charset="0"/>
              <a:ea typeface="Calibri"/>
              <a:cs typeface="Times New Roman" pitchFamily="18" charset="0"/>
            </a:endParaRPr>
          </a:p>
          <a:p>
            <a:pPr indent="268288" algn="just">
              <a:lnSpc>
                <a:spcPct val="115000"/>
              </a:lnSpc>
              <a:spcAft>
                <a:spcPts val="0"/>
              </a:spcAft>
            </a:pPr>
            <a:r>
              <a:rPr lang="ru-RU" sz="2200" dirty="0">
                <a:latin typeface="Times New Roman" pitchFamily="18" charset="0"/>
                <a:ea typeface="Times New Roman"/>
                <a:cs typeface="Times New Roman" pitchFamily="18" charset="0"/>
              </a:rPr>
              <a:t>Введение автоматизированных систем бухгалтерского учета позволяет:</a:t>
            </a:r>
            <a:endParaRPr lang="ru-RU" sz="2200" dirty="0">
              <a:latin typeface="Times New Roman" pitchFamily="18" charset="0"/>
              <a:ea typeface="Calibri"/>
              <a:cs typeface="Times New Roman" pitchFamily="18" charset="0"/>
            </a:endParaRPr>
          </a:p>
          <a:p>
            <a:pPr marL="342900" lvl="0" indent="-342900" algn="just">
              <a:lnSpc>
                <a:spcPct val="115000"/>
              </a:lnSpc>
              <a:spcAft>
                <a:spcPts val="0"/>
              </a:spcAft>
              <a:buFont typeface="Wingdings"/>
              <a:buChar char=""/>
              <a:tabLst>
                <a:tab pos="228600" algn="l"/>
              </a:tabLst>
            </a:pPr>
            <a:r>
              <a:rPr lang="ru-RU" sz="2200" dirty="0">
                <a:latin typeface="Times New Roman" pitchFamily="18" charset="0"/>
                <a:ea typeface="Times New Roman"/>
                <a:cs typeface="Times New Roman" pitchFamily="18" charset="0"/>
              </a:rPr>
              <a:t>Организовать совместную работу бухгалтеров;</a:t>
            </a:r>
            <a:endParaRPr lang="ru-RU" sz="2200" dirty="0">
              <a:latin typeface="Times New Roman" pitchFamily="18" charset="0"/>
              <a:ea typeface="Calibri"/>
              <a:cs typeface="Times New Roman" pitchFamily="18" charset="0"/>
            </a:endParaRPr>
          </a:p>
          <a:p>
            <a:pPr marL="342900" lvl="0" indent="-342900" algn="just">
              <a:lnSpc>
                <a:spcPct val="115000"/>
              </a:lnSpc>
              <a:spcAft>
                <a:spcPts val="0"/>
              </a:spcAft>
              <a:buFont typeface="Wingdings"/>
              <a:buChar char=""/>
              <a:tabLst>
                <a:tab pos="228600" algn="l"/>
              </a:tabLst>
            </a:pPr>
            <a:r>
              <a:rPr lang="ru-RU" sz="2200" dirty="0">
                <a:latin typeface="Times New Roman" pitchFamily="18" charset="0"/>
                <a:ea typeface="Times New Roman"/>
                <a:cs typeface="Times New Roman" pitchFamily="18" charset="0"/>
              </a:rPr>
              <a:t>Получать оперативные статистические данные, на составление которых обычными средствами уходит несколько дней;</a:t>
            </a:r>
            <a:endParaRPr lang="ru-RU" sz="2200" dirty="0">
              <a:latin typeface="Times New Roman" pitchFamily="18" charset="0"/>
              <a:ea typeface="Calibri"/>
              <a:cs typeface="Times New Roman" pitchFamily="18" charset="0"/>
            </a:endParaRPr>
          </a:p>
          <a:p>
            <a:pPr marL="342900" lvl="0" indent="-342900" algn="just">
              <a:lnSpc>
                <a:spcPct val="115000"/>
              </a:lnSpc>
              <a:spcAft>
                <a:spcPts val="0"/>
              </a:spcAft>
              <a:buFont typeface="Wingdings"/>
              <a:buChar char=""/>
              <a:tabLst>
                <a:tab pos="228600" algn="l"/>
              </a:tabLst>
            </a:pPr>
            <a:r>
              <a:rPr lang="ru-RU" sz="2200" dirty="0">
                <a:latin typeface="Times New Roman" pitchFamily="18" charset="0"/>
                <a:ea typeface="Times New Roman"/>
                <a:cs typeface="Times New Roman" pitchFamily="18" charset="0"/>
              </a:rPr>
              <a:t>Исключить ошибки в вычислениях, приводящих к дополнительным затратам времени и денежных средств;</a:t>
            </a:r>
            <a:endParaRPr lang="ru-RU" sz="2200" dirty="0">
              <a:latin typeface="Times New Roman" pitchFamily="18" charset="0"/>
              <a:ea typeface="Calibri"/>
              <a:cs typeface="Times New Roman" pitchFamily="18" charset="0"/>
            </a:endParaRPr>
          </a:p>
          <a:p>
            <a:pPr marL="342900" lvl="0" indent="-342900" algn="just">
              <a:lnSpc>
                <a:spcPct val="115000"/>
              </a:lnSpc>
              <a:spcAft>
                <a:spcPts val="0"/>
              </a:spcAft>
              <a:buFont typeface="Wingdings"/>
              <a:buChar char=""/>
              <a:tabLst>
                <a:tab pos="228600" algn="l"/>
              </a:tabLst>
            </a:pPr>
            <a:r>
              <a:rPr lang="ru-RU" sz="2200" dirty="0">
                <a:latin typeface="Times New Roman" pitchFamily="18" charset="0"/>
                <a:ea typeface="Times New Roman"/>
                <a:cs typeface="Times New Roman" pitchFamily="18" charset="0"/>
              </a:rPr>
              <a:t>Повысить качество труда бухгалтеров путем исключения в их работе рутинных операций (вычисления, составления таблиц, графиков)</a:t>
            </a:r>
            <a:endParaRPr lang="ru-RU" sz="2200" dirty="0">
              <a:latin typeface="Times New Roman" pitchFamily="18" charset="0"/>
              <a:ea typeface="Calibri"/>
              <a:cs typeface="Times New Roman" pitchFamily="18" charset="0"/>
            </a:endParaRPr>
          </a:p>
          <a:p>
            <a:endParaRPr lang="ru-RU" sz="2200" dirty="0">
              <a:cs typeface="Arial" pitchFamily="34" charset="0"/>
            </a:endParaRPr>
          </a:p>
        </p:txBody>
      </p:sp>
    </p:spTree>
    <p:extLst>
      <p:ext uri="{BB962C8B-B14F-4D97-AF65-F5344CB8AC3E}">
        <p14:creationId xmlns="" xmlns:p14="http://schemas.microsoft.com/office/powerpoint/2010/main" val="56868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25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25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25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5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25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657701"/>
            <a:ext cx="8784976" cy="5709255"/>
          </a:xfrm>
          <a:prstGeom prst="rect">
            <a:avLst/>
          </a:prstGeom>
          <a:noFill/>
        </p:spPr>
        <p:txBody>
          <a:bodyPr wrap="square" rtlCol="0">
            <a:spAutoFit/>
          </a:bodyPr>
          <a:lstStyle/>
          <a:p>
            <a:pPr indent="457200" algn="just">
              <a:lnSpc>
                <a:spcPct val="115000"/>
              </a:lnSpc>
              <a:spcAft>
                <a:spcPts val="0"/>
              </a:spcAft>
            </a:pPr>
            <a:r>
              <a:rPr lang="ru-RU" sz="2000" dirty="0">
                <a:latin typeface="Times New Roman" pitchFamily="18" charset="0"/>
                <a:ea typeface="Times New Roman"/>
                <a:cs typeface="Times New Roman" pitchFamily="18" charset="0"/>
              </a:rPr>
              <a:t>В настоящее время большое значение имеет процесс планирования коммерческой деятельности предприятия. Средств для автоматизации процесса планирования в настоящее время практически не известно, т.к. это формальный творческий процесс, не подлежащий какому-то шаблонному подходу. Однако для облегчения процесса планирования, разрабатываются системы принятия решений, облегчающие управленческому персоналу принимать стратегические решения.</a:t>
            </a:r>
          </a:p>
          <a:p>
            <a:pPr indent="457200" algn="just">
              <a:lnSpc>
                <a:spcPct val="115000"/>
              </a:lnSpc>
              <a:spcAft>
                <a:spcPts val="0"/>
              </a:spcAft>
            </a:pPr>
            <a:r>
              <a:rPr lang="ru-RU" sz="2000" dirty="0">
                <a:latin typeface="Times New Roman" pitchFamily="18" charset="0"/>
                <a:ea typeface="Times New Roman"/>
                <a:cs typeface="Times New Roman" pitchFamily="18" charset="0"/>
              </a:rPr>
              <a:t>Работа систем принятия решений основана на графическом представлении текущих и прогнозируемых экономических показателей работы предприятия. Менеджер может изменять некоторые параметры и наглядно видеть изменения показателей работы предприятия в целом, что облегчает вынесение решения о каких-либо нововведениях. Без использования компьютеров этот процесс может занимать недели, а то и месяцы, т.к. для получения информации об экономических показателях работы предприятия проводится большое количество расчетов.</a:t>
            </a:r>
          </a:p>
          <a:p>
            <a:endParaRPr lang="ru-RU" sz="2000" dirty="0">
              <a:cs typeface="Arial" pitchFamily="34" charset="0"/>
            </a:endParaRPr>
          </a:p>
        </p:txBody>
      </p:sp>
    </p:spTree>
    <p:extLst>
      <p:ext uri="{BB962C8B-B14F-4D97-AF65-F5344CB8AC3E}">
        <p14:creationId xmlns="" xmlns:p14="http://schemas.microsoft.com/office/powerpoint/2010/main" val="102604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496944" cy="6309420"/>
          </a:xfrm>
          <a:prstGeom prst="rect">
            <a:avLst/>
          </a:prstGeom>
          <a:noFill/>
        </p:spPr>
        <p:txBody>
          <a:bodyPr wrap="square" rtlCol="0">
            <a:spAutoFit/>
          </a:bodyPr>
          <a:lstStyle/>
          <a:p>
            <a:pPr algn="ctr"/>
            <a:endParaRPr lang="ru-RU" sz="2400" b="1" dirty="0" smtClean="0"/>
          </a:p>
          <a:p>
            <a:pPr algn="ctr"/>
            <a:r>
              <a:rPr lang="ru-RU" sz="2800" b="1" dirty="0" smtClean="0">
                <a:latin typeface="Times New Roman" pitchFamily="18" charset="0"/>
                <a:cs typeface="Times New Roman" pitchFamily="18" charset="0"/>
              </a:rPr>
              <a:t>Понятие </a:t>
            </a:r>
          </a:p>
          <a:p>
            <a:pPr algn="ctr"/>
            <a:r>
              <a:rPr lang="ru-RU" sz="2800" b="1" dirty="0" smtClean="0">
                <a:latin typeface="Times New Roman" pitchFamily="18" charset="0"/>
                <a:cs typeface="Times New Roman" pitchFamily="18" charset="0"/>
              </a:rPr>
              <a:t>информационной системы и информационной технологии</a:t>
            </a:r>
          </a:p>
          <a:p>
            <a:pPr algn="ctr"/>
            <a:endParaRPr lang="ru-RU" sz="1000" b="1" dirty="0" smtClean="0"/>
          </a:p>
          <a:p>
            <a:pPr indent="268288" algn="just"/>
            <a:r>
              <a:rPr lang="ru-RU" sz="2200" b="1" dirty="0" smtClean="0">
                <a:latin typeface="Times New Roman" pitchFamily="18" charset="0"/>
                <a:cs typeface="Times New Roman" pitchFamily="18" charset="0"/>
              </a:rPr>
              <a:t>Информационная система (ИС)</a:t>
            </a:r>
            <a:r>
              <a:rPr lang="ru-RU" sz="2200" dirty="0" smtClean="0">
                <a:latin typeface="Times New Roman" pitchFamily="18" charset="0"/>
                <a:cs typeface="Times New Roman" pitchFamily="18" charset="0"/>
              </a:rPr>
              <a:t>— это взаимосвязанная совокупность средств, методов и персонала, используемых для хранения, обработки и выдачи информации в интересах достижения поставленной цели.</a:t>
            </a:r>
          </a:p>
          <a:p>
            <a:pPr indent="268288" algn="just"/>
            <a:endParaRPr lang="ru-RU" sz="2200" dirty="0" smtClean="0">
              <a:latin typeface="Times New Roman" pitchFamily="18" charset="0"/>
              <a:cs typeface="Times New Roman" pitchFamily="18" charset="0"/>
            </a:endParaRPr>
          </a:p>
          <a:p>
            <a:pPr indent="268288" algn="just"/>
            <a:r>
              <a:rPr lang="ru-RU" sz="2200" dirty="0" smtClean="0">
                <a:latin typeface="Times New Roman" pitchFamily="18" charset="0"/>
                <a:cs typeface="Times New Roman" pitchFamily="18" charset="0"/>
              </a:rPr>
              <a:t>Современное понимание информационной системы предполагает использование в качестве основного технического средства переработки информации </a:t>
            </a:r>
            <a:r>
              <a:rPr lang="ru-RU" sz="2200" dirty="0" smtClean="0">
                <a:solidFill>
                  <a:schemeClr val="accent6">
                    <a:lumMod val="50000"/>
                  </a:schemeClr>
                </a:solidFill>
                <a:latin typeface="Times New Roman" pitchFamily="18" charset="0"/>
                <a:cs typeface="Times New Roman" pitchFamily="18" charset="0"/>
              </a:rPr>
              <a:t>компьютера</a:t>
            </a:r>
            <a:r>
              <a:rPr lang="ru-RU" sz="2200" dirty="0" smtClean="0">
                <a:latin typeface="Times New Roman" pitchFamily="18" charset="0"/>
                <a:cs typeface="Times New Roman" pitchFamily="18" charset="0"/>
              </a:rPr>
              <a:t>. </a:t>
            </a:r>
          </a:p>
          <a:p>
            <a:pPr indent="268288" algn="just"/>
            <a:r>
              <a:rPr lang="ru-RU" sz="2200" dirty="0" smtClean="0">
                <a:latin typeface="Times New Roman" pitchFamily="18" charset="0"/>
                <a:cs typeface="Times New Roman" pitchFamily="18" charset="0"/>
              </a:rPr>
              <a:t>Кроме того, тех­ническое воплощение информационной системы само по себе ничего не будет значить, если не учтена роль </a:t>
            </a:r>
            <a:r>
              <a:rPr lang="ru-RU" sz="2200" dirty="0" smtClean="0">
                <a:solidFill>
                  <a:schemeClr val="accent6">
                    <a:lumMod val="50000"/>
                  </a:schemeClr>
                </a:solidFill>
                <a:latin typeface="Times New Roman" pitchFamily="18" charset="0"/>
                <a:cs typeface="Times New Roman" pitchFamily="18" charset="0"/>
              </a:rPr>
              <a:t>человека</a:t>
            </a:r>
            <a:r>
              <a:rPr lang="ru-RU" sz="2200" dirty="0" smtClean="0">
                <a:latin typeface="Times New Roman" pitchFamily="18" charset="0"/>
                <a:cs typeface="Times New Roman" pitchFamily="18" charset="0"/>
              </a:rPr>
              <a:t>, для которого предназначена производимая информация и без кото­рого невозможно ее получение и представление.</a:t>
            </a:r>
          </a:p>
          <a:p>
            <a:endParaRPr lang="ru-RU" sz="2200" dirty="0"/>
          </a:p>
        </p:txBody>
      </p:sp>
    </p:spTree>
    <p:extLst>
      <p:ext uri="{BB962C8B-B14F-4D97-AF65-F5344CB8AC3E}">
        <p14:creationId xmlns="" xmlns:p14="http://schemas.microsoft.com/office/powerpoint/2010/main" val="47109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250"/>
                                        <p:tgtEl>
                                          <p:spTgt spid="2">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Effect transition="in" filter="fade">
                                      <p:cBhvr>
                                        <p:cTn id="12" dur="25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545767"/>
            <a:ext cx="8784976" cy="5940088"/>
          </a:xfrm>
          <a:prstGeom prst="rect">
            <a:avLst/>
          </a:prstGeom>
          <a:noFill/>
        </p:spPr>
        <p:txBody>
          <a:bodyPr wrap="square" rtlCol="0">
            <a:spAutoFit/>
          </a:bodyPr>
          <a:lstStyle/>
          <a:p>
            <a:pPr algn="just">
              <a:spcAft>
                <a:spcPts val="0"/>
              </a:spcAft>
            </a:pPr>
            <a:r>
              <a:rPr lang="ru-RU" sz="2000" b="1" dirty="0">
                <a:latin typeface="Times New Roman" pitchFamily="18" charset="0"/>
                <a:ea typeface="Times New Roman"/>
                <a:cs typeface="Times New Roman" pitchFamily="18" charset="0"/>
              </a:rPr>
              <a:t>Автоматизация банковских операций</a:t>
            </a:r>
            <a:endParaRPr lang="ru-RU" sz="2000" dirty="0">
              <a:latin typeface="Times New Roman" pitchFamily="18" charset="0"/>
              <a:ea typeface="Calibri"/>
              <a:cs typeface="Times New Roman" pitchFamily="18" charset="0"/>
            </a:endParaRPr>
          </a:p>
          <a:p>
            <a:pPr algn="just">
              <a:spcAft>
                <a:spcPts val="0"/>
              </a:spcAft>
            </a:pPr>
            <a:r>
              <a:rPr lang="ru-RU" sz="2000" b="1" dirty="0">
                <a:latin typeface="Times New Roman" pitchFamily="18" charset="0"/>
                <a:ea typeface="Times New Roman"/>
                <a:cs typeface="Times New Roman" pitchFamily="18" charset="0"/>
              </a:rPr>
              <a:t> </a:t>
            </a:r>
            <a:endParaRPr lang="ru-RU" sz="2000" dirty="0">
              <a:latin typeface="Times New Roman" pitchFamily="18" charset="0"/>
              <a:ea typeface="Calibri"/>
              <a:cs typeface="Times New Roman" pitchFamily="18" charset="0"/>
            </a:endParaRPr>
          </a:p>
          <a:p>
            <a:pPr indent="457200" algn="just">
              <a:spcAft>
                <a:spcPts val="0"/>
              </a:spcAft>
            </a:pPr>
            <a:r>
              <a:rPr lang="ru-RU" sz="2000" dirty="0">
                <a:latin typeface="Times New Roman" pitchFamily="18" charset="0"/>
                <a:ea typeface="Times New Roman"/>
                <a:cs typeface="Times New Roman" pitchFamily="18" charset="0"/>
              </a:rPr>
              <a:t>При современном развитии информационных технологий, для осуществления какой-либо банковской операции (перевод денег на счет и пр.) уже отсутствует необходимость самому являться в банк.</a:t>
            </a:r>
            <a:endParaRPr lang="ru-RU" sz="2000" dirty="0">
              <a:latin typeface="Times New Roman" pitchFamily="18" charset="0"/>
              <a:ea typeface="Calibri"/>
              <a:cs typeface="Times New Roman" pitchFamily="18" charset="0"/>
            </a:endParaRPr>
          </a:p>
          <a:p>
            <a:pPr indent="457200" algn="just">
              <a:spcAft>
                <a:spcPts val="0"/>
              </a:spcAft>
            </a:pPr>
            <a:r>
              <a:rPr lang="ru-RU" sz="2000" dirty="0">
                <a:latin typeface="Times New Roman" pitchFamily="18" charset="0"/>
                <a:ea typeface="Times New Roman"/>
                <a:cs typeface="Times New Roman" pitchFamily="18" charset="0"/>
              </a:rPr>
              <a:t>Существуют </a:t>
            </a:r>
            <a:r>
              <a:rPr lang="ru-RU" sz="2000" dirty="0" smtClean="0">
                <a:latin typeface="Times New Roman" pitchFamily="18" charset="0"/>
                <a:ea typeface="Times New Roman"/>
                <a:cs typeface="Times New Roman" pitchFamily="18" charset="0"/>
              </a:rPr>
              <a:t>системы, </a:t>
            </a:r>
            <a:r>
              <a:rPr lang="ru-RU" sz="2000" dirty="0">
                <a:latin typeface="Times New Roman" pitchFamily="18" charset="0"/>
                <a:ea typeface="Times New Roman"/>
                <a:cs typeface="Times New Roman" pitchFamily="18" charset="0"/>
              </a:rPr>
              <a:t>с помощью которых можно осуществлять банковские операции прямо в бухгалтерии предприятия. Составление и проводка соответствующих документов выполняется с помощью компьютера.</a:t>
            </a:r>
            <a:endParaRPr lang="ru-RU" sz="2000" dirty="0">
              <a:latin typeface="Times New Roman" pitchFamily="18" charset="0"/>
              <a:ea typeface="Calibri"/>
              <a:cs typeface="Times New Roman" pitchFamily="18" charset="0"/>
            </a:endParaRPr>
          </a:p>
          <a:p>
            <a:pPr indent="457200" algn="just">
              <a:spcAft>
                <a:spcPts val="0"/>
              </a:spcAft>
            </a:pPr>
            <a:r>
              <a:rPr lang="ru-RU" sz="2000" dirty="0">
                <a:latin typeface="Times New Roman" pitchFamily="18" charset="0"/>
                <a:ea typeface="Times New Roman"/>
                <a:cs typeface="Times New Roman" pitchFamily="18" charset="0"/>
              </a:rPr>
              <a:t>Связь компьютера организации с компьютером банка может осуществляться как непосредственно, используя телефонную линию, так и через Интернет.</a:t>
            </a:r>
            <a:endParaRPr lang="ru-RU" sz="2000" dirty="0">
              <a:latin typeface="Times New Roman" pitchFamily="18" charset="0"/>
              <a:ea typeface="Calibri"/>
              <a:cs typeface="Times New Roman" pitchFamily="18" charset="0"/>
            </a:endParaRPr>
          </a:p>
          <a:p>
            <a:pPr indent="457200" algn="just">
              <a:spcAft>
                <a:spcPts val="0"/>
              </a:spcAft>
            </a:pPr>
            <a:r>
              <a:rPr lang="ru-RU" sz="2000" dirty="0">
                <a:latin typeface="Times New Roman" pitchFamily="18" charset="0"/>
                <a:ea typeface="Times New Roman"/>
                <a:cs typeface="Times New Roman" pitchFamily="18" charset="0"/>
              </a:rPr>
              <a:t>Очевидные преимущества «электронного банкинга» заключаются в следующем:</a:t>
            </a:r>
            <a:endParaRPr lang="ru-RU" sz="2000" dirty="0">
              <a:latin typeface="Times New Roman" pitchFamily="18" charset="0"/>
              <a:ea typeface="Calibri"/>
              <a:cs typeface="Times New Roman" pitchFamily="18" charset="0"/>
            </a:endParaRPr>
          </a:p>
          <a:p>
            <a:pPr marL="342900" lvl="0" indent="-342900" algn="just">
              <a:spcAft>
                <a:spcPts val="0"/>
              </a:spcAft>
              <a:buFont typeface="Wingdings"/>
              <a:buChar char=""/>
              <a:tabLst>
                <a:tab pos="228600" algn="l"/>
              </a:tabLst>
            </a:pPr>
            <a:r>
              <a:rPr lang="ru-RU" sz="2000" dirty="0">
                <a:latin typeface="Times New Roman" pitchFamily="18" charset="0"/>
                <a:ea typeface="Times New Roman"/>
                <a:cs typeface="Times New Roman" pitchFamily="18" charset="0"/>
              </a:rPr>
              <a:t>Оперативное осуществление банковских операций;</a:t>
            </a:r>
            <a:endParaRPr lang="ru-RU" sz="2000" dirty="0">
              <a:latin typeface="Times New Roman" pitchFamily="18" charset="0"/>
              <a:ea typeface="Calibri"/>
              <a:cs typeface="Times New Roman" pitchFamily="18" charset="0"/>
            </a:endParaRPr>
          </a:p>
          <a:p>
            <a:pPr marL="342900" lvl="0" indent="-342900" algn="just">
              <a:spcAft>
                <a:spcPts val="0"/>
              </a:spcAft>
              <a:buFont typeface="Wingdings"/>
              <a:buChar char=""/>
              <a:tabLst>
                <a:tab pos="228600" algn="l"/>
              </a:tabLst>
            </a:pPr>
            <a:r>
              <a:rPr lang="ru-RU" sz="2000" dirty="0">
                <a:latin typeface="Times New Roman" pitchFamily="18" charset="0"/>
                <a:ea typeface="Times New Roman"/>
                <a:cs typeface="Times New Roman" pitchFamily="18" charset="0"/>
              </a:rPr>
              <a:t>Отсутствие необходимости лично являться в банк;</a:t>
            </a:r>
            <a:endParaRPr lang="ru-RU" sz="2000" dirty="0">
              <a:latin typeface="Times New Roman" pitchFamily="18" charset="0"/>
              <a:ea typeface="Calibri"/>
              <a:cs typeface="Times New Roman" pitchFamily="18" charset="0"/>
            </a:endParaRPr>
          </a:p>
          <a:p>
            <a:pPr marL="342900" lvl="0" indent="-342900" algn="just">
              <a:spcAft>
                <a:spcPts val="0"/>
              </a:spcAft>
              <a:buFont typeface="Wingdings"/>
              <a:buChar char=""/>
              <a:tabLst>
                <a:tab pos="228600" algn="l"/>
              </a:tabLst>
            </a:pPr>
            <a:r>
              <a:rPr lang="ru-RU" sz="2000" dirty="0">
                <a:latin typeface="Times New Roman" pitchFamily="18" charset="0"/>
                <a:ea typeface="Times New Roman"/>
                <a:cs typeface="Times New Roman" pitchFamily="18" charset="0"/>
              </a:rPr>
              <a:t>Возможность осуществления банковских операций с любого места, где есть телефон (используя переносной компьютер</a:t>
            </a:r>
            <a:r>
              <a:rPr lang="ru-RU" sz="2000" dirty="0" smtClean="0">
                <a:latin typeface="Times New Roman" pitchFamily="18" charset="0"/>
                <a:ea typeface="Times New Roman"/>
                <a:cs typeface="Times New Roman" pitchFamily="18" charset="0"/>
              </a:rPr>
              <a:t>)</a:t>
            </a:r>
            <a:endParaRPr lang="ru-RU" sz="2000" dirty="0">
              <a:latin typeface="Times New Roman" pitchFamily="18" charset="0"/>
              <a:ea typeface="Calibri"/>
              <a:cs typeface="Times New Roman" pitchFamily="18" charset="0"/>
            </a:endParaRPr>
          </a:p>
          <a:p>
            <a:pPr marL="228600" algn="just">
              <a:spcAft>
                <a:spcPts val="0"/>
              </a:spcAft>
            </a:pPr>
            <a:r>
              <a:rPr lang="ru-RU" sz="2000" dirty="0">
                <a:ea typeface="Times New Roman"/>
                <a:cs typeface="Arial" pitchFamily="34" charset="0"/>
              </a:rPr>
              <a:t> </a:t>
            </a:r>
            <a:endParaRPr lang="ru-RU" sz="2000" dirty="0">
              <a:ea typeface="Calibri"/>
              <a:cs typeface="Arial" pitchFamily="34" charset="0"/>
            </a:endParaRPr>
          </a:p>
          <a:p>
            <a:endParaRPr lang="ru-RU" sz="2000" dirty="0">
              <a:cs typeface="Arial" pitchFamily="34" charset="0"/>
            </a:endParaRPr>
          </a:p>
        </p:txBody>
      </p:sp>
    </p:spTree>
    <p:extLst>
      <p:ext uri="{BB962C8B-B14F-4D97-AF65-F5344CB8AC3E}">
        <p14:creationId xmlns="" xmlns:p14="http://schemas.microsoft.com/office/powerpoint/2010/main" val="24820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25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250"/>
                                        <p:tgtEl>
                                          <p:spTgt spid="2">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fade">
                                      <p:cBhvr>
                                        <p:cTn id="17" dur="250"/>
                                        <p:tgtEl>
                                          <p:spTgt spid="2">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25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782148"/>
            <a:ext cx="8424936" cy="3565207"/>
          </a:xfrm>
          <a:prstGeom prst="rect">
            <a:avLst/>
          </a:prstGeom>
          <a:noFill/>
        </p:spPr>
        <p:txBody>
          <a:bodyPr wrap="square" rtlCol="0">
            <a:spAutoFit/>
          </a:bodyPr>
          <a:lstStyle/>
          <a:p>
            <a:pPr algn="just">
              <a:lnSpc>
                <a:spcPct val="115000"/>
              </a:lnSpc>
              <a:spcAft>
                <a:spcPts val="0"/>
              </a:spcAft>
            </a:pPr>
            <a:r>
              <a:rPr lang="ru-RU" sz="2200" b="1" kern="1400" dirty="0">
                <a:latin typeface="Times New Roman" pitchFamily="18" charset="0"/>
                <a:ea typeface="Times New Roman"/>
                <a:cs typeface="Times New Roman" pitchFamily="18" charset="0"/>
              </a:rPr>
              <a:t>Технические средства реализации информационных технологий</a:t>
            </a:r>
            <a:endParaRPr lang="ru-RU" sz="2200" dirty="0">
              <a:latin typeface="Times New Roman" pitchFamily="18" charset="0"/>
              <a:ea typeface="Calibri"/>
              <a:cs typeface="Times New Roman" pitchFamily="18" charset="0"/>
            </a:endParaRPr>
          </a:p>
          <a:p>
            <a:pPr algn="just">
              <a:lnSpc>
                <a:spcPct val="115000"/>
              </a:lnSpc>
              <a:spcAft>
                <a:spcPts val="0"/>
              </a:spcAft>
            </a:pPr>
            <a:r>
              <a:rPr lang="ru-RU" sz="2200" b="1" kern="1400" dirty="0">
                <a:latin typeface="Times New Roman" pitchFamily="18" charset="0"/>
                <a:ea typeface="Times New Roman"/>
                <a:cs typeface="Times New Roman" pitchFamily="18" charset="0"/>
              </a:rPr>
              <a:t> </a:t>
            </a:r>
            <a:endParaRPr lang="ru-RU" sz="2200" dirty="0">
              <a:latin typeface="Times New Roman" pitchFamily="18" charset="0"/>
              <a:ea typeface="Calibri"/>
              <a:cs typeface="Times New Roman" pitchFamily="18" charset="0"/>
            </a:endParaRPr>
          </a:p>
          <a:p>
            <a:pPr indent="457200" algn="just">
              <a:lnSpc>
                <a:spcPct val="115000"/>
              </a:lnSpc>
              <a:spcAft>
                <a:spcPts val="0"/>
              </a:spcAft>
            </a:pPr>
            <a:r>
              <a:rPr lang="ru-RU" sz="2200" dirty="0">
                <a:latin typeface="Times New Roman" pitchFamily="18" charset="0"/>
                <a:ea typeface="Times New Roman"/>
                <a:cs typeface="Times New Roman" pitchFamily="18" charset="0"/>
              </a:rPr>
              <a:t>Для успешной реализации вышеперечисленных информационных технологий в настоящее время применяются, в основном, персональные компьютеры.</a:t>
            </a:r>
            <a:endParaRPr lang="ru-RU" sz="2200" dirty="0">
              <a:latin typeface="Times New Roman" pitchFamily="18" charset="0"/>
              <a:ea typeface="Calibri"/>
              <a:cs typeface="Times New Roman" pitchFamily="18" charset="0"/>
            </a:endParaRPr>
          </a:p>
          <a:p>
            <a:pPr indent="457200" algn="just">
              <a:lnSpc>
                <a:spcPct val="115000"/>
              </a:lnSpc>
              <a:spcAft>
                <a:spcPts val="0"/>
              </a:spcAft>
            </a:pPr>
            <a:endParaRPr lang="ru-RU" sz="2200" dirty="0" smtClean="0">
              <a:latin typeface="Times New Roman" pitchFamily="18" charset="0"/>
              <a:ea typeface="Times New Roman"/>
              <a:cs typeface="Times New Roman" pitchFamily="18" charset="0"/>
            </a:endParaRPr>
          </a:p>
          <a:p>
            <a:pPr indent="457200" algn="just">
              <a:lnSpc>
                <a:spcPct val="115000"/>
              </a:lnSpc>
              <a:spcAft>
                <a:spcPts val="0"/>
              </a:spcAft>
            </a:pPr>
            <a:r>
              <a:rPr lang="ru-RU" sz="2200" dirty="0" smtClean="0">
                <a:latin typeface="Times New Roman" pitchFamily="18" charset="0"/>
                <a:ea typeface="Times New Roman"/>
                <a:cs typeface="Times New Roman" pitchFamily="18" charset="0"/>
              </a:rPr>
              <a:t>Для </a:t>
            </a:r>
            <a:r>
              <a:rPr lang="ru-RU" sz="2200" dirty="0">
                <a:latin typeface="Times New Roman" pitchFamily="18" charset="0"/>
                <a:ea typeface="Times New Roman"/>
                <a:cs typeface="Times New Roman" pitchFamily="18" charset="0"/>
              </a:rPr>
              <a:t>организации единой компьютерной системы предприятия отдельные персональные компьютеры объединяют вместе, образуя, таким образом, локальную вычислительную сеть</a:t>
            </a:r>
            <a:r>
              <a:rPr lang="ru-RU" sz="2200" dirty="0" smtClean="0">
                <a:latin typeface="Times New Roman" pitchFamily="18" charset="0"/>
                <a:ea typeface="Times New Roman"/>
                <a:cs typeface="Times New Roman" pitchFamily="18" charset="0"/>
              </a:rPr>
              <a:t>.</a:t>
            </a:r>
            <a:endParaRPr lang="ru-RU" sz="2200" dirty="0">
              <a:latin typeface="Times New Roman" pitchFamily="18" charset="0"/>
              <a:ea typeface="Calibri"/>
              <a:cs typeface="Times New Roman" pitchFamily="18" charset="0"/>
            </a:endParaRPr>
          </a:p>
        </p:txBody>
      </p:sp>
    </p:spTree>
    <p:extLst>
      <p:ext uri="{BB962C8B-B14F-4D97-AF65-F5344CB8AC3E}">
        <p14:creationId xmlns="" xmlns:p14="http://schemas.microsoft.com/office/powerpoint/2010/main" val="2905289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745039"/>
            <a:ext cx="8640960" cy="5492273"/>
          </a:xfrm>
          <a:prstGeom prst="rect">
            <a:avLst/>
          </a:prstGeom>
          <a:noFill/>
        </p:spPr>
        <p:txBody>
          <a:bodyPr wrap="square" rtlCol="0">
            <a:spAutoFit/>
          </a:bodyPr>
          <a:lstStyle/>
          <a:p>
            <a:pPr indent="457200" algn="just">
              <a:lnSpc>
                <a:spcPct val="115000"/>
              </a:lnSpc>
              <a:spcAft>
                <a:spcPts val="0"/>
              </a:spcAft>
            </a:pPr>
            <a:r>
              <a:rPr lang="ru-RU" sz="2200" dirty="0" smtClean="0">
                <a:latin typeface="Times New Roman" pitchFamily="18" charset="0"/>
                <a:ea typeface="Times New Roman"/>
                <a:cs typeface="Times New Roman" pitchFamily="18" charset="0"/>
              </a:rPr>
              <a:t>Локальные </a:t>
            </a:r>
            <a:r>
              <a:rPr lang="ru-RU" sz="2200" dirty="0">
                <a:latin typeface="Times New Roman" pitchFamily="18" charset="0"/>
                <a:ea typeface="Times New Roman"/>
                <a:cs typeface="Times New Roman" pitchFamily="18" charset="0"/>
              </a:rPr>
              <a:t>вычислительные сети представляют собой системы распределенной обработки данных и, в отличие от глобальных и региональных вычислительных сетей, охватывают небольшие территории (диаметром 5-10 км) внутри отдельных учреждений. </a:t>
            </a:r>
            <a:endParaRPr lang="ru-RU" sz="2200" dirty="0" smtClean="0">
              <a:latin typeface="Times New Roman" pitchFamily="18" charset="0"/>
              <a:ea typeface="Times New Roman"/>
              <a:cs typeface="Times New Roman" pitchFamily="18" charset="0"/>
            </a:endParaRPr>
          </a:p>
          <a:p>
            <a:pPr indent="457200" algn="just">
              <a:lnSpc>
                <a:spcPct val="115000"/>
              </a:lnSpc>
              <a:spcAft>
                <a:spcPts val="0"/>
              </a:spcAft>
            </a:pPr>
            <a:r>
              <a:rPr lang="ru-RU" sz="2200" dirty="0" smtClean="0">
                <a:latin typeface="Times New Roman" pitchFamily="18" charset="0"/>
                <a:ea typeface="Times New Roman"/>
                <a:cs typeface="Times New Roman" pitchFamily="18" charset="0"/>
              </a:rPr>
              <a:t>При </a:t>
            </a:r>
            <a:r>
              <a:rPr lang="ru-RU" sz="2200" dirty="0">
                <a:latin typeface="Times New Roman" pitchFamily="18" charset="0"/>
                <a:ea typeface="Times New Roman"/>
                <a:cs typeface="Times New Roman" pitchFamily="18" charset="0"/>
              </a:rPr>
              <a:t>помощи общего канала связи ЛВС может объединять от десятков до сотен абонентских узлов, включающих персональные компьютеры (ПК), печатающие и копирующие устройства, кассовые и банковские аппараты. </a:t>
            </a:r>
            <a:endParaRPr lang="ru-RU" sz="2200" dirty="0" smtClean="0">
              <a:latin typeface="Times New Roman" pitchFamily="18" charset="0"/>
              <a:ea typeface="Times New Roman"/>
              <a:cs typeface="Times New Roman" pitchFamily="18" charset="0"/>
            </a:endParaRPr>
          </a:p>
          <a:p>
            <a:pPr indent="457200" algn="just">
              <a:lnSpc>
                <a:spcPct val="115000"/>
              </a:lnSpc>
              <a:spcAft>
                <a:spcPts val="0"/>
              </a:spcAft>
            </a:pPr>
            <a:r>
              <a:rPr lang="ru-RU" sz="2200" dirty="0" smtClean="0">
                <a:latin typeface="Times New Roman" pitchFamily="18" charset="0"/>
                <a:ea typeface="Times New Roman"/>
                <a:cs typeface="Times New Roman" pitchFamily="18" charset="0"/>
              </a:rPr>
              <a:t>ЛВС </a:t>
            </a:r>
            <a:r>
              <a:rPr lang="ru-RU" sz="2200" dirty="0">
                <a:latin typeface="Times New Roman" pitchFamily="18" charset="0"/>
                <a:ea typeface="Times New Roman"/>
                <a:cs typeface="Times New Roman" pitchFamily="18" charset="0"/>
              </a:rPr>
              <a:t>могут подключаться к другим локальным и большим (региональным, глобальным) сетям с помощью специальных шлюзов, мостов и маршрутизаторов, реализуемых на специализированных устройствах или на ПК с соответствующим программным обеспечением.</a:t>
            </a:r>
          </a:p>
          <a:p>
            <a:endParaRPr lang="ru-RU" sz="2200" dirty="0">
              <a:cs typeface="Arial" pitchFamily="34" charset="0"/>
            </a:endParaRPr>
          </a:p>
        </p:txBody>
      </p:sp>
    </p:spTree>
    <p:extLst>
      <p:ext uri="{BB962C8B-B14F-4D97-AF65-F5344CB8AC3E}">
        <p14:creationId xmlns="" xmlns:p14="http://schemas.microsoft.com/office/powerpoint/2010/main" val="254651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5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976947"/>
            <a:ext cx="8424936" cy="3934923"/>
          </a:xfrm>
          <a:prstGeom prst="rect">
            <a:avLst/>
          </a:prstGeom>
          <a:noFill/>
        </p:spPr>
        <p:txBody>
          <a:bodyPr wrap="square" rtlCol="0">
            <a:spAutoFit/>
          </a:bodyPr>
          <a:lstStyle/>
          <a:p>
            <a:pPr indent="457200" algn="just">
              <a:lnSpc>
                <a:spcPct val="115000"/>
              </a:lnSpc>
            </a:pPr>
            <a:r>
              <a:rPr lang="ru-RU" sz="2200" dirty="0" smtClean="0">
                <a:latin typeface="Times New Roman" pitchFamily="18" charset="0"/>
                <a:ea typeface="Times New Roman"/>
                <a:cs typeface="Times New Roman" pitchFamily="18" charset="0"/>
              </a:rPr>
              <a:t>Благодаря </a:t>
            </a:r>
            <a:r>
              <a:rPr lang="ru-RU" sz="2200" dirty="0">
                <a:latin typeface="Times New Roman" pitchFamily="18" charset="0"/>
                <a:ea typeface="Times New Roman"/>
                <a:cs typeface="Times New Roman" pitchFamily="18" charset="0"/>
              </a:rPr>
              <a:t>этому стали появляться центры машинной обработки деловой (документальной) информации (ЦМОДИ) — приказов, отчетов, ведомостей, калькуляций, счетов, писем и т.п. </a:t>
            </a:r>
            <a:endParaRPr lang="ru-RU" sz="2200" dirty="0" smtClean="0">
              <a:latin typeface="Times New Roman" pitchFamily="18" charset="0"/>
              <a:ea typeface="Times New Roman"/>
              <a:cs typeface="Times New Roman" pitchFamily="18" charset="0"/>
            </a:endParaRPr>
          </a:p>
          <a:p>
            <a:pPr indent="457200" algn="just">
              <a:lnSpc>
                <a:spcPct val="115000"/>
              </a:lnSpc>
            </a:pPr>
            <a:endParaRPr lang="ru-RU" sz="2200" dirty="0">
              <a:latin typeface="Times New Roman" pitchFamily="18" charset="0"/>
              <a:ea typeface="Times New Roman"/>
              <a:cs typeface="Times New Roman" pitchFamily="18" charset="0"/>
            </a:endParaRPr>
          </a:p>
          <a:p>
            <a:pPr indent="457200" algn="just">
              <a:lnSpc>
                <a:spcPct val="115000"/>
              </a:lnSpc>
            </a:pPr>
            <a:r>
              <a:rPr lang="ru-RU" sz="2200" dirty="0" smtClean="0">
                <a:latin typeface="Times New Roman" pitchFamily="18" charset="0"/>
                <a:ea typeface="Times New Roman"/>
                <a:cs typeface="Times New Roman" pitchFamily="18" charset="0"/>
              </a:rPr>
              <a:t>Такие </a:t>
            </a:r>
            <a:r>
              <a:rPr lang="ru-RU" sz="2200" dirty="0">
                <a:latin typeface="Times New Roman" pitchFamily="18" charset="0"/>
                <a:ea typeface="Times New Roman"/>
                <a:cs typeface="Times New Roman" pitchFamily="18" charset="0"/>
              </a:rPr>
              <a:t>центры представляют собой совокупность автоматизированных рабочих мест (АРМ) и являются новым этапом на пути создания в будущем безбумажных технологий для применения в управляющих, финансовых, учетных и других подразделениях.</a:t>
            </a:r>
          </a:p>
          <a:p>
            <a:endParaRPr lang="ru-RU" sz="2200" dirty="0">
              <a:cs typeface="Arial" pitchFamily="34" charset="0"/>
            </a:endParaRPr>
          </a:p>
        </p:txBody>
      </p:sp>
    </p:spTree>
    <p:extLst>
      <p:ext uri="{BB962C8B-B14F-4D97-AF65-F5344CB8AC3E}">
        <p14:creationId xmlns="" xmlns:p14="http://schemas.microsoft.com/office/powerpoint/2010/main" val="14163594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757760"/>
            <a:ext cx="8712968" cy="3985706"/>
          </a:xfrm>
          <a:prstGeom prst="rect">
            <a:avLst/>
          </a:prstGeom>
          <a:noFill/>
        </p:spPr>
        <p:txBody>
          <a:bodyPr wrap="square" rtlCol="0">
            <a:spAutoFit/>
          </a:bodyPr>
          <a:lstStyle/>
          <a:p>
            <a:pPr indent="457200" algn="just">
              <a:lnSpc>
                <a:spcPct val="115000"/>
              </a:lnSpc>
              <a:spcAft>
                <a:spcPts val="0"/>
              </a:spcAft>
            </a:pPr>
            <a:r>
              <a:rPr lang="ru-RU" sz="2200" dirty="0">
                <a:latin typeface="Times New Roman" pitchFamily="18" charset="0"/>
                <a:ea typeface="Times New Roman"/>
                <a:cs typeface="Times New Roman" pitchFamily="18" charset="0"/>
              </a:rPr>
              <a:t>Современная стадия развития ЛВС характеризуется почти повсеместным переходом от отдельных, как правило, уже существующих, сетей, к сетям, которые охватывают все предприятие (фирму, компанию) и объединяют разнородные вычислительные ресурсы в единой среде. Такие сети называются корпоративными.</a:t>
            </a:r>
          </a:p>
          <a:p>
            <a:pPr indent="457200" algn="just">
              <a:lnSpc>
                <a:spcPct val="115000"/>
              </a:lnSpc>
              <a:spcAft>
                <a:spcPts val="0"/>
              </a:spcAft>
            </a:pPr>
            <a:endParaRPr lang="ru-RU" sz="2200" dirty="0" smtClean="0">
              <a:latin typeface="Times New Roman" pitchFamily="18" charset="0"/>
              <a:ea typeface="Times New Roman"/>
              <a:cs typeface="Times New Roman" pitchFamily="18" charset="0"/>
            </a:endParaRPr>
          </a:p>
          <a:p>
            <a:pPr indent="457200" algn="just">
              <a:lnSpc>
                <a:spcPct val="115000"/>
              </a:lnSpc>
              <a:spcAft>
                <a:spcPts val="0"/>
              </a:spcAft>
            </a:pPr>
            <a:r>
              <a:rPr lang="ru-RU" sz="2200" dirty="0" smtClean="0">
                <a:latin typeface="Times New Roman" pitchFamily="18" charset="0"/>
                <a:ea typeface="Times New Roman"/>
                <a:cs typeface="Times New Roman" pitchFamily="18" charset="0"/>
              </a:rPr>
              <a:t>Локальные </a:t>
            </a:r>
            <a:r>
              <a:rPr lang="ru-RU" sz="2200" dirty="0">
                <a:latin typeface="Times New Roman" pitchFamily="18" charset="0"/>
                <a:ea typeface="Times New Roman"/>
                <a:cs typeface="Times New Roman" pitchFamily="18" charset="0"/>
              </a:rPr>
              <a:t>сети ПК должны не только быстро передавать информацию, но и легко адаптироваться к новым условиям, иметь гибкую архитектуру, которая позволяла бы располагать АРМ (или рабочие станции) там, где это потребуется</a:t>
            </a:r>
            <a:r>
              <a:rPr lang="ru-RU" sz="2200" dirty="0" smtClean="0">
                <a:latin typeface="Times New Roman" pitchFamily="18" charset="0"/>
                <a:ea typeface="Times New Roman"/>
                <a:cs typeface="Times New Roman" pitchFamily="18" charset="0"/>
              </a:rPr>
              <a:t>.</a:t>
            </a:r>
            <a:endParaRPr lang="ru-RU" sz="2200" dirty="0">
              <a:latin typeface="Times New Roman" pitchFamily="18" charset="0"/>
              <a:ea typeface="Times New Roman"/>
              <a:cs typeface="Times New Roman" pitchFamily="18" charset="0"/>
            </a:endParaRPr>
          </a:p>
        </p:txBody>
      </p:sp>
    </p:spTree>
    <p:extLst>
      <p:ext uri="{BB962C8B-B14F-4D97-AF65-F5344CB8AC3E}">
        <p14:creationId xmlns="" xmlns:p14="http://schemas.microsoft.com/office/powerpoint/2010/main" val="446814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548680"/>
            <a:ext cx="8784976" cy="6050887"/>
          </a:xfrm>
          <a:prstGeom prst="rect">
            <a:avLst/>
          </a:prstGeom>
          <a:noFill/>
        </p:spPr>
        <p:txBody>
          <a:bodyPr wrap="square" rtlCol="0">
            <a:spAutoFit/>
          </a:bodyPr>
          <a:lstStyle/>
          <a:p>
            <a:pPr indent="457200" algn="just">
              <a:lnSpc>
                <a:spcPct val="110000"/>
              </a:lnSpc>
              <a:spcAft>
                <a:spcPts val="0"/>
              </a:spcAft>
            </a:pPr>
            <a:r>
              <a:rPr lang="ru-RU" sz="2200" dirty="0" smtClean="0">
                <a:latin typeface="Times New Roman" pitchFamily="18" charset="0"/>
                <a:ea typeface="Times New Roman"/>
                <a:cs typeface="Times New Roman" pitchFamily="18" charset="0"/>
              </a:rPr>
              <a:t>Специфическими </a:t>
            </a:r>
            <a:r>
              <a:rPr lang="ru-RU" sz="2200" dirty="0">
                <a:latin typeface="Times New Roman" pitchFamily="18" charset="0"/>
                <a:ea typeface="Times New Roman"/>
                <a:cs typeface="Times New Roman" pitchFamily="18" charset="0"/>
              </a:rPr>
              <a:t>компонентами ЛВС являются серверы. Они управляют </a:t>
            </a:r>
            <a:r>
              <a:rPr lang="ru-RU" sz="2200" dirty="0" smtClean="0">
                <a:latin typeface="Times New Roman" pitchFamily="18" charset="0"/>
                <a:ea typeface="Times New Roman"/>
                <a:cs typeface="Times New Roman" pitchFamily="18" charset="0"/>
              </a:rPr>
              <a:t>функциями </a:t>
            </a:r>
            <a:r>
              <a:rPr lang="ru-RU" sz="2200" dirty="0">
                <a:latin typeface="Times New Roman" pitchFamily="18" charset="0"/>
                <a:ea typeface="Times New Roman"/>
                <a:cs typeface="Times New Roman" pitchFamily="18" charset="0"/>
              </a:rPr>
              <a:t>управления распределением сетевых ресурсов общего доступа. </a:t>
            </a:r>
            <a:endParaRPr lang="ru-RU" sz="2200" dirty="0" smtClean="0">
              <a:latin typeface="Times New Roman" pitchFamily="18" charset="0"/>
              <a:ea typeface="Times New Roman"/>
              <a:cs typeface="Times New Roman" pitchFamily="18" charset="0"/>
            </a:endParaRPr>
          </a:p>
          <a:p>
            <a:pPr indent="457200" algn="just">
              <a:lnSpc>
                <a:spcPct val="110000"/>
              </a:lnSpc>
              <a:spcAft>
                <a:spcPts val="0"/>
              </a:spcAft>
            </a:pPr>
            <a:r>
              <a:rPr lang="ru-RU" sz="2200" dirty="0" smtClean="0">
                <a:latin typeface="Times New Roman" pitchFamily="18" charset="0"/>
                <a:ea typeface="Times New Roman"/>
                <a:cs typeface="Times New Roman" pitchFamily="18" charset="0"/>
              </a:rPr>
              <a:t>Серверы </a:t>
            </a:r>
            <a:r>
              <a:rPr lang="ru-RU" sz="2200" dirty="0">
                <a:latin typeface="Times New Roman" pitchFamily="18" charset="0"/>
                <a:ea typeface="Times New Roman"/>
                <a:cs typeface="Times New Roman" pitchFamily="18" charset="0"/>
              </a:rPr>
              <a:t>— это аппаратно-программные системы. Аппаратным средством обычно является достаточно мощный ПК или компьютер, спроектированный специально как сервер. ЛВС может иметь несколько серверов для управления сетевыми ресурсами, однако всегда должен быть один или более файл-сервер или сервер без данных. Он управляет внешними запоминающими устройствами общего доступа и позволяет организовать определенные базы данных.</a:t>
            </a:r>
          </a:p>
          <a:p>
            <a:pPr indent="457200" algn="just">
              <a:lnSpc>
                <a:spcPct val="110000"/>
              </a:lnSpc>
              <a:spcAft>
                <a:spcPts val="0"/>
              </a:spcAft>
            </a:pPr>
            <a:r>
              <a:rPr lang="ru-RU" sz="2200" dirty="0">
                <a:latin typeface="Times New Roman" pitchFamily="18" charset="0"/>
                <a:ea typeface="Times New Roman"/>
                <a:cs typeface="Times New Roman" pitchFamily="18" charset="0"/>
              </a:rPr>
              <a:t>Рабочими станциями в ЛВС служат, как правило, персональные компьютеры. Отдельные пользователи (различные должностные лица подразделений фирмы) реализуют на рабочих станциях свои прикладные системы. В основном это определенные функциональные задачи (ФЗ) или комплексы задач (Функциональные подсистемы).</a:t>
            </a:r>
          </a:p>
          <a:p>
            <a:pPr>
              <a:lnSpc>
                <a:spcPct val="110000"/>
              </a:lnSpc>
            </a:pPr>
            <a:endParaRPr lang="ru-RU" sz="2200" dirty="0">
              <a:cs typeface="Arial" pitchFamily="34" charset="0"/>
            </a:endParaRPr>
          </a:p>
        </p:txBody>
      </p:sp>
    </p:spTree>
    <p:extLst>
      <p:ext uri="{BB962C8B-B14F-4D97-AF65-F5344CB8AC3E}">
        <p14:creationId xmlns="" xmlns:p14="http://schemas.microsoft.com/office/powerpoint/2010/main" val="395332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5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749251"/>
            <a:ext cx="8712968" cy="5272213"/>
          </a:xfrm>
          <a:prstGeom prst="rect">
            <a:avLst/>
          </a:prstGeom>
          <a:noFill/>
        </p:spPr>
        <p:txBody>
          <a:bodyPr wrap="square" rtlCol="0">
            <a:spAutoFit/>
          </a:bodyPr>
          <a:lstStyle/>
          <a:p>
            <a:pPr indent="457200" algn="just">
              <a:lnSpc>
                <a:spcPct val="110000"/>
              </a:lnSpc>
            </a:pPr>
            <a:r>
              <a:rPr lang="ru-RU" sz="2200" dirty="0">
                <a:latin typeface="Times New Roman" pitchFamily="18" charset="0"/>
                <a:ea typeface="Times New Roman"/>
                <a:cs typeface="Times New Roman" pitchFamily="18" charset="0"/>
              </a:rPr>
              <a:t>Кроме чисто технических средств (</a:t>
            </a:r>
            <a:r>
              <a:rPr lang="en-US" sz="2200" dirty="0">
                <a:latin typeface="Times New Roman" pitchFamily="18" charset="0"/>
                <a:ea typeface="Times New Roman"/>
                <a:cs typeface="Times New Roman" pitchFamily="18" charset="0"/>
              </a:rPr>
              <a:t>Hardware</a:t>
            </a:r>
            <a:r>
              <a:rPr lang="ru-RU" sz="2200" dirty="0">
                <a:latin typeface="Times New Roman" pitchFamily="18" charset="0"/>
                <a:ea typeface="Times New Roman"/>
                <a:cs typeface="Times New Roman" pitchFamily="18" charset="0"/>
              </a:rPr>
              <a:t>) для успешного функционирования информационной системы на предприятии необходимо наличие соответствующих программных средств (</a:t>
            </a:r>
            <a:r>
              <a:rPr lang="en-US" sz="2200" dirty="0">
                <a:latin typeface="Times New Roman" pitchFamily="18" charset="0"/>
                <a:ea typeface="Times New Roman"/>
                <a:cs typeface="Times New Roman" pitchFamily="18" charset="0"/>
              </a:rPr>
              <a:t>Software</a:t>
            </a:r>
            <a:r>
              <a:rPr lang="ru-RU" sz="2200" dirty="0">
                <a:latin typeface="Times New Roman" pitchFamily="18" charset="0"/>
                <a:ea typeface="Times New Roman"/>
                <a:cs typeface="Times New Roman" pitchFamily="18" charset="0"/>
              </a:rPr>
              <a:t>).</a:t>
            </a:r>
          </a:p>
          <a:p>
            <a:pPr indent="457200" algn="just">
              <a:lnSpc>
                <a:spcPct val="110000"/>
              </a:lnSpc>
            </a:pPr>
            <a:r>
              <a:rPr lang="ru-RU" sz="2200" dirty="0">
                <a:latin typeface="Times New Roman" pitchFamily="18" charset="0"/>
                <a:ea typeface="Times New Roman"/>
                <a:cs typeface="Times New Roman" pitchFamily="18" charset="0"/>
              </a:rPr>
              <a:t>Программные средства являются тем инструментом, который обеспечивает функционирование технических средств и реализацию задач информационных технологий.</a:t>
            </a:r>
          </a:p>
          <a:p>
            <a:pPr indent="457200" algn="just">
              <a:lnSpc>
                <a:spcPct val="110000"/>
              </a:lnSpc>
            </a:pPr>
            <a:r>
              <a:rPr lang="ru-RU" sz="2200" dirty="0">
                <a:latin typeface="Times New Roman" pitchFamily="18" charset="0"/>
                <a:ea typeface="Times New Roman"/>
                <a:cs typeface="Times New Roman" pitchFamily="18" charset="0"/>
              </a:rPr>
              <a:t>В настоящее время разработано огромное число программных средств (более 100 000), направленных на решение большинства задач любой организации. Однако, имеется тенденция к разработке единой корпоративной программной системы для решения специфических задач организации, так как объединение разрозненных программных средств в единое целое в большинстве случаев невозможно.</a:t>
            </a:r>
          </a:p>
          <a:p>
            <a:endParaRPr lang="ru-RU" sz="2200" dirty="0">
              <a:cs typeface="Arial" pitchFamily="34" charset="0"/>
            </a:endParaRPr>
          </a:p>
        </p:txBody>
      </p:sp>
    </p:spTree>
    <p:extLst>
      <p:ext uri="{BB962C8B-B14F-4D97-AF65-F5344CB8AC3E}">
        <p14:creationId xmlns="" xmlns:p14="http://schemas.microsoft.com/office/powerpoint/2010/main" val="3541979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404664"/>
            <a:ext cx="8568952" cy="6155531"/>
          </a:xfrm>
          <a:prstGeom prst="rect">
            <a:avLst/>
          </a:prstGeom>
          <a:noFill/>
        </p:spPr>
        <p:txBody>
          <a:bodyPr wrap="square" rtlCol="0">
            <a:spAutoFit/>
          </a:bodyPr>
          <a:lstStyle/>
          <a:p>
            <a:pPr indent="457200" algn="just">
              <a:lnSpc>
                <a:spcPct val="110000"/>
              </a:lnSpc>
              <a:spcAft>
                <a:spcPts val="0"/>
              </a:spcAft>
            </a:pPr>
            <a:r>
              <a:rPr lang="ru-RU" sz="2000" b="1" dirty="0">
                <a:latin typeface="Times New Roman" pitchFamily="18" charset="0"/>
                <a:ea typeface="Times New Roman"/>
                <a:cs typeface="Times New Roman" pitchFamily="18" charset="0"/>
              </a:rPr>
              <a:t>Заключение</a:t>
            </a:r>
          </a:p>
          <a:p>
            <a:pPr indent="457200" algn="just">
              <a:lnSpc>
                <a:spcPct val="110000"/>
              </a:lnSpc>
              <a:spcAft>
                <a:spcPts val="0"/>
              </a:spcAft>
            </a:pPr>
            <a:r>
              <a:rPr lang="ru-RU" sz="2000" dirty="0">
                <a:latin typeface="Times New Roman" pitchFamily="18" charset="0"/>
                <a:ea typeface="Times New Roman"/>
                <a:cs typeface="Times New Roman" pitchFamily="18" charset="0"/>
              </a:rPr>
              <a:t> </a:t>
            </a:r>
          </a:p>
          <a:p>
            <a:pPr indent="457200" algn="just">
              <a:lnSpc>
                <a:spcPct val="110000"/>
              </a:lnSpc>
              <a:spcAft>
                <a:spcPts val="0"/>
              </a:spcAft>
            </a:pPr>
            <a:r>
              <a:rPr lang="ru-RU" sz="2000" dirty="0">
                <a:latin typeface="Times New Roman" pitchFamily="18" charset="0"/>
                <a:ea typeface="Times New Roman"/>
                <a:cs typeface="Times New Roman" pitchFamily="18" charset="0"/>
              </a:rPr>
              <a:t>Внедрение современных информационных технологий позволяет сократить время, требуемое на подготовку конкретных маркетинговых и производственных проектов, уменьшить непроизводительные затраты при их реализации, исключить возможность появления ошибок в подготовке бухгалтерской, технологической и других видов документации, что дает коммерческой компании прямой экономический эффект.</a:t>
            </a:r>
          </a:p>
          <a:p>
            <a:pPr indent="457200" algn="just">
              <a:lnSpc>
                <a:spcPct val="110000"/>
              </a:lnSpc>
              <a:spcAft>
                <a:spcPts val="0"/>
              </a:spcAft>
            </a:pPr>
            <a:r>
              <a:rPr lang="ru-RU" sz="2000" dirty="0">
                <a:latin typeface="Times New Roman" pitchFamily="18" charset="0"/>
                <a:ea typeface="Times New Roman"/>
                <a:cs typeface="Times New Roman" pitchFamily="18" charset="0"/>
              </a:rPr>
              <a:t>Разумеется, для раскрытия всех потенциальных возможностей, которые несет в себе использование компьютеров, необходимо применять в работе на них комплекс программных и аппаратных средств, максимально соответствующий поставленным задачам. </a:t>
            </a:r>
            <a:endParaRPr lang="ru-RU" sz="2000" dirty="0" smtClean="0">
              <a:latin typeface="Times New Roman" pitchFamily="18" charset="0"/>
              <a:ea typeface="Times New Roman"/>
              <a:cs typeface="Times New Roman" pitchFamily="18" charset="0"/>
            </a:endParaRPr>
          </a:p>
          <a:p>
            <a:pPr indent="457200" algn="just">
              <a:lnSpc>
                <a:spcPct val="110000"/>
              </a:lnSpc>
              <a:spcAft>
                <a:spcPts val="0"/>
              </a:spcAft>
            </a:pPr>
            <a:r>
              <a:rPr lang="ru-RU" sz="2000" dirty="0" smtClean="0">
                <a:latin typeface="Times New Roman" pitchFamily="18" charset="0"/>
                <a:ea typeface="Times New Roman"/>
                <a:cs typeface="Times New Roman" pitchFamily="18" charset="0"/>
              </a:rPr>
              <a:t>Поэтому </a:t>
            </a:r>
            <a:r>
              <a:rPr lang="ru-RU" sz="2000" dirty="0">
                <a:latin typeface="Times New Roman" pitchFamily="18" charset="0"/>
                <a:ea typeface="Times New Roman"/>
                <a:cs typeface="Times New Roman" pitchFamily="18" charset="0"/>
              </a:rPr>
              <a:t>в настоящее время велика потребность коммерческих компаний в компьютерных программах, поддерживающих работу управленческого звена компании, а также в информации о способах оптимального использования имеющегося у компании компьютерного оборудования.</a:t>
            </a:r>
          </a:p>
          <a:p>
            <a:endParaRPr lang="ru-RU" sz="2000" dirty="0">
              <a:cs typeface="Arial" pitchFamily="34" charset="0"/>
            </a:endParaRPr>
          </a:p>
        </p:txBody>
      </p:sp>
    </p:spTree>
    <p:extLst>
      <p:ext uri="{BB962C8B-B14F-4D97-AF65-F5344CB8AC3E}">
        <p14:creationId xmlns="" xmlns:p14="http://schemas.microsoft.com/office/powerpoint/2010/main" val="158064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25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2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760815"/>
            <a:ext cx="8784976" cy="4841838"/>
          </a:xfrm>
          <a:prstGeom prst="rect">
            <a:avLst/>
          </a:prstGeom>
          <a:noFill/>
        </p:spPr>
        <p:txBody>
          <a:bodyPr wrap="square" rtlCol="0">
            <a:spAutoFit/>
          </a:bodyPr>
          <a:lstStyle/>
          <a:p>
            <a:pPr algn="ctr">
              <a:lnSpc>
                <a:spcPct val="115000"/>
              </a:lnSpc>
              <a:spcAft>
                <a:spcPts val="1000"/>
              </a:spcAft>
            </a:pPr>
            <a:r>
              <a:rPr lang="ru-RU" sz="2000" b="1" dirty="0">
                <a:latin typeface="Times New Roman" pitchFamily="18" charset="0"/>
                <a:ea typeface="Times New Roman"/>
                <a:cs typeface="Times New Roman" pitchFamily="18" charset="0"/>
              </a:rPr>
              <a:t>ПО. Универсальное прикладное программное обеспечение  фармацевтической деятельности.</a:t>
            </a:r>
          </a:p>
          <a:p>
            <a:pPr indent="254000" algn="just">
              <a:lnSpc>
                <a:spcPct val="115000"/>
              </a:lnSpc>
              <a:spcAft>
                <a:spcPts val="0"/>
              </a:spcAft>
            </a:pPr>
            <a:r>
              <a:rPr lang="ru-RU" sz="2000" dirty="0">
                <a:latin typeface="Times New Roman" pitchFamily="18" charset="0"/>
                <a:ea typeface="Times New Roman"/>
                <a:cs typeface="Times New Roman" pitchFamily="18" charset="0"/>
              </a:rPr>
              <a:t>Вся совокупность программ, хранящихся на всех устройствах долговременной памяти компьютера, составляет его </a:t>
            </a:r>
            <a:r>
              <a:rPr lang="ru-RU" sz="2000" b="1" dirty="0">
                <a:latin typeface="Times New Roman" pitchFamily="18" charset="0"/>
                <a:ea typeface="Times New Roman"/>
                <a:cs typeface="Times New Roman" pitchFamily="18" charset="0"/>
              </a:rPr>
              <a:t>программное обеспечение</a:t>
            </a:r>
            <a:r>
              <a:rPr lang="ru-RU" sz="2000" dirty="0">
                <a:latin typeface="Times New Roman" pitchFamily="18" charset="0"/>
                <a:ea typeface="Times New Roman"/>
                <a:cs typeface="Times New Roman" pitchFamily="18" charset="0"/>
              </a:rPr>
              <a:t> (ПО).</a:t>
            </a:r>
          </a:p>
          <a:p>
            <a:pPr indent="254000" algn="just">
              <a:lnSpc>
                <a:spcPct val="115000"/>
              </a:lnSpc>
              <a:spcAft>
                <a:spcPts val="0"/>
              </a:spcAft>
            </a:pPr>
            <a:r>
              <a:rPr lang="ru-RU" sz="2000" dirty="0">
                <a:latin typeface="Times New Roman" pitchFamily="18" charset="0"/>
                <a:ea typeface="Times New Roman"/>
                <a:cs typeface="Times New Roman" pitchFamily="18" charset="0"/>
              </a:rPr>
              <a:t> </a:t>
            </a:r>
          </a:p>
          <a:p>
            <a:pPr indent="254000" algn="just">
              <a:lnSpc>
                <a:spcPct val="115000"/>
              </a:lnSpc>
              <a:spcAft>
                <a:spcPts val="0"/>
              </a:spcAft>
            </a:pPr>
            <a:r>
              <a:rPr lang="ru-RU" sz="2000" dirty="0">
                <a:latin typeface="Times New Roman" pitchFamily="18" charset="0"/>
                <a:ea typeface="Times New Roman"/>
                <a:cs typeface="Times New Roman" pitchFamily="18" charset="0"/>
              </a:rPr>
              <a:t>Программное обеспечение компьютера постоянно пополняется, развивается, совершенствуется. Стоимость установленных программ на современном ПК зачастую превышает стоимость его технических устройств. Разработка современного ПО требует очень высокой квалификации от программистов.</a:t>
            </a:r>
          </a:p>
          <a:p>
            <a:pPr indent="254000" algn="just">
              <a:lnSpc>
                <a:spcPct val="115000"/>
              </a:lnSpc>
              <a:spcAft>
                <a:spcPts val="0"/>
              </a:spcAft>
            </a:pPr>
            <a:r>
              <a:rPr lang="ru-RU" sz="2200" dirty="0">
                <a:solidFill>
                  <a:srgbClr val="000000"/>
                </a:solidFill>
                <a:ea typeface="Times New Roman"/>
                <a:cs typeface="Arial" pitchFamily="34" charset="0"/>
              </a:rPr>
              <a:t> </a:t>
            </a:r>
            <a:endParaRPr lang="ru-RU" sz="2200" dirty="0">
              <a:ea typeface="Calibri"/>
              <a:cs typeface="Arial" pitchFamily="34" charset="0"/>
            </a:endParaRPr>
          </a:p>
          <a:p>
            <a:endParaRPr lang="ru-RU" sz="2200" dirty="0">
              <a:cs typeface="Arial" pitchFamily="34" charset="0"/>
            </a:endParaRPr>
          </a:p>
        </p:txBody>
      </p:sp>
    </p:spTree>
    <p:extLst>
      <p:ext uri="{BB962C8B-B14F-4D97-AF65-F5344CB8AC3E}">
        <p14:creationId xmlns="" xmlns:p14="http://schemas.microsoft.com/office/powerpoint/2010/main" val="402919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25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542429"/>
            <a:ext cx="8712968" cy="5881610"/>
          </a:xfrm>
          <a:prstGeom prst="rect">
            <a:avLst/>
          </a:prstGeom>
          <a:noFill/>
        </p:spPr>
        <p:txBody>
          <a:bodyPr wrap="square" rtlCol="0">
            <a:spAutoFit/>
          </a:bodyPr>
          <a:lstStyle/>
          <a:p>
            <a:pPr lvl="0" indent="254000" algn="just">
              <a:lnSpc>
                <a:spcPct val="115000"/>
              </a:lnSpc>
            </a:pPr>
            <a:r>
              <a:rPr lang="ru-RU" sz="2200" dirty="0">
                <a:latin typeface="Times New Roman" pitchFamily="18" charset="0"/>
                <a:ea typeface="Times New Roman"/>
                <a:cs typeface="Times New Roman" pitchFamily="18" charset="0"/>
              </a:rPr>
              <a:t>Типы программного обеспечения</a:t>
            </a:r>
          </a:p>
          <a:p>
            <a:pPr lvl="0" indent="254000" algn="just">
              <a:lnSpc>
                <a:spcPct val="115000"/>
              </a:lnSpc>
            </a:pPr>
            <a:r>
              <a:rPr lang="ru-RU" sz="2200" dirty="0">
                <a:latin typeface="Times New Roman" pitchFamily="18" charset="0"/>
                <a:ea typeface="Times New Roman"/>
                <a:cs typeface="Times New Roman" pitchFamily="18" charset="0"/>
              </a:rPr>
              <a:t> </a:t>
            </a:r>
          </a:p>
          <a:p>
            <a:pPr lvl="0" indent="254000" algn="just">
              <a:lnSpc>
                <a:spcPct val="115000"/>
              </a:lnSpc>
            </a:pPr>
            <a:r>
              <a:rPr lang="ru-RU" sz="2200" dirty="0">
                <a:latin typeface="Times New Roman" pitchFamily="18" charset="0"/>
                <a:ea typeface="Times New Roman"/>
                <a:cs typeface="Times New Roman" pitchFamily="18" charset="0"/>
              </a:rPr>
              <a:t>Программное обеспечение компьютера делится на:</a:t>
            </a:r>
          </a:p>
          <a:p>
            <a:pPr marL="457200" lvl="0">
              <a:lnSpc>
                <a:spcPct val="115000"/>
              </a:lnSpc>
            </a:pPr>
            <a:r>
              <a:rPr lang="ru-RU" sz="2200" dirty="0">
                <a:latin typeface="Times New Roman" pitchFamily="18" charset="0"/>
                <a:ea typeface="Times New Roman"/>
                <a:cs typeface="Times New Roman" pitchFamily="18" charset="0"/>
              </a:rPr>
              <a:t>- системное ПО;</a:t>
            </a:r>
            <a:br>
              <a:rPr lang="ru-RU" sz="2200" dirty="0">
                <a:latin typeface="Times New Roman" pitchFamily="18" charset="0"/>
                <a:ea typeface="Times New Roman"/>
                <a:cs typeface="Times New Roman" pitchFamily="18" charset="0"/>
              </a:rPr>
            </a:br>
            <a:r>
              <a:rPr lang="ru-RU" sz="2200" dirty="0">
                <a:latin typeface="Times New Roman" pitchFamily="18" charset="0"/>
                <a:ea typeface="Times New Roman"/>
                <a:cs typeface="Times New Roman" pitchFamily="18" charset="0"/>
              </a:rPr>
              <a:t>- прикладное ПО;</a:t>
            </a:r>
            <a:br>
              <a:rPr lang="ru-RU" sz="2200" dirty="0">
                <a:latin typeface="Times New Roman" pitchFamily="18" charset="0"/>
                <a:ea typeface="Times New Roman"/>
                <a:cs typeface="Times New Roman" pitchFamily="18" charset="0"/>
              </a:rPr>
            </a:br>
            <a:r>
              <a:rPr lang="ru-RU" sz="2200" dirty="0">
                <a:latin typeface="Times New Roman" pitchFamily="18" charset="0"/>
                <a:ea typeface="Times New Roman"/>
                <a:cs typeface="Times New Roman" pitchFamily="18" charset="0"/>
              </a:rPr>
              <a:t>- системы программирования.</a:t>
            </a:r>
          </a:p>
          <a:p>
            <a:pPr lvl="0" indent="254000" algn="just">
              <a:lnSpc>
                <a:spcPct val="115000"/>
              </a:lnSpc>
            </a:pPr>
            <a:r>
              <a:rPr lang="ru-RU" sz="2200" dirty="0" smtClean="0">
                <a:latin typeface="Times New Roman" pitchFamily="18" charset="0"/>
                <a:ea typeface="Times New Roman"/>
                <a:cs typeface="Times New Roman" pitchFamily="18" charset="0"/>
              </a:rPr>
              <a:t>В </a:t>
            </a:r>
            <a:r>
              <a:rPr lang="ru-RU" sz="2200" dirty="0">
                <a:latin typeface="Times New Roman" pitchFamily="18" charset="0"/>
                <a:ea typeface="Times New Roman"/>
                <a:cs typeface="Times New Roman" pitchFamily="18" charset="0"/>
              </a:rPr>
              <a:t>программном обеспечении компьютера есть необходимая часть, без которой на нем просто ничего не сделать. Она называется </a:t>
            </a:r>
            <a:r>
              <a:rPr lang="ru-RU" sz="2200" b="1" dirty="0">
                <a:latin typeface="Times New Roman" pitchFamily="18" charset="0"/>
                <a:ea typeface="Times New Roman"/>
                <a:cs typeface="Times New Roman" pitchFamily="18" charset="0"/>
              </a:rPr>
              <a:t>системным ПО</a:t>
            </a:r>
            <a:r>
              <a:rPr lang="ru-RU" sz="2200" dirty="0">
                <a:latin typeface="Times New Roman" pitchFamily="18" charset="0"/>
                <a:ea typeface="Times New Roman"/>
                <a:cs typeface="Times New Roman" pitchFamily="18" charset="0"/>
              </a:rPr>
              <a:t>. Покупатель приобретает компьютер, оснащенный системным программным обеспечением, которое не менее важно для работы компьютера, чем память или процессор. </a:t>
            </a:r>
            <a:endParaRPr lang="ru-RU" sz="2200" dirty="0" smtClean="0">
              <a:latin typeface="Times New Roman" pitchFamily="18" charset="0"/>
              <a:ea typeface="Times New Roman"/>
              <a:cs typeface="Times New Roman" pitchFamily="18" charset="0"/>
            </a:endParaRPr>
          </a:p>
          <a:p>
            <a:pPr lvl="0" indent="254000" algn="just">
              <a:lnSpc>
                <a:spcPct val="115000"/>
              </a:lnSpc>
            </a:pPr>
            <a:r>
              <a:rPr lang="ru-RU" sz="2200" dirty="0" smtClean="0">
                <a:latin typeface="Times New Roman" pitchFamily="18" charset="0"/>
                <a:ea typeface="Times New Roman"/>
                <a:cs typeface="Times New Roman" pitchFamily="18" charset="0"/>
              </a:rPr>
              <a:t>Кроме </a:t>
            </a:r>
            <a:r>
              <a:rPr lang="ru-RU" sz="2200" dirty="0">
                <a:latin typeface="Times New Roman" pitchFamily="18" charset="0"/>
                <a:ea typeface="Times New Roman"/>
                <a:cs typeface="Times New Roman" pitchFamily="18" charset="0"/>
              </a:rPr>
              <a:t>системного ПО в состав программного обеспечения компьютера входят еще </a:t>
            </a:r>
            <a:r>
              <a:rPr lang="ru-RU" sz="2200" b="1" dirty="0">
                <a:latin typeface="Times New Roman" pitchFamily="18" charset="0"/>
                <a:ea typeface="Times New Roman"/>
                <a:cs typeface="Times New Roman" pitchFamily="18" charset="0"/>
              </a:rPr>
              <a:t>прикладные программы и системы программирования</a:t>
            </a:r>
            <a:r>
              <a:rPr lang="ru-RU" sz="2200" dirty="0">
                <a:latin typeface="Times New Roman" pitchFamily="18" charset="0"/>
                <a:ea typeface="Times New Roman"/>
                <a:cs typeface="Times New Roman" pitchFamily="18" charset="0"/>
              </a:rPr>
              <a:t>.</a:t>
            </a:r>
          </a:p>
          <a:p>
            <a:endParaRPr lang="ru-RU" sz="2200" dirty="0"/>
          </a:p>
        </p:txBody>
      </p:sp>
    </p:spTree>
    <p:extLst>
      <p:ext uri="{BB962C8B-B14F-4D97-AF65-F5344CB8AC3E}">
        <p14:creationId xmlns="" xmlns:p14="http://schemas.microsoft.com/office/powerpoint/2010/main" val="327855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25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25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34618"/>
            <a:ext cx="8352928" cy="5170646"/>
          </a:xfrm>
          <a:prstGeom prst="rect">
            <a:avLst/>
          </a:prstGeom>
          <a:noFill/>
        </p:spPr>
        <p:txBody>
          <a:bodyPr wrap="square" rtlCol="0">
            <a:spAutoFit/>
          </a:bodyPr>
          <a:lstStyle/>
          <a:p>
            <a:pPr indent="268288" algn="just"/>
            <a:r>
              <a:rPr lang="ru-RU" sz="2200" dirty="0">
                <a:latin typeface="Times New Roman" pitchFamily="18" charset="0"/>
                <a:cs typeface="Times New Roman" pitchFamily="18" charset="0"/>
              </a:rPr>
              <a:t>Необходимо понимать разницу между компьютерами и информационными система­ми. Компьютеры, оснащенные специализированными программными средствами, являются технической базой и инструментом для информационных систем. Информационная система немыслима без персонала, взаимодействующего с компьютерами и </a:t>
            </a:r>
            <a:r>
              <a:rPr lang="ru-RU" sz="2200" dirty="0" err="1" smtClean="0">
                <a:latin typeface="Times New Roman" pitchFamily="18" charset="0"/>
                <a:cs typeface="Times New Roman" pitchFamily="18" charset="0"/>
              </a:rPr>
              <a:t>телекоммуника-циями</a:t>
            </a:r>
            <a:r>
              <a:rPr lang="ru-RU" sz="2200" dirty="0">
                <a:latin typeface="Times New Roman" pitchFamily="18" charset="0"/>
                <a:cs typeface="Times New Roman" pitchFamily="18" charset="0"/>
              </a:rPr>
              <a:t>.</a:t>
            </a:r>
          </a:p>
          <a:p>
            <a:pPr indent="268288" algn="just"/>
            <a:endParaRPr lang="ru-RU" sz="2200" dirty="0" smtClean="0">
              <a:latin typeface="Times New Roman" pitchFamily="18" charset="0"/>
              <a:cs typeface="Times New Roman" pitchFamily="18" charset="0"/>
            </a:endParaRPr>
          </a:p>
          <a:p>
            <a:pPr indent="268288" algn="just"/>
            <a:r>
              <a:rPr lang="ru-RU" sz="2200" dirty="0" smtClean="0">
                <a:latin typeface="Times New Roman" pitchFamily="18" charset="0"/>
                <a:cs typeface="Times New Roman" pitchFamily="18" charset="0"/>
              </a:rPr>
              <a:t>В </a:t>
            </a:r>
            <a:r>
              <a:rPr lang="ru-RU" sz="2200" dirty="0">
                <a:latin typeface="Times New Roman" pitchFamily="18" charset="0"/>
                <a:cs typeface="Times New Roman" pitchFamily="18" charset="0"/>
              </a:rPr>
              <a:t>нормативно-правовом смысле информационная система определяется как «организационно упорядоченная совокупность документов (массив документов) и информационных технологий, в том числе и с использованием средств вычислительной техники и связи, реализующих информационные процессы» [Закон РФ «Об информации, информатизации и защите информации» от 20.02.1995, № 24-ФЗ].</a:t>
            </a:r>
          </a:p>
          <a:p>
            <a:pPr indent="268288" algn="just"/>
            <a:endParaRPr lang="ru-RU" sz="2200" dirty="0"/>
          </a:p>
        </p:txBody>
      </p:sp>
    </p:spTree>
    <p:extLst>
      <p:ext uri="{BB962C8B-B14F-4D97-AF65-F5344CB8AC3E}">
        <p14:creationId xmlns="" xmlns:p14="http://schemas.microsoft.com/office/powerpoint/2010/main" val="2011064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578286"/>
            <a:ext cx="8784976" cy="6247864"/>
          </a:xfrm>
          <a:prstGeom prst="rect">
            <a:avLst/>
          </a:prstGeom>
          <a:noFill/>
        </p:spPr>
        <p:txBody>
          <a:bodyPr wrap="square" rtlCol="0">
            <a:spAutoFit/>
          </a:bodyPr>
          <a:lstStyle/>
          <a:p>
            <a:pPr indent="254000" algn="just"/>
            <a:r>
              <a:rPr lang="ru-RU" b="1" dirty="0">
                <a:solidFill>
                  <a:srgbClr val="000000"/>
                </a:solidFill>
                <a:latin typeface="Times New Roman" pitchFamily="18" charset="0"/>
                <a:ea typeface="Times New Roman"/>
                <a:cs typeface="Times New Roman" pitchFamily="18" charset="0"/>
              </a:rPr>
              <a:t>Состав прикладного программного </a:t>
            </a:r>
            <a:r>
              <a:rPr lang="ru-RU" b="1" dirty="0" smtClean="0">
                <a:solidFill>
                  <a:srgbClr val="000000"/>
                </a:solidFill>
                <a:latin typeface="Times New Roman" pitchFamily="18" charset="0"/>
                <a:ea typeface="Times New Roman"/>
                <a:cs typeface="Times New Roman" pitchFamily="18" charset="0"/>
              </a:rPr>
              <a:t>обеспечения</a:t>
            </a:r>
          </a:p>
          <a:p>
            <a:pPr indent="254000" algn="just"/>
            <a:endParaRPr lang="ru-RU" dirty="0">
              <a:latin typeface="Times New Roman" pitchFamily="18" charset="0"/>
              <a:ea typeface="Times New Roman"/>
              <a:cs typeface="Times New Roman" pitchFamily="18" charset="0"/>
            </a:endParaRPr>
          </a:p>
          <a:p>
            <a:pPr indent="254000" algn="just">
              <a:spcAft>
                <a:spcPts val="0"/>
              </a:spcAft>
            </a:pPr>
            <a:r>
              <a:rPr lang="ru-RU" dirty="0">
                <a:solidFill>
                  <a:srgbClr val="000000"/>
                </a:solidFill>
                <a:latin typeface="Times New Roman" pitchFamily="18" charset="0"/>
                <a:ea typeface="Times New Roman"/>
                <a:cs typeface="Times New Roman" pitchFamily="18" charset="0"/>
              </a:rPr>
              <a:t>Программы, с помощью которых пользователь может решать свои информационные задачи, не прибегая к программированию, называются </a:t>
            </a:r>
            <a:r>
              <a:rPr lang="ru-RU" b="1" dirty="0">
                <a:solidFill>
                  <a:srgbClr val="000000"/>
                </a:solidFill>
                <a:latin typeface="Times New Roman" pitchFamily="18" charset="0"/>
                <a:ea typeface="Times New Roman"/>
                <a:cs typeface="Times New Roman" pitchFamily="18" charset="0"/>
              </a:rPr>
              <a:t>прикладными программами</a:t>
            </a:r>
            <a:r>
              <a:rPr lang="ru-RU" dirty="0">
                <a:solidFill>
                  <a:srgbClr val="000000"/>
                </a:solidFill>
                <a:latin typeface="Times New Roman" pitchFamily="18" charset="0"/>
                <a:ea typeface="Times New Roman"/>
                <a:cs typeface="Times New Roman" pitchFamily="18" charset="0"/>
              </a:rPr>
              <a:t>.</a:t>
            </a:r>
            <a:endParaRPr lang="ru-RU" dirty="0">
              <a:latin typeface="Times New Roman" pitchFamily="18" charset="0"/>
              <a:ea typeface="Times New Roman"/>
              <a:cs typeface="Times New Roman" pitchFamily="18" charset="0"/>
            </a:endParaRPr>
          </a:p>
          <a:p>
            <a:pPr indent="254000" algn="just">
              <a:spcAft>
                <a:spcPts val="0"/>
              </a:spcAft>
            </a:pPr>
            <a:r>
              <a:rPr lang="ru-RU" dirty="0">
                <a:solidFill>
                  <a:srgbClr val="000000"/>
                </a:solidFill>
                <a:latin typeface="Times New Roman" pitchFamily="18" charset="0"/>
                <a:ea typeface="Times New Roman"/>
                <a:cs typeface="Times New Roman" pitchFamily="18" charset="0"/>
              </a:rPr>
              <a:t>Как правило, все пользователи предпочитают иметь набор прикладных программ, который нужен практически каждому. Их называют </a:t>
            </a:r>
            <a:r>
              <a:rPr lang="ru-RU" b="1" dirty="0">
                <a:solidFill>
                  <a:srgbClr val="000000"/>
                </a:solidFill>
                <a:latin typeface="Times New Roman" pitchFamily="18" charset="0"/>
                <a:ea typeface="Times New Roman"/>
                <a:cs typeface="Times New Roman" pitchFamily="18" charset="0"/>
              </a:rPr>
              <a:t>программами общего </a:t>
            </a:r>
            <a:r>
              <a:rPr lang="ru-RU" b="1" dirty="0" smtClean="0">
                <a:solidFill>
                  <a:srgbClr val="000000"/>
                </a:solidFill>
                <a:latin typeface="Times New Roman" pitchFamily="18" charset="0"/>
                <a:ea typeface="Times New Roman"/>
                <a:cs typeface="Times New Roman" pitchFamily="18" charset="0"/>
              </a:rPr>
              <a:t>назначения</a:t>
            </a:r>
            <a:r>
              <a:rPr lang="ru-RU" dirty="0" smtClean="0">
                <a:solidFill>
                  <a:srgbClr val="000000"/>
                </a:solidFill>
                <a:latin typeface="Times New Roman" pitchFamily="18" charset="0"/>
                <a:ea typeface="Times New Roman"/>
                <a:cs typeface="Times New Roman" pitchFamily="18" charset="0"/>
              </a:rPr>
              <a:t>:</a:t>
            </a:r>
            <a:endParaRPr lang="ru-RU" dirty="0">
              <a:latin typeface="Times New Roman" pitchFamily="18" charset="0"/>
              <a:ea typeface="Times New Roman"/>
              <a:cs typeface="Times New Roman" pitchFamily="18" charset="0"/>
            </a:endParaRPr>
          </a:p>
          <a:p>
            <a:pPr indent="254000" algn="just">
              <a:spcAft>
                <a:spcPts val="0"/>
              </a:spcAft>
            </a:pPr>
            <a:r>
              <a:rPr lang="ru-RU" dirty="0">
                <a:solidFill>
                  <a:srgbClr val="000000"/>
                </a:solidFill>
                <a:latin typeface="Times New Roman" pitchFamily="18" charset="0"/>
                <a:ea typeface="Times New Roman"/>
                <a:cs typeface="Times New Roman" pitchFamily="18" charset="0"/>
              </a:rPr>
              <a:t>- текстовые и графические редакторы, с помощью которых можно готовить различные тексты, создавать рисунки, строить чертежи; проще говоря, писать, чертить, рисовать;</a:t>
            </a:r>
            <a:endParaRPr lang="ru-RU" dirty="0">
              <a:latin typeface="Times New Roman" pitchFamily="18" charset="0"/>
              <a:ea typeface="Times New Roman"/>
              <a:cs typeface="Times New Roman" pitchFamily="18" charset="0"/>
            </a:endParaRPr>
          </a:p>
          <a:p>
            <a:pPr indent="254000" algn="just">
              <a:spcAft>
                <a:spcPts val="0"/>
              </a:spcAft>
            </a:pPr>
            <a:r>
              <a:rPr lang="ru-RU" dirty="0" smtClean="0">
                <a:solidFill>
                  <a:srgbClr val="000000"/>
                </a:solidFill>
                <a:latin typeface="Times New Roman" pitchFamily="18" charset="0"/>
                <a:ea typeface="Times New Roman"/>
                <a:cs typeface="Times New Roman" pitchFamily="18" charset="0"/>
              </a:rPr>
              <a:t>- системы </a:t>
            </a:r>
            <a:r>
              <a:rPr lang="ru-RU" dirty="0">
                <a:solidFill>
                  <a:srgbClr val="000000"/>
                </a:solidFill>
                <a:latin typeface="Times New Roman" pitchFamily="18" charset="0"/>
                <a:ea typeface="Times New Roman"/>
                <a:cs typeface="Times New Roman" pitchFamily="18" charset="0"/>
              </a:rPr>
              <a:t>управления базами данных (СУБД), позволяющие превратить компьютер в справочник по любой теме;</a:t>
            </a:r>
            <a:endParaRPr lang="ru-RU" dirty="0">
              <a:latin typeface="Times New Roman" pitchFamily="18" charset="0"/>
              <a:ea typeface="Times New Roman"/>
              <a:cs typeface="Times New Roman" pitchFamily="18" charset="0"/>
            </a:endParaRPr>
          </a:p>
          <a:p>
            <a:pPr indent="254000" algn="just">
              <a:spcAft>
                <a:spcPts val="0"/>
              </a:spcAft>
            </a:pPr>
            <a:r>
              <a:rPr lang="ru-RU" dirty="0">
                <a:solidFill>
                  <a:srgbClr val="000000"/>
                </a:solidFill>
                <a:latin typeface="Times New Roman" pitchFamily="18" charset="0"/>
                <a:ea typeface="Times New Roman"/>
                <a:cs typeface="Times New Roman" pitchFamily="18" charset="0"/>
              </a:rPr>
              <a:t>- табличные процессоры, позволяющие организовывать очень распространенные на практике табличные расчеты;</a:t>
            </a:r>
            <a:endParaRPr lang="ru-RU" dirty="0">
              <a:latin typeface="Times New Roman" pitchFamily="18" charset="0"/>
              <a:ea typeface="Times New Roman"/>
              <a:cs typeface="Times New Roman" pitchFamily="18" charset="0"/>
            </a:endParaRPr>
          </a:p>
          <a:p>
            <a:pPr indent="254000" algn="just">
              <a:spcAft>
                <a:spcPts val="0"/>
              </a:spcAft>
            </a:pPr>
            <a:r>
              <a:rPr lang="ru-RU" dirty="0">
                <a:solidFill>
                  <a:srgbClr val="000000"/>
                </a:solidFill>
                <a:latin typeface="Times New Roman" pitchFamily="18" charset="0"/>
                <a:ea typeface="Times New Roman"/>
                <a:cs typeface="Times New Roman" pitchFamily="18" charset="0"/>
              </a:rPr>
              <a:t>- коммуникационные (сетевые) программы, предназначенные для обмена информацией с другими компьютерами, объединенными с данным в компьютерную сеть.</a:t>
            </a:r>
            <a:endParaRPr lang="ru-RU" dirty="0">
              <a:latin typeface="Times New Roman" pitchFamily="18" charset="0"/>
              <a:ea typeface="Times New Roman"/>
              <a:cs typeface="Times New Roman" pitchFamily="18" charset="0"/>
            </a:endParaRPr>
          </a:p>
          <a:p>
            <a:pPr indent="254000" algn="just">
              <a:spcAft>
                <a:spcPts val="0"/>
              </a:spcAft>
            </a:pPr>
            <a:r>
              <a:rPr lang="ru-RU" dirty="0">
                <a:solidFill>
                  <a:srgbClr val="000000"/>
                </a:solidFill>
                <a:latin typeface="Times New Roman" pitchFamily="18" charset="0"/>
                <a:ea typeface="Times New Roman"/>
                <a:cs typeface="Times New Roman" pitchFamily="18" charset="0"/>
              </a:rPr>
              <a:t>Очень популярным видом прикладного программного обеспечения являются компьютерные игры. Большинство пользователей именно с них начинает свое общение с ЭВМ.</a:t>
            </a:r>
            <a:endParaRPr lang="ru-RU" dirty="0">
              <a:latin typeface="Times New Roman" pitchFamily="18" charset="0"/>
              <a:ea typeface="Times New Roman"/>
              <a:cs typeface="Times New Roman" pitchFamily="18" charset="0"/>
            </a:endParaRPr>
          </a:p>
          <a:p>
            <a:pPr indent="254000" algn="just">
              <a:spcAft>
                <a:spcPts val="0"/>
              </a:spcAft>
            </a:pPr>
            <a:r>
              <a:rPr lang="ru-RU" sz="2000" dirty="0">
                <a:solidFill>
                  <a:srgbClr val="000000"/>
                </a:solidFill>
                <a:ea typeface="Times New Roman"/>
                <a:cs typeface="Arial" pitchFamily="34" charset="0"/>
              </a:rPr>
              <a:t> </a:t>
            </a:r>
            <a:endParaRPr lang="ru-RU" sz="2000" dirty="0">
              <a:ea typeface="Times New Roman"/>
              <a:cs typeface="Arial" pitchFamily="34" charset="0"/>
            </a:endParaRPr>
          </a:p>
          <a:p>
            <a:endParaRPr lang="ru-RU" sz="2000" dirty="0">
              <a:cs typeface="Arial" pitchFamily="34" charset="0"/>
            </a:endParaRPr>
          </a:p>
        </p:txBody>
      </p:sp>
    </p:spTree>
    <p:extLst>
      <p:ext uri="{BB962C8B-B14F-4D97-AF65-F5344CB8AC3E}">
        <p14:creationId xmlns="" xmlns:p14="http://schemas.microsoft.com/office/powerpoint/2010/main" val="268474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25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25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25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5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25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25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692696"/>
            <a:ext cx="8712968" cy="5170646"/>
          </a:xfrm>
          <a:prstGeom prst="rect">
            <a:avLst/>
          </a:prstGeom>
          <a:noFill/>
        </p:spPr>
        <p:txBody>
          <a:bodyPr wrap="square" rtlCol="0">
            <a:spAutoFit/>
          </a:bodyPr>
          <a:lstStyle/>
          <a:p>
            <a:pPr indent="254000" algn="just">
              <a:spcAft>
                <a:spcPts val="0"/>
              </a:spcAft>
            </a:pPr>
            <a:r>
              <a:rPr lang="ru-RU" sz="2200" dirty="0">
                <a:solidFill>
                  <a:srgbClr val="000000"/>
                </a:solidFill>
                <a:latin typeface="Times New Roman" pitchFamily="18" charset="0"/>
                <a:ea typeface="Times New Roman"/>
                <a:cs typeface="Times New Roman" pitchFamily="18" charset="0"/>
              </a:rPr>
              <a:t>Кроме того, имеется большое количество </a:t>
            </a:r>
            <a:r>
              <a:rPr lang="ru-RU" sz="2200" b="1" dirty="0">
                <a:solidFill>
                  <a:srgbClr val="000000"/>
                </a:solidFill>
                <a:latin typeface="Times New Roman" pitchFamily="18" charset="0"/>
                <a:ea typeface="Times New Roman"/>
                <a:cs typeface="Times New Roman" pitchFamily="18" charset="0"/>
              </a:rPr>
              <a:t>прикладных программ специального назначения</a:t>
            </a:r>
            <a:r>
              <a:rPr lang="ru-RU" sz="2200" dirty="0">
                <a:solidFill>
                  <a:srgbClr val="000000"/>
                </a:solidFill>
                <a:latin typeface="Times New Roman" pitchFamily="18" charset="0"/>
                <a:ea typeface="Times New Roman"/>
                <a:cs typeface="Times New Roman" pitchFamily="18" charset="0"/>
              </a:rPr>
              <a:t> для профессиональной деятельности. Их часто называют </a:t>
            </a:r>
            <a:r>
              <a:rPr lang="ru-RU" sz="2200" b="1" dirty="0">
                <a:latin typeface="Times New Roman" pitchFamily="18" charset="0"/>
                <a:ea typeface="Times New Roman"/>
                <a:cs typeface="Times New Roman" pitchFamily="18" charset="0"/>
              </a:rPr>
              <a:t>пакетами прикладных программ</a:t>
            </a:r>
            <a:r>
              <a:rPr lang="ru-RU" sz="2200" dirty="0">
                <a:solidFill>
                  <a:srgbClr val="000000"/>
                </a:solidFill>
                <a:latin typeface="Times New Roman" pitchFamily="18" charset="0"/>
                <a:ea typeface="Times New Roman"/>
                <a:cs typeface="Times New Roman" pitchFamily="18" charset="0"/>
              </a:rPr>
              <a:t>. </a:t>
            </a:r>
            <a:endParaRPr lang="ru-RU" sz="2200" dirty="0" smtClean="0">
              <a:solidFill>
                <a:srgbClr val="000000"/>
              </a:solidFill>
              <a:latin typeface="Times New Roman" pitchFamily="18" charset="0"/>
              <a:ea typeface="Times New Roman"/>
              <a:cs typeface="Times New Roman" pitchFamily="18" charset="0"/>
            </a:endParaRPr>
          </a:p>
          <a:p>
            <a:pPr indent="254000" algn="just">
              <a:spcAft>
                <a:spcPts val="0"/>
              </a:spcAft>
            </a:pPr>
            <a:endParaRPr lang="ru-RU" sz="2200" dirty="0" smtClean="0">
              <a:solidFill>
                <a:srgbClr val="000000"/>
              </a:solidFill>
              <a:latin typeface="Times New Roman" pitchFamily="18" charset="0"/>
              <a:ea typeface="Times New Roman"/>
              <a:cs typeface="Times New Roman" pitchFamily="18" charset="0"/>
            </a:endParaRPr>
          </a:p>
          <a:p>
            <a:pPr indent="254000" algn="just">
              <a:spcAft>
                <a:spcPts val="0"/>
              </a:spcAft>
            </a:pPr>
            <a:r>
              <a:rPr lang="ru-RU" sz="2200" dirty="0" smtClean="0">
                <a:solidFill>
                  <a:srgbClr val="000000"/>
                </a:solidFill>
                <a:latin typeface="Times New Roman" pitchFamily="18" charset="0"/>
                <a:ea typeface="Times New Roman"/>
                <a:cs typeface="Times New Roman" pitchFamily="18" charset="0"/>
              </a:rPr>
              <a:t>Это</a:t>
            </a:r>
            <a:r>
              <a:rPr lang="ru-RU" sz="2200" dirty="0">
                <a:solidFill>
                  <a:srgbClr val="000000"/>
                </a:solidFill>
                <a:latin typeface="Times New Roman" pitchFamily="18" charset="0"/>
                <a:ea typeface="Times New Roman"/>
                <a:cs typeface="Times New Roman" pitchFamily="18" charset="0"/>
              </a:rPr>
              <a:t>, например, </a:t>
            </a:r>
            <a:endParaRPr lang="ru-RU" sz="2200" dirty="0" smtClean="0">
              <a:solidFill>
                <a:srgbClr val="000000"/>
              </a:solidFill>
              <a:latin typeface="Times New Roman" pitchFamily="18" charset="0"/>
              <a:ea typeface="Times New Roman"/>
              <a:cs typeface="Times New Roman" pitchFamily="18" charset="0"/>
            </a:endParaRPr>
          </a:p>
          <a:p>
            <a:pPr marL="342900" indent="-342900" algn="just">
              <a:spcAft>
                <a:spcPts val="0"/>
              </a:spcAft>
              <a:buFont typeface="Arial" pitchFamily="34" charset="0"/>
              <a:buChar char="•"/>
            </a:pPr>
            <a:r>
              <a:rPr lang="ru-RU" sz="2200" dirty="0" smtClean="0">
                <a:solidFill>
                  <a:srgbClr val="000000"/>
                </a:solidFill>
                <a:latin typeface="Times New Roman" pitchFamily="18" charset="0"/>
                <a:ea typeface="Times New Roman"/>
                <a:cs typeface="Times New Roman" pitchFamily="18" charset="0"/>
              </a:rPr>
              <a:t>бухгалтерские </a:t>
            </a:r>
            <a:r>
              <a:rPr lang="ru-RU" sz="2200" dirty="0">
                <a:solidFill>
                  <a:srgbClr val="000000"/>
                </a:solidFill>
                <a:latin typeface="Times New Roman" pitchFamily="18" charset="0"/>
                <a:ea typeface="Times New Roman"/>
                <a:cs typeface="Times New Roman" pitchFamily="18" charset="0"/>
              </a:rPr>
              <a:t>программы, производящие начисления заработной платы и другие расчеты, которые делаются в бухгалтериях; </a:t>
            </a:r>
            <a:endParaRPr lang="ru-RU" sz="2200" dirty="0" smtClean="0">
              <a:solidFill>
                <a:srgbClr val="000000"/>
              </a:solidFill>
              <a:latin typeface="Times New Roman" pitchFamily="18" charset="0"/>
              <a:ea typeface="Times New Roman"/>
              <a:cs typeface="Times New Roman" pitchFamily="18" charset="0"/>
            </a:endParaRPr>
          </a:p>
          <a:p>
            <a:pPr marL="342900" indent="-342900" algn="just">
              <a:spcAft>
                <a:spcPts val="0"/>
              </a:spcAft>
              <a:buFont typeface="Arial" pitchFamily="34" charset="0"/>
              <a:buChar char="•"/>
            </a:pPr>
            <a:r>
              <a:rPr lang="ru-RU" sz="2200" dirty="0" smtClean="0">
                <a:solidFill>
                  <a:srgbClr val="000000"/>
                </a:solidFill>
                <a:latin typeface="Times New Roman" pitchFamily="18" charset="0"/>
                <a:ea typeface="Times New Roman"/>
                <a:cs typeface="Times New Roman" pitchFamily="18" charset="0"/>
              </a:rPr>
              <a:t>системы </a:t>
            </a:r>
            <a:r>
              <a:rPr lang="ru-RU" sz="2200" dirty="0">
                <a:solidFill>
                  <a:srgbClr val="000000"/>
                </a:solidFill>
                <a:latin typeface="Times New Roman" pitchFamily="18" charset="0"/>
                <a:ea typeface="Times New Roman"/>
                <a:cs typeface="Times New Roman" pitchFamily="18" charset="0"/>
              </a:rPr>
              <a:t>автоматизированного проектирования, которые помогают конструкторам разрабатывать проекты различных технических устройств; </a:t>
            </a:r>
            <a:endParaRPr lang="ru-RU" sz="2200" dirty="0" smtClean="0">
              <a:solidFill>
                <a:srgbClr val="000000"/>
              </a:solidFill>
              <a:latin typeface="Times New Roman" pitchFamily="18" charset="0"/>
              <a:ea typeface="Times New Roman"/>
              <a:cs typeface="Times New Roman" pitchFamily="18" charset="0"/>
            </a:endParaRPr>
          </a:p>
          <a:p>
            <a:pPr marL="342900" indent="-342900" algn="just">
              <a:spcAft>
                <a:spcPts val="0"/>
              </a:spcAft>
              <a:buFont typeface="Arial" pitchFamily="34" charset="0"/>
              <a:buChar char="•"/>
            </a:pPr>
            <a:r>
              <a:rPr lang="ru-RU" sz="2200" dirty="0" smtClean="0">
                <a:solidFill>
                  <a:srgbClr val="000000"/>
                </a:solidFill>
                <a:latin typeface="Times New Roman" pitchFamily="18" charset="0"/>
                <a:ea typeface="Times New Roman"/>
                <a:cs typeface="Times New Roman" pitchFamily="18" charset="0"/>
              </a:rPr>
              <a:t>пакеты</a:t>
            </a:r>
            <a:r>
              <a:rPr lang="ru-RU" sz="2200" dirty="0">
                <a:solidFill>
                  <a:srgbClr val="000000"/>
                </a:solidFill>
                <a:latin typeface="Times New Roman" pitchFamily="18" charset="0"/>
                <a:ea typeface="Times New Roman"/>
                <a:cs typeface="Times New Roman" pitchFamily="18" charset="0"/>
              </a:rPr>
              <a:t>, позволяющие решать сложные математические задачи без составления программ; </a:t>
            </a:r>
            <a:endParaRPr lang="ru-RU" sz="2200" dirty="0" smtClean="0">
              <a:solidFill>
                <a:srgbClr val="000000"/>
              </a:solidFill>
              <a:latin typeface="Times New Roman" pitchFamily="18" charset="0"/>
              <a:ea typeface="Times New Roman"/>
              <a:cs typeface="Times New Roman" pitchFamily="18" charset="0"/>
            </a:endParaRPr>
          </a:p>
          <a:p>
            <a:pPr marL="342900" indent="-342900" algn="just">
              <a:spcAft>
                <a:spcPts val="0"/>
              </a:spcAft>
              <a:buFont typeface="Arial" pitchFamily="34" charset="0"/>
              <a:buChar char="•"/>
            </a:pPr>
            <a:r>
              <a:rPr lang="ru-RU" sz="2200" dirty="0" smtClean="0">
                <a:solidFill>
                  <a:srgbClr val="000000"/>
                </a:solidFill>
                <a:latin typeface="Times New Roman" pitchFamily="18" charset="0"/>
                <a:ea typeface="Times New Roman"/>
                <a:cs typeface="Times New Roman" pitchFamily="18" charset="0"/>
              </a:rPr>
              <a:t>обучающие </a:t>
            </a:r>
            <a:r>
              <a:rPr lang="ru-RU" sz="2200" dirty="0">
                <a:solidFill>
                  <a:srgbClr val="000000"/>
                </a:solidFill>
                <a:latin typeface="Times New Roman" pitchFamily="18" charset="0"/>
                <a:ea typeface="Times New Roman"/>
                <a:cs typeface="Times New Roman" pitchFamily="18" charset="0"/>
              </a:rPr>
              <a:t>программы по разным школьным предметам и многое другое.</a:t>
            </a:r>
            <a:endParaRPr lang="ru-RU" sz="2200" dirty="0">
              <a:latin typeface="Times New Roman" pitchFamily="18" charset="0"/>
              <a:ea typeface="Times New Roman"/>
              <a:cs typeface="Times New Roman" pitchFamily="18" charset="0"/>
            </a:endParaRPr>
          </a:p>
          <a:p>
            <a:endParaRPr lang="ru-RU" sz="2200" dirty="0">
              <a:cs typeface="Arial" pitchFamily="34" charset="0"/>
            </a:endParaRPr>
          </a:p>
        </p:txBody>
      </p:sp>
    </p:spTree>
    <p:extLst>
      <p:ext uri="{BB962C8B-B14F-4D97-AF65-F5344CB8AC3E}">
        <p14:creationId xmlns="" xmlns:p14="http://schemas.microsoft.com/office/powerpoint/2010/main" val="743763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5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250"/>
                                        <p:tgtEl>
                                          <p:spTgt spid="2">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250"/>
                                        <p:tgtEl>
                                          <p:spTgt spid="2">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fade">
                                      <p:cBhvr>
                                        <p:cTn id="20" dur="250"/>
                                        <p:tgtEl>
                                          <p:spTgt spid="2">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25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7104" y="2370177"/>
            <a:ext cx="5300169"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effectLst>
                  <a:outerShdw blurRad="76200" dist="50800" dir="5400000" algn="tl" rotWithShape="0">
                    <a:srgbClr val="000000">
                      <a:alpha val="65000"/>
                    </a:srgbClr>
                  </a:outerShdw>
                </a:effectLst>
                <a:latin typeface="Times New Roman" pitchFamily="18" charset="0"/>
                <a:cs typeface="Times New Roman" pitchFamily="18" charset="0"/>
              </a:rPr>
              <a:t>Автоматизация </a:t>
            </a:r>
          </a:p>
          <a:p>
            <a:pPr algn="ctr"/>
            <a:r>
              <a:rPr lang="ru-RU" sz="5400" b="1" cap="none" spc="50" dirty="0" smtClean="0">
                <a:ln w="11430"/>
                <a:effectLst>
                  <a:outerShdw blurRad="76200" dist="50800" dir="5400000" algn="tl" rotWithShape="0">
                    <a:srgbClr val="000000">
                      <a:alpha val="65000"/>
                    </a:srgbClr>
                  </a:outerShdw>
                </a:effectLst>
                <a:latin typeface="Times New Roman" pitchFamily="18" charset="0"/>
                <a:cs typeface="Times New Roman" pitchFamily="18" charset="0"/>
              </a:rPr>
              <a:t>аптеки</a:t>
            </a:r>
            <a:endParaRPr lang="ru-RU" sz="5400" b="1" cap="none" spc="50" dirty="0">
              <a:ln w="11430"/>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40498145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620688"/>
            <a:ext cx="8784976" cy="4708981"/>
          </a:xfrm>
          <a:prstGeom prst="rect">
            <a:avLst/>
          </a:prstGeom>
          <a:noFill/>
        </p:spPr>
        <p:txBody>
          <a:bodyPr wrap="square" rtlCol="0">
            <a:spAutoFit/>
          </a:bodyPr>
          <a:lstStyle/>
          <a:p>
            <a:pPr indent="180340" algn="just">
              <a:spcAft>
                <a:spcPts val="0"/>
              </a:spcAft>
            </a:pPr>
            <a:r>
              <a:rPr lang="ru-RU" sz="2000" dirty="0">
                <a:solidFill>
                  <a:srgbClr val="000000"/>
                </a:solidFill>
                <a:latin typeface="Times New Roman" pitchFamily="18" charset="0"/>
                <a:ea typeface="Times New Roman"/>
                <a:cs typeface="Times New Roman" pitchFamily="18" charset="0"/>
              </a:rPr>
              <a:t>Автоматизация имеет непосредственное отношение к движению товарно-денежных потоков в аптеке, </a:t>
            </a:r>
            <a:r>
              <a:rPr lang="ru-RU" sz="2000" dirty="0" smtClean="0">
                <a:solidFill>
                  <a:srgbClr val="000000"/>
                </a:solidFill>
                <a:latin typeface="Times New Roman" pitchFamily="18" charset="0"/>
                <a:ea typeface="Times New Roman"/>
                <a:cs typeface="Times New Roman" pitchFamily="18" charset="0"/>
              </a:rPr>
              <a:t>которое имеет следующие этапы:</a:t>
            </a:r>
            <a:endParaRPr lang="ru-RU" sz="2000" dirty="0">
              <a:latin typeface="Times New Roman" pitchFamily="18" charset="0"/>
              <a:ea typeface="Calibri"/>
              <a:cs typeface="Times New Roman" pitchFamily="18" charset="0"/>
            </a:endParaRPr>
          </a:p>
          <a:p>
            <a:pPr indent="180340" algn="just">
              <a:spcAft>
                <a:spcPts val="0"/>
              </a:spcAft>
              <a:buFont typeface="Arial" pitchFamily="34" charset="0"/>
              <a:buChar char="•"/>
            </a:pPr>
            <a:r>
              <a:rPr lang="ru-RU" sz="2000" dirty="0">
                <a:solidFill>
                  <a:schemeClr val="accent6">
                    <a:lumMod val="75000"/>
                  </a:schemeClr>
                </a:solidFill>
                <a:latin typeface="Times New Roman" pitchFamily="18" charset="0"/>
                <a:ea typeface="Times New Roman"/>
                <a:cs typeface="Times New Roman" pitchFamily="18" charset="0"/>
              </a:rPr>
              <a:t>Во-первых</a:t>
            </a:r>
            <a:r>
              <a:rPr lang="ru-RU" sz="2000" dirty="0">
                <a:solidFill>
                  <a:srgbClr val="000000"/>
                </a:solidFill>
                <a:latin typeface="Times New Roman" pitchFamily="18" charset="0"/>
                <a:ea typeface="Times New Roman"/>
                <a:cs typeface="Times New Roman" pitchFamily="18" charset="0"/>
              </a:rPr>
              <a:t>, товар в аптеке откуда-то берется. Его ищут, выбирают и приобретают. Это - первый этап, который мы сегодня отметим обособленно.</a:t>
            </a:r>
            <a:endParaRPr lang="ru-RU" sz="2000" dirty="0">
              <a:latin typeface="Times New Roman" pitchFamily="18" charset="0"/>
              <a:ea typeface="Calibri"/>
              <a:cs typeface="Times New Roman" pitchFamily="18" charset="0"/>
            </a:endParaRPr>
          </a:p>
          <a:p>
            <a:pPr indent="180340" algn="just">
              <a:spcAft>
                <a:spcPts val="0"/>
              </a:spcAft>
              <a:buFont typeface="Arial" pitchFamily="34" charset="0"/>
              <a:buChar char="•"/>
            </a:pPr>
            <a:r>
              <a:rPr lang="ru-RU" sz="2000" dirty="0">
                <a:solidFill>
                  <a:schemeClr val="accent6">
                    <a:lumMod val="75000"/>
                  </a:schemeClr>
                </a:solidFill>
                <a:latin typeface="Times New Roman" pitchFamily="18" charset="0"/>
                <a:ea typeface="Times New Roman"/>
                <a:cs typeface="Times New Roman" pitchFamily="18" charset="0"/>
              </a:rPr>
              <a:t>Во-вторых</a:t>
            </a:r>
            <a:r>
              <a:rPr lang="ru-RU" sz="2000" dirty="0">
                <a:solidFill>
                  <a:srgbClr val="000000"/>
                </a:solidFill>
                <a:latin typeface="Times New Roman" pitchFamily="18" charset="0"/>
                <a:ea typeface="Times New Roman"/>
                <a:cs typeface="Times New Roman" pitchFamily="18" charset="0"/>
              </a:rPr>
              <a:t>, товар поступает в аптеку и претерпевает своего рода процедуру "регистрации" - приходуется.</a:t>
            </a:r>
            <a:endParaRPr lang="ru-RU" sz="2000" dirty="0">
              <a:latin typeface="Times New Roman" pitchFamily="18" charset="0"/>
              <a:ea typeface="Calibri"/>
              <a:cs typeface="Times New Roman" pitchFamily="18" charset="0"/>
            </a:endParaRPr>
          </a:p>
          <a:p>
            <a:pPr indent="180340" algn="just">
              <a:spcAft>
                <a:spcPts val="0"/>
              </a:spcAft>
              <a:buFont typeface="Arial" pitchFamily="34" charset="0"/>
              <a:buChar char="•"/>
            </a:pPr>
            <a:r>
              <a:rPr lang="ru-RU" sz="2000" dirty="0">
                <a:solidFill>
                  <a:schemeClr val="accent6">
                    <a:lumMod val="75000"/>
                  </a:schemeClr>
                </a:solidFill>
                <a:latin typeface="Times New Roman" pitchFamily="18" charset="0"/>
                <a:ea typeface="Times New Roman"/>
                <a:cs typeface="Times New Roman" pitchFamily="18" charset="0"/>
              </a:rPr>
              <a:t>В-третьих</a:t>
            </a:r>
            <a:r>
              <a:rPr lang="ru-RU" sz="2000" dirty="0">
                <a:solidFill>
                  <a:srgbClr val="000000"/>
                </a:solidFill>
                <a:latin typeface="Times New Roman" pitchFamily="18" charset="0"/>
                <a:ea typeface="Times New Roman"/>
                <a:cs typeface="Times New Roman" pitchFamily="18" charset="0"/>
              </a:rPr>
              <a:t>, оприходованный товар, который, по сути, уже сам является частью аптеки, движется и "живет своей жизнью" уже по внутренним законам аптеки, которыми она руководствуется в процессе своей повседневной работы.</a:t>
            </a:r>
            <a:endParaRPr lang="ru-RU" sz="2000" dirty="0">
              <a:latin typeface="Times New Roman" pitchFamily="18" charset="0"/>
              <a:ea typeface="Calibri"/>
              <a:cs typeface="Times New Roman" pitchFamily="18" charset="0"/>
            </a:endParaRPr>
          </a:p>
          <a:p>
            <a:pPr indent="180340" algn="just">
              <a:spcAft>
                <a:spcPts val="0"/>
              </a:spcAft>
              <a:buFont typeface="Arial" pitchFamily="34" charset="0"/>
              <a:buChar char="•"/>
            </a:pPr>
            <a:r>
              <a:rPr lang="ru-RU" sz="2000" dirty="0">
                <a:solidFill>
                  <a:schemeClr val="accent6">
                    <a:lumMod val="75000"/>
                  </a:schemeClr>
                </a:solidFill>
                <a:latin typeface="Times New Roman" pitchFamily="18" charset="0"/>
                <a:ea typeface="Times New Roman"/>
                <a:cs typeface="Times New Roman" pitchFamily="18" charset="0"/>
              </a:rPr>
              <a:t>В-четвертых</a:t>
            </a:r>
            <a:r>
              <a:rPr lang="ru-RU" sz="2000" dirty="0">
                <a:solidFill>
                  <a:srgbClr val="000000"/>
                </a:solidFill>
                <a:latin typeface="Times New Roman" pitchFamily="18" charset="0"/>
                <a:ea typeface="Times New Roman"/>
                <a:cs typeface="Times New Roman" pitchFamily="18" charset="0"/>
              </a:rPr>
              <a:t>, товар рано или поздно покидает аптеку - уходит к покупателю, возвращается поставщику или уничтожается в соответствии с регламентирующим законодательством. Этот завершающий этап может быть немного усложнен - иногда товар возвращается обратно, например, его вернет покупатель, но затем вновь, пройдя определенные стадии предыдущего, третьего этапа, он покинет аптеку, например, его примет обратно поставщик</a:t>
            </a:r>
            <a:r>
              <a:rPr lang="ru-RU" sz="2000" dirty="0" smtClean="0">
                <a:solidFill>
                  <a:srgbClr val="000000"/>
                </a:solidFill>
                <a:latin typeface="Times New Roman" pitchFamily="18" charset="0"/>
                <a:ea typeface="Times New Roman"/>
                <a:cs typeface="Times New Roman" pitchFamily="18" charset="0"/>
              </a:rPr>
              <a:t>.</a:t>
            </a:r>
            <a:endParaRPr lang="ru-RU" sz="2000" dirty="0">
              <a:latin typeface="Times New Roman" pitchFamily="18" charset="0"/>
              <a:ea typeface="Calibri"/>
              <a:cs typeface="Times New Roman" pitchFamily="18" charset="0"/>
            </a:endParaRPr>
          </a:p>
        </p:txBody>
      </p:sp>
    </p:spTree>
    <p:extLst>
      <p:ext uri="{BB962C8B-B14F-4D97-AF65-F5344CB8AC3E}">
        <p14:creationId xmlns="" xmlns:p14="http://schemas.microsoft.com/office/powerpoint/2010/main" val="321222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5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5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5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871318"/>
            <a:ext cx="8136904" cy="4324261"/>
          </a:xfrm>
          <a:prstGeom prst="rect">
            <a:avLst/>
          </a:prstGeom>
          <a:noFill/>
        </p:spPr>
        <p:txBody>
          <a:bodyPr wrap="square" rtlCol="0">
            <a:spAutoFit/>
          </a:bodyPr>
          <a:lstStyle/>
          <a:p>
            <a:pPr indent="180340" algn="just">
              <a:lnSpc>
                <a:spcPct val="115000"/>
              </a:lnSpc>
              <a:spcAft>
                <a:spcPts val="0"/>
              </a:spcAft>
            </a:pPr>
            <a:r>
              <a:rPr lang="ru-RU" sz="2200" dirty="0" smtClean="0">
                <a:solidFill>
                  <a:srgbClr val="000000"/>
                </a:solidFill>
                <a:latin typeface="Times New Roman" pitchFamily="18" charset="0"/>
                <a:ea typeface="Times New Roman"/>
                <a:cs typeface="Times New Roman" pitchFamily="18" charset="0"/>
              </a:rPr>
              <a:t>Таким </a:t>
            </a:r>
            <a:r>
              <a:rPr lang="ru-RU" sz="2200" dirty="0">
                <a:solidFill>
                  <a:srgbClr val="000000"/>
                </a:solidFill>
                <a:latin typeface="Times New Roman" pitchFamily="18" charset="0"/>
                <a:ea typeface="Times New Roman"/>
                <a:cs typeface="Times New Roman" pitchFamily="18" charset="0"/>
              </a:rPr>
              <a:t>образом, для облегчения понимания вопроса: "При чем здесь автоматизация?", мы можем выделить условно следующие этапы движения товара</a:t>
            </a:r>
            <a:r>
              <a:rPr lang="ru-RU" sz="2200" dirty="0" smtClean="0">
                <a:solidFill>
                  <a:srgbClr val="000000"/>
                </a:solidFill>
                <a:latin typeface="Times New Roman" pitchFamily="18" charset="0"/>
                <a:ea typeface="Times New Roman"/>
                <a:cs typeface="Times New Roman" pitchFamily="18" charset="0"/>
              </a:rPr>
              <a:t>:</a:t>
            </a:r>
          </a:p>
          <a:p>
            <a:pPr indent="180340" algn="just">
              <a:lnSpc>
                <a:spcPct val="115000"/>
              </a:lnSpc>
              <a:spcAft>
                <a:spcPts val="0"/>
              </a:spcAft>
            </a:pPr>
            <a:endParaRPr lang="ru-RU" sz="2200" dirty="0">
              <a:latin typeface="Times New Roman" pitchFamily="18" charset="0"/>
              <a:ea typeface="Calibri"/>
              <a:cs typeface="Times New Roman" pitchFamily="18" charset="0"/>
            </a:endParaRPr>
          </a:p>
          <a:p>
            <a:pPr indent="180340" algn="just">
              <a:lnSpc>
                <a:spcPct val="115000"/>
              </a:lnSpc>
              <a:spcAft>
                <a:spcPts val="0"/>
              </a:spcAft>
            </a:pPr>
            <a:r>
              <a:rPr lang="ru-RU" sz="2200" dirty="0">
                <a:solidFill>
                  <a:srgbClr val="000000"/>
                </a:solidFill>
                <a:latin typeface="Times New Roman" pitchFamily="18" charset="0"/>
                <a:ea typeface="Times New Roman"/>
                <a:cs typeface="Times New Roman" pitchFamily="18" charset="0"/>
              </a:rPr>
              <a:t>- Первый этап. Приобретение и получение товара от поставщиков.</a:t>
            </a:r>
            <a:endParaRPr lang="ru-RU" sz="2200" dirty="0">
              <a:latin typeface="Times New Roman" pitchFamily="18" charset="0"/>
              <a:ea typeface="Calibri"/>
              <a:cs typeface="Times New Roman" pitchFamily="18" charset="0"/>
            </a:endParaRPr>
          </a:p>
          <a:p>
            <a:pPr indent="180340" algn="just">
              <a:lnSpc>
                <a:spcPct val="115000"/>
              </a:lnSpc>
              <a:spcAft>
                <a:spcPts val="0"/>
              </a:spcAft>
            </a:pPr>
            <a:r>
              <a:rPr lang="ru-RU" sz="2200" dirty="0">
                <a:solidFill>
                  <a:srgbClr val="000000"/>
                </a:solidFill>
                <a:latin typeface="Times New Roman" pitchFamily="18" charset="0"/>
                <a:ea typeface="Times New Roman"/>
                <a:cs typeface="Times New Roman" pitchFamily="18" charset="0"/>
              </a:rPr>
              <a:t>- </a:t>
            </a:r>
            <a:r>
              <a:rPr lang="ru-RU" sz="2200" dirty="0" smtClean="0">
                <a:solidFill>
                  <a:srgbClr val="000000"/>
                </a:solidFill>
                <a:latin typeface="Times New Roman" pitchFamily="18" charset="0"/>
                <a:ea typeface="Times New Roman"/>
                <a:cs typeface="Times New Roman" pitchFamily="18" charset="0"/>
              </a:rPr>
              <a:t>  Второй </a:t>
            </a:r>
            <a:r>
              <a:rPr lang="ru-RU" sz="2200" dirty="0">
                <a:solidFill>
                  <a:srgbClr val="000000"/>
                </a:solidFill>
                <a:latin typeface="Times New Roman" pitchFamily="18" charset="0"/>
                <a:ea typeface="Times New Roman"/>
                <a:cs typeface="Times New Roman" pitchFamily="18" charset="0"/>
              </a:rPr>
              <a:t>этап. </a:t>
            </a:r>
            <a:r>
              <a:rPr lang="ru-RU" sz="2200" dirty="0" err="1">
                <a:solidFill>
                  <a:srgbClr val="000000"/>
                </a:solidFill>
                <a:latin typeface="Times New Roman" pitchFamily="18" charset="0"/>
                <a:ea typeface="Times New Roman"/>
                <a:cs typeface="Times New Roman" pitchFamily="18" charset="0"/>
              </a:rPr>
              <a:t>Приходование</a:t>
            </a:r>
            <a:r>
              <a:rPr lang="ru-RU" sz="2200" dirty="0">
                <a:solidFill>
                  <a:srgbClr val="000000"/>
                </a:solidFill>
                <a:latin typeface="Times New Roman" pitchFamily="18" charset="0"/>
                <a:ea typeface="Times New Roman"/>
                <a:cs typeface="Times New Roman" pitchFamily="18" charset="0"/>
              </a:rPr>
              <a:t> товара в аптеке.</a:t>
            </a:r>
            <a:endParaRPr lang="ru-RU" sz="2200" dirty="0">
              <a:latin typeface="Times New Roman" pitchFamily="18" charset="0"/>
              <a:ea typeface="Calibri"/>
              <a:cs typeface="Times New Roman" pitchFamily="18" charset="0"/>
            </a:endParaRPr>
          </a:p>
          <a:p>
            <a:pPr indent="180340" algn="just">
              <a:lnSpc>
                <a:spcPct val="115000"/>
              </a:lnSpc>
              <a:spcAft>
                <a:spcPts val="0"/>
              </a:spcAft>
            </a:pPr>
            <a:r>
              <a:rPr lang="ru-RU" sz="2200" dirty="0">
                <a:solidFill>
                  <a:srgbClr val="000000"/>
                </a:solidFill>
                <a:latin typeface="Times New Roman" pitchFamily="18" charset="0"/>
                <a:ea typeface="Times New Roman"/>
                <a:cs typeface="Times New Roman" pitchFamily="18" charset="0"/>
              </a:rPr>
              <a:t>- Третий этап. Движение и изменение товара внутри аптеки.</a:t>
            </a:r>
            <a:endParaRPr lang="ru-RU" sz="2200" dirty="0">
              <a:latin typeface="Times New Roman" pitchFamily="18" charset="0"/>
              <a:ea typeface="Calibri"/>
              <a:cs typeface="Times New Roman" pitchFamily="18" charset="0"/>
            </a:endParaRPr>
          </a:p>
          <a:p>
            <a:pPr indent="180340" algn="just">
              <a:lnSpc>
                <a:spcPct val="115000"/>
              </a:lnSpc>
              <a:spcAft>
                <a:spcPts val="0"/>
              </a:spcAft>
            </a:pPr>
            <a:r>
              <a:rPr lang="ru-RU" sz="2200" dirty="0">
                <a:solidFill>
                  <a:srgbClr val="000000"/>
                </a:solidFill>
                <a:latin typeface="Times New Roman" pitchFamily="18" charset="0"/>
                <a:ea typeface="Times New Roman"/>
                <a:cs typeface="Times New Roman" pitchFamily="18" charset="0"/>
              </a:rPr>
              <a:t>- Четвертый этап. Уход товара из аптеки (к покупателю, поставщику и т.д.).</a:t>
            </a:r>
            <a:endParaRPr lang="ru-RU" sz="2200" dirty="0">
              <a:latin typeface="Times New Roman" pitchFamily="18" charset="0"/>
              <a:ea typeface="Calibri"/>
              <a:cs typeface="Times New Roman" pitchFamily="18" charset="0"/>
            </a:endParaRPr>
          </a:p>
          <a:p>
            <a:endParaRPr lang="ru-RU" sz="2200" dirty="0"/>
          </a:p>
        </p:txBody>
      </p:sp>
    </p:spTree>
    <p:extLst>
      <p:ext uri="{BB962C8B-B14F-4D97-AF65-F5344CB8AC3E}">
        <p14:creationId xmlns="" xmlns:p14="http://schemas.microsoft.com/office/powerpoint/2010/main" val="41157123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817493"/>
            <a:ext cx="8496944" cy="4957255"/>
          </a:xfrm>
          <a:prstGeom prst="rect">
            <a:avLst/>
          </a:prstGeom>
          <a:noFill/>
        </p:spPr>
        <p:txBody>
          <a:bodyPr wrap="square" rtlCol="0">
            <a:spAutoFit/>
          </a:bodyPr>
          <a:lstStyle/>
          <a:p>
            <a:pPr indent="180340" algn="just">
              <a:lnSpc>
                <a:spcPct val="115000"/>
              </a:lnSpc>
              <a:spcAft>
                <a:spcPts val="1000"/>
              </a:spcAft>
            </a:pPr>
            <a:r>
              <a:rPr lang="ru-RU" b="1" dirty="0">
                <a:solidFill>
                  <a:srgbClr val="000000"/>
                </a:solidFill>
                <a:latin typeface="Times New Roman" pitchFamily="18" charset="0"/>
                <a:ea typeface="Times New Roman"/>
                <a:cs typeface="Times New Roman" pitchFamily="18" charset="0"/>
              </a:rPr>
              <a:t>ЭТАП ЧЕТВЕРТЫЙ: ТОВАР ПОКИДАЕТ АПТЕКУ</a:t>
            </a:r>
            <a:endParaRPr lang="ru-RU" dirty="0">
              <a:latin typeface="Times New Roman" pitchFamily="18" charset="0"/>
              <a:ea typeface="Calibri"/>
              <a:cs typeface="Times New Roman" pitchFamily="18" charset="0"/>
            </a:endParaRPr>
          </a:p>
          <a:p>
            <a:pPr indent="180340" algn="just">
              <a:lnSpc>
                <a:spcPct val="115000"/>
              </a:lnSpc>
              <a:spcAft>
                <a:spcPts val="0"/>
              </a:spcAft>
            </a:pPr>
            <a:r>
              <a:rPr lang="ru-RU" dirty="0">
                <a:solidFill>
                  <a:srgbClr val="000000"/>
                </a:solidFill>
                <a:latin typeface="Times New Roman" pitchFamily="18" charset="0"/>
                <a:ea typeface="Times New Roman"/>
                <a:cs typeface="Times New Roman" pitchFamily="18" charset="0"/>
              </a:rPr>
              <a:t>Итак, завершающий четвертый этап - "уход товара из аптеки".</a:t>
            </a:r>
            <a:endParaRPr lang="ru-RU" dirty="0">
              <a:latin typeface="Times New Roman" pitchFamily="18" charset="0"/>
              <a:ea typeface="Calibri"/>
              <a:cs typeface="Times New Roman" pitchFamily="18" charset="0"/>
            </a:endParaRPr>
          </a:p>
          <a:p>
            <a:pPr indent="180340" algn="just">
              <a:lnSpc>
                <a:spcPct val="115000"/>
              </a:lnSpc>
              <a:spcAft>
                <a:spcPts val="0"/>
              </a:spcAft>
            </a:pPr>
            <a:r>
              <a:rPr lang="ru-RU" dirty="0">
                <a:solidFill>
                  <a:srgbClr val="000000"/>
                </a:solidFill>
                <a:latin typeface="Times New Roman" pitchFamily="18" charset="0"/>
                <a:ea typeface="Times New Roman"/>
                <a:cs typeface="Times New Roman" pitchFamily="18" charset="0"/>
              </a:rPr>
              <a:t>То, что можно было автоматизировать на этой стадии, уже автоматизировано достаточно давно более чем на 90 процентов. Инструмент автоматизации - кассовый аппарат.</a:t>
            </a:r>
            <a:endParaRPr lang="ru-RU" dirty="0">
              <a:latin typeface="Times New Roman" pitchFamily="18" charset="0"/>
              <a:ea typeface="Calibri"/>
              <a:cs typeface="Times New Roman" pitchFamily="18" charset="0"/>
            </a:endParaRPr>
          </a:p>
          <a:p>
            <a:pPr indent="180340" algn="just">
              <a:lnSpc>
                <a:spcPct val="115000"/>
              </a:lnSpc>
              <a:spcAft>
                <a:spcPts val="0"/>
              </a:spcAft>
            </a:pPr>
            <a:r>
              <a:rPr lang="ru-RU" dirty="0">
                <a:solidFill>
                  <a:srgbClr val="000000"/>
                </a:solidFill>
                <a:latin typeface="Times New Roman" pitchFamily="18" charset="0"/>
                <a:ea typeface="Times New Roman"/>
                <a:cs typeface="Times New Roman" pitchFamily="18" charset="0"/>
              </a:rPr>
              <a:t>Отдельные процессы этого этапа - прием и выдача монет, денежных купюр - вряд ли будут автоматизированы в обозримом будущем. А в остальном - кассовый аппарат "выбивает" необходимую сумму, запоминает ее и выдает вам по первому требованию - ни что иное, как приемлемая автоматизация процесса.</a:t>
            </a:r>
            <a:endParaRPr lang="ru-RU" dirty="0">
              <a:latin typeface="Times New Roman" pitchFamily="18" charset="0"/>
              <a:ea typeface="Calibri"/>
              <a:cs typeface="Times New Roman" pitchFamily="18" charset="0"/>
            </a:endParaRPr>
          </a:p>
          <a:p>
            <a:pPr indent="180340" algn="just">
              <a:lnSpc>
                <a:spcPct val="115000"/>
              </a:lnSpc>
              <a:spcAft>
                <a:spcPts val="0"/>
              </a:spcAft>
            </a:pPr>
            <a:r>
              <a:rPr lang="ru-RU" dirty="0">
                <a:solidFill>
                  <a:srgbClr val="000000"/>
                </a:solidFill>
                <a:latin typeface="Times New Roman" pitchFamily="18" charset="0"/>
                <a:ea typeface="Times New Roman"/>
                <a:cs typeface="Times New Roman" pitchFamily="18" charset="0"/>
              </a:rPr>
              <a:t>Что здесь можно улучшить, то есть еще автоматизировать? Ответ понятен: процедуру выбора наименования отпускаемого товара и выставление соответствующей цены отпуска. Ведь чаще в жизни наблюдается ситуация, когда в кассовый аппарат цену "вводят" руками, а не сканером "считывают" штрих-код товара, после чего автоматически появляется цена его отпуска.</a:t>
            </a:r>
            <a:endParaRPr lang="ru-RU" dirty="0">
              <a:latin typeface="Times New Roman" pitchFamily="18" charset="0"/>
              <a:ea typeface="Calibri"/>
              <a:cs typeface="Times New Roman" pitchFamily="18" charset="0"/>
            </a:endParaRPr>
          </a:p>
          <a:p>
            <a:endParaRPr lang="ru-RU" dirty="0">
              <a:latin typeface="Times New Roman" pitchFamily="18" charset="0"/>
              <a:cs typeface="Times New Roman" pitchFamily="18" charset="0"/>
            </a:endParaRPr>
          </a:p>
        </p:txBody>
      </p:sp>
    </p:spTree>
    <p:extLst>
      <p:ext uri="{BB962C8B-B14F-4D97-AF65-F5344CB8AC3E}">
        <p14:creationId xmlns="" xmlns:p14="http://schemas.microsoft.com/office/powerpoint/2010/main" val="313205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25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2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832234"/>
            <a:ext cx="8496944" cy="4771306"/>
          </a:xfrm>
          <a:prstGeom prst="rect">
            <a:avLst/>
          </a:prstGeom>
          <a:noFill/>
        </p:spPr>
        <p:txBody>
          <a:bodyPr wrap="square" rtlCol="0">
            <a:spAutoFit/>
          </a:bodyPr>
          <a:lstStyle/>
          <a:p>
            <a:pPr indent="180340" algn="just">
              <a:lnSpc>
                <a:spcPct val="115000"/>
              </a:lnSpc>
              <a:spcAft>
                <a:spcPts val="0"/>
              </a:spcAft>
            </a:pPr>
            <a:r>
              <a:rPr lang="ru-RU" sz="1900" dirty="0">
                <a:solidFill>
                  <a:srgbClr val="000000"/>
                </a:solidFill>
                <a:latin typeface="Times New Roman" pitchFamily="18" charset="0"/>
                <a:ea typeface="Times New Roman"/>
                <a:cs typeface="Times New Roman" pitchFamily="18" charset="0"/>
              </a:rPr>
              <a:t>Кроме того, автоматизация отдельных действий этого четвертого этапа может потребоваться в случае возврата товара поставщику или уничтожения в соответствии с законодательством. Здесь роль автоматизации очевидна - либо выписывать акт возврата или соответствующий документ вручную, либо это сделает "машина" по заданным параметрам. Конечно, число подобных случаев невелико по сравнению с числом отпуска товара покупателям, хотя этот процесс (возврата и уничтожения товара) порой занимает достаточно много времени.</a:t>
            </a:r>
            <a:endParaRPr lang="ru-RU" sz="1900" dirty="0">
              <a:latin typeface="Times New Roman" pitchFamily="18" charset="0"/>
              <a:ea typeface="Calibri"/>
              <a:cs typeface="Times New Roman" pitchFamily="18" charset="0"/>
            </a:endParaRPr>
          </a:p>
          <a:p>
            <a:pPr indent="180340" algn="just">
              <a:lnSpc>
                <a:spcPct val="115000"/>
              </a:lnSpc>
              <a:spcAft>
                <a:spcPts val="0"/>
              </a:spcAft>
            </a:pPr>
            <a:r>
              <a:rPr lang="ru-RU" sz="1900" dirty="0">
                <a:solidFill>
                  <a:srgbClr val="000000"/>
                </a:solidFill>
                <a:latin typeface="Times New Roman" pitchFamily="18" charset="0"/>
                <a:ea typeface="Times New Roman"/>
                <a:cs typeface="Times New Roman" pitchFamily="18" charset="0"/>
              </a:rPr>
              <a:t>Поэтому выше и прозвучала цифра, что более 90 процентов процессов четвертого этапа повсеместно и уже давно автоматизировано. Кроме того, в тех случаях, когда автоматизирован предыдущий, третий этап, и выбор товара производится считыванием сканером соответствующего штрих-кода, можно сказать, что автоматизация отпуска товара осуществляется практически на 100 процентов.</a:t>
            </a:r>
            <a:endParaRPr lang="ru-RU" sz="1900" dirty="0">
              <a:latin typeface="Times New Roman" pitchFamily="18" charset="0"/>
              <a:ea typeface="Calibri"/>
              <a:cs typeface="Times New Roman" pitchFamily="18" charset="0"/>
            </a:endParaRPr>
          </a:p>
          <a:p>
            <a:endParaRPr lang="ru-RU" sz="2000" dirty="0"/>
          </a:p>
        </p:txBody>
      </p:sp>
    </p:spTree>
    <p:extLst>
      <p:ext uri="{BB962C8B-B14F-4D97-AF65-F5344CB8AC3E}">
        <p14:creationId xmlns="" xmlns:p14="http://schemas.microsoft.com/office/powerpoint/2010/main" val="3030345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693019"/>
            <a:ext cx="8712968" cy="5144998"/>
          </a:xfrm>
          <a:prstGeom prst="rect">
            <a:avLst/>
          </a:prstGeom>
          <a:noFill/>
        </p:spPr>
        <p:txBody>
          <a:bodyPr wrap="square" rtlCol="0">
            <a:spAutoFit/>
          </a:bodyPr>
          <a:lstStyle/>
          <a:p>
            <a:pPr indent="180340" algn="just">
              <a:lnSpc>
                <a:spcPct val="115000"/>
              </a:lnSpc>
              <a:spcAft>
                <a:spcPts val="1000"/>
              </a:spcAft>
            </a:pPr>
            <a:r>
              <a:rPr lang="ru-RU" sz="2000" b="1" dirty="0">
                <a:solidFill>
                  <a:srgbClr val="000000"/>
                </a:solidFill>
                <a:latin typeface="Times New Roman" pitchFamily="18" charset="0"/>
                <a:ea typeface="Times New Roman"/>
                <a:cs typeface="Times New Roman" pitchFamily="18" charset="0"/>
              </a:rPr>
              <a:t>ЭТАП ТРЕТИЙ: ТОВАР ПУТЕШЕСТВУЕТ ПО АПТЕКЕ</a:t>
            </a:r>
            <a:endParaRPr lang="ru-RU" sz="2000" dirty="0">
              <a:latin typeface="Times New Roman" pitchFamily="18" charset="0"/>
              <a:ea typeface="Calibri"/>
              <a:cs typeface="Times New Roman" pitchFamily="18" charset="0"/>
            </a:endParaRPr>
          </a:p>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 </a:t>
            </a:r>
            <a:endParaRPr lang="ru-RU" sz="2000" dirty="0">
              <a:latin typeface="Times New Roman" pitchFamily="18" charset="0"/>
              <a:ea typeface="Calibri"/>
              <a:cs typeface="Times New Roman" pitchFamily="18" charset="0"/>
            </a:endParaRPr>
          </a:p>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Перейдем теперь к третьему этапу движения товара - его перемещению в пределах самой аптеки.</a:t>
            </a:r>
            <a:endParaRPr lang="ru-RU" sz="2000" dirty="0">
              <a:latin typeface="Times New Roman" pitchFamily="18" charset="0"/>
              <a:ea typeface="Calibri"/>
              <a:cs typeface="Times New Roman" pitchFamily="18" charset="0"/>
            </a:endParaRPr>
          </a:p>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На этой стадии с товаром выполняется целый ряд операций, многие из которых носят рутинный характер. </a:t>
            </a:r>
            <a:endParaRPr lang="ru-RU" sz="2000" dirty="0" smtClean="0">
              <a:solidFill>
                <a:srgbClr val="000000"/>
              </a:solidFill>
              <a:latin typeface="Times New Roman" pitchFamily="18" charset="0"/>
              <a:ea typeface="Times New Roman"/>
              <a:cs typeface="Times New Roman" pitchFamily="18" charset="0"/>
            </a:endParaRPr>
          </a:p>
          <a:p>
            <a:pPr indent="180340" algn="just">
              <a:lnSpc>
                <a:spcPct val="115000"/>
              </a:lnSpc>
              <a:spcAft>
                <a:spcPts val="0"/>
              </a:spcAft>
            </a:pPr>
            <a:r>
              <a:rPr lang="ru-RU" sz="2000" dirty="0" smtClean="0">
                <a:solidFill>
                  <a:srgbClr val="000000"/>
                </a:solidFill>
                <a:latin typeface="Times New Roman" pitchFamily="18" charset="0"/>
                <a:ea typeface="Times New Roman"/>
                <a:cs typeface="Times New Roman" pitchFamily="18" charset="0"/>
              </a:rPr>
              <a:t>Товар </a:t>
            </a:r>
            <a:r>
              <a:rPr lang="ru-RU" sz="2000" dirty="0">
                <a:solidFill>
                  <a:srgbClr val="000000"/>
                </a:solidFill>
                <a:latin typeface="Times New Roman" pitchFamily="18" charset="0"/>
                <a:ea typeface="Times New Roman"/>
                <a:cs typeface="Times New Roman" pitchFamily="18" charset="0"/>
              </a:rPr>
              <a:t>может быть перемещен с места на место, его часто необходимо найти, не перепутать во время хранения с таким же, подобным ему товаром. У товара может изменяться не только цена, но и такие характеристики, как количество и качество. </a:t>
            </a:r>
            <a:endParaRPr lang="ru-RU" sz="2000" dirty="0" smtClean="0">
              <a:solidFill>
                <a:srgbClr val="000000"/>
              </a:solidFill>
              <a:latin typeface="Times New Roman" pitchFamily="18" charset="0"/>
              <a:ea typeface="Times New Roman"/>
              <a:cs typeface="Times New Roman" pitchFamily="18" charset="0"/>
            </a:endParaRPr>
          </a:p>
          <a:p>
            <a:pPr indent="180340" algn="just">
              <a:lnSpc>
                <a:spcPct val="115000"/>
              </a:lnSpc>
              <a:spcAft>
                <a:spcPts val="0"/>
              </a:spcAft>
            </a:pPr>
            <a:r>
              <a:rPr lang="ru-RU" sz="2000" dirty="0" smtClean="0">
                <a:solidFill>
                  <a:srgbClr val="000000"/>
                </a:solidFill>
                <a:latin typeface="Times New Roman" pitchFamily="18" charset="0"/>
                <a:ea typeface="Times New Roman"/>
                <a:cs typeface="Times New Roman" pitchFamily="18" charset="0"/>
              </a:rPr>
              <a:t>Обобщая </a:t>
            </a:r>
            <a:r>
              <a:rPr lang="ru-RU" sz="2000" dirty="0">
                <a:solidFill>
                  <a:srgbClr val="000000"/>
                </a:solidFill>
                <a:latin typeface="Times New Roman" pitchFamily="18" charset="0"/>
                <a:ea typeface="Times New Roman"/>
                <a:cs typeface="Times New Roman" pitchFamily="18" charset="0"/>
              </a:rPr>
              <a:t>подобного рода информацию, можно сформировать своеобразный перечень действий и операций, которые могут выполняться с товаром, когда он находится на третьем этапе движения, в пределах аптеки.</a:t>
            </a:r>
            <a:endParaRPr lang="ru-RU" sz="2000" dirty="0">
              <a:latin typeface="Times New Roman" pitchFamily="18" charset="0"/>
              <a:ea typeface="Calibri"/>
              <a:cs typeface="Times New Roman" pitchFamily="18" charset="0"/>
            </a:endParaRPr>
          </a:p>
          <a:p>
            <a:endParaRPr lang="ru-RU" sz="2100" dirty="0"/>
          </a:p>
        </p:txBody>
      </p:sp>
    </p:spTree>
    <p:extLst>
      <p:ext uri="{BB962C8B-B14F-4D97-AF65-F5344CB8AC3E}">
        <p14:creationId xmlns="" xmlns:p14="http://schemas.microsoft.com/office/powerpoint/2010/main" val="86760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25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660108"/>
            <a:ext cx="8424936" cy="5881610"/>
          </a:xfrm>
          <a:prstGeom prst="rect">
            <a:avLst/>
          </a:prstGeom>
          <a:noFill/>
        </p:spPr>
        <p:txBody>
          <a:bodyPr wrap="square" rtlCol="0">
            <a:spAutoFit/>
          </a:bodyPr>
          <a:lstStyle/>
          <a:p>
            <a:pPr indent="180340" algn="just">
              <a:lnSpc>
                <a:spcPct val="115000"/>
              </a:lnSpc>
              <a:spcAft>
                <a:spcPts val="0"/>
              </a:spcAft>
            </a:pPr>
            <a:r>
              <a:rPr lang="ru-RU" sz="2200" dirty="0">
                <a:solidFill>
                  <a:srgbClr val="000000"/>
                </a:solidFill>
                <a:latin typeface="Times New Roman" pitchFamily="18" charset="0"/>
                <a:ea typeface="Times New Roman"/>
                <a:cs typeface="Times New Roman" pitchFamily="18" charset="0"/>
              </a:rPr>
              <a:t>Среди подобных операций третьего этапа</a:t>
            </a:r>
            <a:r>
              <a:rPr lang="ru-RU" sz="2200" dirty="0" smtClean="0">
                <a:solidFill>
                  <a:srgbClr val="000000"/>
                </a:solidFill>
                <a:latin typeface="Times New Roman" pitchFamily="18" charset="0"/>
                <a:ea typeface="Times New Roman"/>
                <a:cs typeface="Times New Roman" pitchFamily="18" charset="0"/>
              </a:rPr>
              <a:t>:</a:t>
            </a:r>
          </a:p>
          <a:p>
            <a:pPr indent="180340" algn="just">
              <a:lnSpc>
                <a:spcPct val="115000"/>
              </a:lnSpc>
              <a:spcAft>
                <a:spcPts val="0"/>
              </a:spcAft>
            </a:pPr>
            <a:endParaRPr lang="ru-RU" sz="2200" dirty="0">
              <a:latin typeface="Times New Roman" pitchFamily="18" charset="0"/>
              <a:ea typeface="Calibri"/>
              <a:cs typeface="Times New Roman" pitchFamily="18" charset="0"/>
            </a:endParaRPr>
          </a:p>
          <a:p>
            <a:pPr indent="180340">
              <a:lnSpc>
                <a:spcPct val="115000"/>
              </a:lnSpc>
              <a:spcAft>
                <a:spcPts val="0"/>
              </a:spcAft>
            </a:pPr>
            <a:r>
              <a:rPr lang="ru-RU" sz="2200" dirty="0">
                <a:solidFill>
                  <a:srgbClr val="000000"/>
                </a:solidFill>
                <a:latin typeface="Times New Roman" pitchFamily="18" charset="0"/>
                <a:ea typeface="Times New Roman"/>
                <a:cs typeface="Times New Roman" pitchFamily="18" charset="0"/>
              </a:rPr>
              <a:t>- быстрый поиск товара;</a:t>
            </a:r>
            <a:endParaRPr lang="ru-RU" sz="2200" dirty="0">
              <a:latin typeface="Times New Roman" pitchFamily="18" charset="0"/>
              <a:ea typeface="Calibri"/>
              <a:cs typeface="Times New Roman" pitchFamily="18" charset="0"/>
            </a:endParaRPr>
          </a:p>
          <a:p>
            <a:pPr indent="180340">
              <a:lnSpc>
                <a:spcPct val="115000"/>
              </a:lnSpc>
              <a:spcAft>
                <a:spcPts val="0"/>
              </a:spcAft>
            </a:pPr>
            <a:r>
              <a:rPr lang="ru-RU" sz="2200" dirty="0">
                <a:solidFill>
                  <a:srgbClr val="000000"/>
                </a:solidFill>
                <a:latin typeface="Times New Roman" pitchFamily="18" charset="0"/>
                <a:ea typeface="Times New Roman"/>
                <a:cs typeface="Times New Roman" pitchFamily="18" charset="0"/>
              </a:rPr>
              <a:t>- перемещение с места на место;</a:t>
            </a:r>
            <a:endParaRPr lang="ru-RU" sz="2200" dirty="0">
              <a:latin typeface="Times New Roman" pitchFamily="18" charset="0"/>
              <a:ea typeface="Calibri"/>
              <a:cs typeface="Times New Roman" pitchFamily="18" charset="0"/>
            </a:endParaRPr>
          </a:p>
          <a:p>
            <a:pPr marL="361950" indent="-182563">
              <a:lnSpc>
                <a:spcPct val="115000"/>
              </a:lnSpc>
              <a:spcAft>
                <a:spcPts val="0"/>
              </a:spcAft>
            </a:pPr>
            <a:r>
              <a:rPr lang="ru-RU" sz="2200" dirty="0" smtClean="0">
                <a:solidFill>
                  <a:srgbClr val="000000"/>
                </a:solidFill>
                <a:latin typeface="Times New Roman" pitchFamily="18" charset="0"/>
                <a:ea typeface="Times New Roman"/>
                <a:cs typeface="Times New Roman" pitchFamily="18" charset="0"/>
              </a:rPr>
              <a:t>- размещение </a:t>
            </a:r>
            <a:r>
              <a:rPr lang="ru-RU" sz="2200" dirty="0">
                <a:solidFill>
                  <a:srgbClr val="000000"/>
                </a:solidFill>
                <a:latin typeface="Times New Roman" pitchFamily="18" charset="0"/>
                <a:ea typeface="Times New Roman"/>
                <a:cs typeface="Times New Roman" pitchFamily="18" charset="0"/>
              </a:rPr>
              <a:t>товара на новом месте и запоминание этой информации в компьютере;</a:t>
            </a:r>
            <a:endParaRPr lang="ru-RU" sz="2200" dirty="0">
              <a:latin typeface="Times New Roman" pitchFamily="18" charset="0"/>
              <a:ea typeface="Calibri"/>
              <a:cs typeface="Times New Roman" pitchFamily="18" charset="0"/>
            </a:endParaRPr>
          </a:p>
          <a:p>
            <a:pPr marL="361950" indent="-182563">
              <a:lnSpc>
                <a:spcPct val="115000"/>
              </a:lnSpc>
              <a:spcAft>
                <a:spcPts val="0"/>
              </a:spcAft>
            </a:pPr>
            <a:r>
              <a:rPr lang="ru-RU" sz="2200" dirty="0">
                <a:solidFill>
                  <a:srgbClr val="000000"/>
                </a:solidFill>
                <a:latin typeface="Times New Roman" pitchFamily="18" charset="0"/>
                <a:ea typeface="Times New Roman"/>
                <a:cs typeface="Times New Roman" pitchFamily="18" charset="0"/>
              </a:rPr>
              <a:t>- выбор интересующей партии, серии товара;</a:t>
            </a:r>
            <a:endParaRPr lang="ru-RU" sz="2200" dirty="0">
              <a:latin typeface="Times New Roman" pitchFamily="18" charset="0"/>
              <a:ea typeface="Calibri"/>
              <a:cs typeface="Times New Roman" pitchFamily="18" charset="0"/>
            </a:endParaRPr>
          </a:p>
          <a:p>
            <a:pPr marL="361950" indent="-182563">
              <a:lnSpc>
                <a:spcPct val="115000"/>
              </a:lnSpc>
              <a:spcAft>
                <a:spcPts val="0"/>
              </a:spcAft>
            </a:pPr>
            <a:r>
              <a:rPr lang="ru-RU" sz="2200" dirty="0">
                <a:solidFill>
                  <a:srgbClr val="000000"/>
                </a:solidFill>
                <a:latin typeface="Times New Roman" pitchFamily="18" charset="0"/>
                <a:ea typeface="Times New Roman"/>
                <a:cs typeface="Times New Roman" pitchFamily="18" charset="0"/>
              </a:rPr>
              <a:t>- изменение цены;</a:t>
            </a:r>
            <a:endParaRPr lang="ru-RU" sz="2200" dirty="0">
              <a:latin typeface="Times New Roman" pitchFamily="18" charset="0"/>
              <a:ea typeface="Calibri"/>
              <a:cs typeface="Times New Roman" pitchFamily="18" charset="0"/>
            </a:endParaRPr>
          </a:p>
          <a:p>
            <a:pPr marL="361950" indent="-182563">
              <a:lnSpc>
                <a:spcPct val="115000"/>
              </a:lnSpc>
              <a:spcAft>
                <a:spcPts val="0"/>
              </a:spcAft>
            </a:pPr>
            <a:r>
              <a:rPr lang="ru-RU" sz="2200" dirty="0">
                <a:solidFill>
                  <a:srgbClr val="000000"/>
                </a:solidFill>
                <a:latin typeface="Times New Roman" pitchFamily="18" charset="0"/>
                <a:ea typeface="Times New Roman"/>
                <a:cs typeface="Times New Roman" pitchFamily="18" charset="0"/>
              </a:rPr>
              <a:t>- изменение количества единиц товара вследствие отпуска покупателю, возврата поставщику, уничтожения;</a:t>
            </a:r>
            <a:endParaRPr lang="ru-RU" sz="2200" dirty="0">
              <a:latin typeface="Times New Roman" pitchFamily="18" charset="0"/>
              <a:ea typeface="Calibri"/>
              <a:cs typeface="Times New Roman" pitchFamily="18" charset="0"/>
            </a:endParaRPr>
          </a:p>
          <a:p>
            <a:pPr marL="361950" indent="-182563">
              <a:lnSpc>
                <a:spcPct val="115000"/>
              </a:lnSpc>
              <a:spcAft>
                <a:spcPts val="0"/>
              </a:spcAft>
            </a:pPr>
            <a:r>
              <a:rPr lang="ru-RU" sz="2200" dirty="0">
                <a:solidFill>
                  <a:srgbClr val="000000"/>
                </a:solidFill>
                <a:latin typeface="Times New Roman" pitchFamily="18" charset="0"/>
                <a:ea typeface="Times New Roman"/>
                <a:cs typeface="Times New Roman" pitchFamily="18" charset="0"/>
              </a:rPr>
              <a:t>- учет количества имеющегося товара;</a:t>
            </a:r>
            <a:endParaRPr lang="ru-RU" sz="2200" dirty="0">
              <a:latin typeface="Times New Roman" pitchFamily="18" charset="0"/>
              <a:ea typeface="Calibri"/>
              <a:cs typeface="Times New Roman" pitchFamily="18" charset="0"/>
            </a:endParaRPr>
          </a:p>
          <a:p>
            <a:pPr marL="361950" indent="-182563">
              <a:lnSpc>
                <a:spcPct val="115000"/>
              </a:lnSpc>
              <a:spcAft>
                <a:spcPts val="0"/>
              </a:spcAft>
            </a:pPr>
            <a:r>
              <a:rPr lang="ru-RU" sz="2200" dirty="0">
                <a:solidFill>
                  <a:srgbClr val="000000"/>
                </a:solidFill>
                <a:latin typeface="Times New Roman" pitchFamily="18" charset="0"/>
                <a:ea typeface="Times New Roman"/>
                <a:cs typeface="Times New Roman" pitchFamily="18" charset="0"/>
              </a:rPr>
              <a:t>- расчет ухода товара за прошедшие день, неделю, месяц;</a:t>
            </a:r>
            <a:endParaRPr lang="ru-RU" sz="2200" dirty="0">
              <a:latin typeface="Times New Roman" pitchFamily="18" charset="0"/>
              <a:ea typeface="Calibri"/>
              <a:cs typeface="Times New Roman" pitchFamily="18" charset="0"/>
            </a:endParaRPr>
          </a:p>
          <a:p>
            <a:pPr marL="361950" indent="-182563">
              <a:lnSpc>
                <a:spcPct val="115000"/>
              </a:lnSpc>
              <a:spcAft>
                <a:spcPts val="0"/>
              </a:spcAft>
            </a:pPr>
            <a:r>
              <a:rPr lang="ru-RU" sz="2200" dirty="0">
                <a:solidFill>
                  <a:srgbClr val="000000"/>
                </a:solidFill>
                <a:latin typeface="Times New Roman" pitchFamily="18" charset="0"/>
                <a:ea typeface="Times New Roman"/>
                <a:cs typeface="Times New Roman" pitchFamily="18" charset="0"/>
              </a:rPr>
              <a:t>- учет активов аптеки в виде сумм хранящегося товара;</a:t>
            </a:r>
            <a:endParaRPr lang="ru-RU" sz="2200" dirty="0">
              <a:latin typeface="Times New Roman" pitchFamily="18" charset="0"/>
              <a:ea typeface="Calibri"/>
              <a:cs typeface="Times New Roman" pitchFamily="18" charset="0"/>
            </a:endParaRPr>
          </a:p>
          <a:p>
            <a:pPr marL="361950" indent="-182563">
              <a:lnSpc>
                <a:spcPct val="115000"/>
              </a:lnSpc>
              <a:spcAft>
                <a:spcPts val="0"/>
              </a:spcAft>
            </a:pPr>
            <a:r>
              <a:rPr lang="ru-RU" sz="2200" dirty="0">
                <a:solidFill>
                  <a:srgbClr val="000000"/>
                </a:solidFill>
                <a:latin typeface="Times New Roman" pitchFamily="18" charset="0"/>
                <a:ea typeface="Times New Roman"/>
                <a:cs typeface="Times New Roman" pitchFamily="18" charset="0"/>
              </a:rPr>
              <a:t>- оценка ассортимента аптеки и его сравнение с подобным;</a:t>
            </a:r>
            <a:endParaRPr lang="ru-RU" sz="2200" dirty="0">
              <a:latin typeface="Times New Roman" pitchFamily="18" charset="0"/>
              <a:ea typeface="Calibri"/>
              <a:cs typeface="Times New Roman" pitchFamily="18" charset="0"/>
            </a:endParaRPr>
          </a:p>
          <a:p>
            <a:endParaRPr lang="ru-RU" sz="2200" dirty="0"/>
          </a:p>
        </p:txBody>
      </p:sp>
    </p:spTree>
    <p:extLst>
      <p:ext uri="{BB962C8B-B14F-4D97-AF65-F5344CB8AC3E}">
        <p14:creationId xmlns="" xmlns:p14="http://schemas.microsoft.com/office/powerpoint/2010/main" val="112402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5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5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5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5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25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25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25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fade">
                                      <p:cBhvr>
                                        <p:cTn id="42" dur="250"/>
                                        <p:tgtEl>
                                          <p:spTgt spid="2">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fade">
                                      <p:cBhvr>
                                        <p:cTn id="47" dur="250"/>
                                        <p:tgtEl>
                                          <p:spTgt spid="2">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11" end="11"/>
                                            </p:txEl>
                                          </p:spTgt>
                                        </p:tgtEl>
                                        <p:attrNameLst>
                                          <p:attrName>style.visibility</p:attrName>
                                        </p:attrNameLst>
                                      </p:cBhvr>
                                      <p:to>
                                        <p:strVal val="visible"/>
                                      </p:to>
                                    </p:set>
                                    <p:animEffect transition="in" filter="fade">
                                      <p:cBhvr>
                                        <p:cTn id="52" dur="25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846345"/>
            <a:ext cx="8424936" cy="5102935"/>
          </a:xfrm>
          <a:prstGeom prst="rect">
            <a:avLst/>
          </a:prstGeom>
          <a:noFill/>
        </p:spPr>
        <p:txBody>
          <a:bodyPr wrap="square" rtlCol="0">
            <a:spAutoFit/>
          </a:bodyPr>
          <a:lstStyle/>
          <a:p>
            <a:pPr marL="346075" indent="-166688">
              <a:lnSpc>
                <a:spcPct val="115000"/>
              </a:lnSpc>
              <a:spcAft>
                <a:spcPts val="0"/>
              </a:spcAft>
            </a:pPr>
            <a:r>
              <a:rPr lang="ru-RU" sz="2200" dirty="0" smtClean="0">
                <a:solidFill>
                  <a:srgbClr val="000000"/>
                </a:solidFill>
                <a:latin typeface="Times New Roman" pitchFamily="18" charset="0"/>
                <a:ea typeface="Times New Roman"/>
                <a:cs typeface="Times New Roman" pitchFamily="18" charset="0"/>
              </a:rPr>
              <a:t>- </a:t>
            </a:r>
            <a:r>
              <a:rPr lang="ru-RU" sz="2200" dirty="0">
                <a:solidFill>
                  <a:srgbClr val="000000"/>
                </a:solidFill>
                <a:latin typeface="Times New Roman" pitchFamily="18" charset="0"/>
                <a:ea typeface="Times New Roman"/>
                <a:cs typeface="Times New Roman" pitchFamily="18" charset="0"/>
              </a:rPr>
              <a:t>планирование наценки и формирование политики ценообразования на основании данных об имеющемся и ушедшем товаре;</a:t>
            </a:r>
            <a:endParaRPr lang="ru-RU" sz="2200" dirty="0">
              <a:latin typeface="Times New Roman" pitchFamily="18" charset="0"/>
              <a:ea typeface="Calibri"/>
              <a:cs typeface="Times New Roman" pitchFamily="18" charset="0"/>
            </a:endParaRPr>
          </a:p>
          <a:p>
            <a:pPr marL="346075" indent="-166688">
              <a:lnSpc>
                <a:spcPct val="115000"/>
              </a:lnSpc>
              <a:spcAft>
                <a:spcPts val="0"/>
              </a:spcAft>
            </a:pPr>
            <a:r>
              <a:rPr lang="ru-RU" sz="2200" dirty="0">
                <a:solidFill>
                  <a:srgbClr val="000000"/>
                </a:solidFill>
                <a:latin typeface="Times New Roman" pitchFamily="18" charset="0"/>
                <a:ea typeface="Times New Roman"/>
                <a:cs typeface="Times New Roman" pitchFamily="18" charset="0"/>
              </a:rPr>
              <a:t>- контроль сроков годности товара;</a:t>
            </a:r>
            <a:endParaRPr lang="ru-RU" sz="2200" dirty="0">
              <a:latin typeface="Times New Roman" pitchFamily="18" charset="0"/>
              <a:ea typeface="Calibri"/>
              <a:cs typeface="Times New Roman" pitchFamily="18" charset="0"/>
            </a:endParaRPr>
          </a:p>
          <a:p>
            <a:pPr marL="346075" indent="-166688">
              <a:lnSpc>
                <a:spcPct val="115000"/>
              </a:lnSpc>
              <a:spcAft>
                <a:spcPts val="0"/>
              </a:spcAft>
            </a:pPr>
            <a:r>
              <a:rPr lang="ru-RU" sz="2200" dirty="0">
                <a:solidFill>
                  <a:srgbClr val="000000"/>
                </a:solidFill>
                <a:latin typeface="Times New Roman" pitchFamily="18" charset="0"/>
                <a:ea typeface="Times New Roman"/>
                <a:cs typeface="Times New Roman" pitchFamily="18" charset="0"/>
              </a:rPr>
              <a:t>- контроль серий имеющегося в аптеке товара;</a:t>
            </a:r>
            <a:endParaRPr lang="ru-RU" sz="2200" dirty="0">
              <a:latin typeface="Times New Roman" pitchFamily="18" charset="0"/>
              <a:ea typeface="Calibri"/>
              <a:cs typeface="Times New Roman" pitchFamily="18" charset="0"/>
            </a:endParaRPr>
          </a:p>
          <a:p>
            <a:pPr marL="346075" indent="-166688">
              <a:lnSpc>
                <a:spcPct val="115000"/>
              </a:lnSpc>
              <a:spcAft>
                <a:spcPts val="0"/>
              </a:spcAft>
            </a:pPr>
            <a:r>
              <a:rPr lang="ru-RU" sz="2200" dirty="0">
                <a:solidFill>
                  <a:srgbClr val="000000"/>
                </a:solidFill>
                <a:latin typeface="Times New Roman" pitchFamily="18" charset="0"/>
                <a:ea typeface="Times New Roman"/>
                <a:cs typeface="Times New Roman" pitchFamily="18" charset="0"/>
              </a:rPr>
              <a:t>- получение информации, необходимой для расчетов с поставщиками;</a:t>
            </a:r>
            <a:endParaRPr lang="ru-RU" sz="2200" dirty="0">
              <a:latin typeface="Times New Roman" pitchFamily="18" charset="0"/>
              <a:ea typeface="Calibri"/>
              <a:cs typeface="Times New Roman" pitchFamily="18" charset="0"/>
            </a:endParaRPr>
          </a:p>
          <a:p>
            <a:pPr marL="346075" indent="-166688">
              <a:lnSpc>
                <a:spcPct val="115000"/>
              </a:lnSpc>
              <a:spcAft>
                <a:spcPts val="0"/>
              </a:spcAft>
            </a:pPr>
            <a:r>
              <a:rPr lang="ru-RU" sz="2200" dirty="0">
                <a:solidFill>
                  <a:srgbClr val="000000"/>
                </a:solidFill>
                <a:latin typeface="Times New Roman" pitchFamily="18" charset="0"/>
                <a:ea typeface="Times New Roman"/>
                <a:cs typeface="Times New Roman" pitchFamily="18" charset="0"/>
              </a:rPr>
              <a:t>- планирование товарного кредитования от поставщиков для активизации торговой деятельности аптеки;</a:t>
            </a:r>
            <a:endParaRPr lang="ru-RU" sz="2200" dirty="0">
              <a:latin typeface="Times New Roman" pitchFamily="18" charset="0"/>
              <a:ea typeface="Calibri"/>
              <a:cs typeface="Times New Roman" pitchFamily="18" charset="0"/>
            </a:endParaRPr>
          </a:p>
          <a:p>
            <a:pPr marL="346075" indent="-166688">
              <a:lnSpc>
                <a:spcPct val="115000"/>
              </a:lnSpc>
              <a:spcAft>
                <a:spcPts val="0"/>
              </a:spcAft>
            </a:pPr>
            <a:r>
              <a:rPr lang="ru-RU" sz="2200" dirty="0">
                <a:solidFill>
                  <a:srgbClr val="000000"/>
                </a:solidFill>
                <a:latin typeface="Times New Roman" pitchFamily="18" charset="0"/>
                <a:ea typeface="Times New Roman"/>
                <a:cs typeface="Times New Roman" pitchFamily="18" charset="0"/>
              </a:rPr>
              <a:t>- другие операции, в ходе которых используется информация о товаре, который хранится в аптеке или уже был реализован покупателям.</a:t>
            </a:r>
            <a:endParaRPr lang="ru-RU" sz="2200" dirty="0">
              <a:latin typeface="Times New Roman" pitchFamily="18" charset="0"/>
              <a:ea typeface="Calibri"/>
              <a:cs typeface="Times New Roman" pitchFamily="18" charset="0"/>
            </a:endParaRPr>
          </a:p>
          <a:p>
            <a:endParaRPr lang="ru-RU" sz="2200" dirty="0"/>
          </a:p>
        </p:txBody>
      </p:sp>
    </p:spTree>
    <p:extLst>
      <p:ext uri="{BB962C8B-B14F-4D97-AF65-F5344CB8AC3E}">
        <p14:creationId xmlns="" xmlns:p14="http://schemas.microsoft.com/office/powerpoint/2010/main" val="3735778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5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5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5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5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25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76414" y="1600482"/>
            <a:ext cx="8784976" cy="43088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ru-RU" b="1" dirty="0">
                <a:solidFill>
                  <a:schemeClr val="accent6">
                    <a:lumMod val="75000"/>
                  </a:schemeClr>
                </a:solidFill>
                <a:latin typeface="Times New Roman" pitchFamily="18" charset="0"/>
                <a:cs typeface="Times New Roman" pitchFamily="18" charset="0"/>
              </a:rPr>
              <a:t>Ручные ИС</a:t>
            </a:r>
            <a:r>
              <a:rPr lang="ru-RU" dirty="0">
                <a:solidFill>
                  <a:schemeClr val="accent6">
                    <a:lumMod val="75000"/>
                  </a:schemeClr>
                </a:solidFill>
                <a:latin typeface="Times New Roman" pitchFamily="18" charset="0"/>
                <a:cs typeface="Times New Roman" pitchFamily="18" charset="0"/>
              </a:rPr>
              <a:t> </a:t>
            </a:r>
            <a:r>
              <a:rPr lang="ru-RU" dirty="0">
                <a:latin typeface="Times New Roman" pitchFamily="18" charset="0"/>
                <a:cs typeface="Times New Roman" pitchFamily="18" charset="0"/>
              </a:rPr>
              <a:t>характеризуются отсутствием современных технических средств переработки информации и выполнением всех операций человеком. </a:t>
            </a:r>
          </a:p>
          <a:p>
            <a:pPr algn="just" eaLnBrk="1" hangingPunct="1"/>
            <a:endParaRPr lang="ru-RU" dirty="0">
              <a:latin typeface="Times New Roman" pitchFamily="18" charset="0"/>
              <a:cs typeface="Times New Roman" pitchFamily="18" charset="0"/>
            </a:endParaRPr>
          </a:p>
          <a:p>
            <a:pPr algn="just" eaLnBrk="1" hangingPunct="1"/>
            <a:r>
              <a:rPr lang="ru-RU" dirty="0">
                <a:latin typeface="Times New Roman" pitchFamily="18" charset="0"/>
                <a:cs typeface="Times New Roman" pitchFamily="18" charset="0"/>
              </a:rPr>
              <a:t>Например, о деятельности менеджера в фирме, где отсутствуют компьютеры, можно говорить, что он работает с ручной ИС. </a:t>
            </a:r>
          </a:p>
          <a:p>
            <a:pPr algn="just" eaLnBrk="1" hangingPunct="1"/>
            <a:endParaRPr lang="ru-RU" dirty="0">
              <a:latin typeface="Times New Roman" pitchFamily="18" charset="0"/>
              <a:cs typeface="Times New Roman" pitchFamily="18" charset="0"/>
            </a:endParaRPr>
          </a:p>
          <a:p>
            <a:pPr algn="just" eaLnBrk="1" hangingPunct="1"/>
            <a:r>
              <a:rPr lang="ru-RU" b="1" dirty="0">
                <a:solidFill>
                  <a:schemeClr val="accent6">
                    <a:lumMod val="75000"/>
                  </a:schemeClr>
                </a:solidFill>
                <a:latin typeface="Times New Roman" pitchFamily="18" charset="0"/>
                <a:cs typeface="Times New Roman" pitchFamily="18" charset="0"/>
              </a:rPr>
              <a:t>Автоматические ИС </a:t>
            </a:r>
            <a:r>
              <a:rPr lang="ru-RU" dirty="0">
                <a:latin typeface="Times New Roman" pitchFamily="18" charset="0"/>
                <a:cs typeface="Times New Roman" pitchFamily="18" charset="0"/>
              </a:rPr>
              <a:t>выполняют все операции по переработке информации без участия человека. </a:t>
            </a:r>
          </a:p>
          <a:p>
            <a:pPr algn="just" eaLnBrk="1" hangingPunct="1"/>
            <a:endParaRPr lang="ru-RU" dirty="0">
              <a:latin typeface="Times New Roman" pitchFamily="18" charset="0"/>
              <a:cs typeface="Times New Roman" pitchFamily="18" charset="0"/>
            </a:endParaRPr>
          </a:p>
          <a:p>
            <a:pPr algn="just" eaLnBrk="1" hangingPunct="1"/>
            <a:r>
              <a:rPr lang="ru-RU" b="1" dirty="0">
                <a:solidFill>
                  <a:schemeClr val="accent6">
                    <a:lumMod val="75000"/>
                  </a:schemeClr>
                </a:solidFill>
                <a:latin typeface="Times New Roman" pitchFamily="18" charset="0"/>
                <a:cs typeface="Times New Roman" pitchFamily="18" charset="0"/>
              </a:rPr>
              <a:t>Автоматизированные ИС </a:t>
            </a:r>
            <a:r>
              <a:rPr lang="ru-RU" dirty="0">
                <a:latin typeface="Times New Roman" pitchFamily="18" charset="0"/>
                <a:cs typeface="Times New Roman" pitchFamily="18" charset="0"/>
              </a:rPr>
              <a:t>предполагают участие в процессе обработки информации и человека, и технических средств, причем главная роль отводится компьютеру. </a:t>
            </a:r>
          </a:p>
          <a:p>
            <a:pPr algn="just" eaLnBrk="1" hangingPunct="1"/>
            <a:endParaRPr lang="ru-RU" dirty="0">
              <a:latin typeface="Times New Roman" pitchFamily="18" charset="0"/>
              <a:cs typeface="Times New Roman" pitchFamily="18" charset="0"/>
            </a:endParaRPr>
          </a:p>
          <a:p>
            <a:pPr algn="just" eaLnBrk="1" hangingPunct="1"/>
            <a:r>
              <a:rPr lang="ru-RU" dirty="0">
                <a:latin typeface="Times New Roman" pitchFamily="18" charset="0"/>
                <a:cs typeface="Times New Roman" pitchFamily="18" charset="0"/>
              </a:rPr>
              <a:t>В современном толковании в термин "информационная система" вкладывается обязательно понятие </a:t>
            </a:r>
            <a:r>
              <a:rPr lang="ru-RU" u="sng" dirty="0">
                <a:latin typeface="Times New Roman" pitchFamily="18" charset="0"/>
                <a:cs typeface="Times New Roman" pitchFamily="18" charset="0"/>
              </a:rPr>
              <a:t>автоматизированной системы</a:t>
            </a:r>
            <a:r>
              <a:rPr lang="ru-RU" dirty="0">
                <a:latin typeface="Times New Roman" pitchFamily="18" charset="0"/>
                <a:cs typeface="Times New Roman" pitchFamily="18" charset="0"/>
              </a:rPr>
              <a:t>. </a:t>
            </a:r>
          </a:p>
          <a:p>
            <a:pPr algn="just" eaLnBrk="1" hangingPunct="1"/>
            <a:endParaRPr lang="ru-RU" sz="2200" dirty="0"/>
          </a:p>
        </p:txBody>
      </p:sp>
      <p:sp>
        <p:nvSpPr>
          <p:cNvPr id="6147" name="Прямоугольник 2"/>
          <p:cNvSpPr>
            <a:spLocks noChangeArrowheads="1"/>
          </p:cNvSpPr>
          <p:nvPr/>
        </p:nvSpPr>
        <p:spPr bwMode="auto">
          <a:xfrm>
            <a:off x="214312" y="467961"/>
            <a:ext cx="8462143"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ru-RU" sz="2800" b="1" dirty="0">
                <a:latin typeface="Times New Roman" pitchFamily="18" charset="0"/>
                <a:cs typeface="Times New Roman" pitchFamily="18" charset="0"/>
              </a:rPr>
              <a:t>Классификация </a:t>
            </a:r>
            <a:r>
              <a:rPr lang="ru-RU" sz="2800" b="1" dirty="0" smtClean="0">
                <a:latin typeface="Times New Roman" pitchFamily="18" charset="0"/>
                <a:cs typeface="Times New Roman" pitchFamily="18" charset="0"/>
              </a:rPr>
              <a:t>ИС по </a:t>
            </a:r>
            <a:r>
              <a:rPr lang="ru-RU" sz="2800" b="1" dirty="0">
                <a:latin typeface="Times New Roman" pitchFamily="18" charset="0"/>
                <a:cs typeface="Times New Roman" pitchFamily="18" charset="0"/>
              </a:rPr>
              <a:t>степени автоматизации </a:t>
            </a:r>
            <a:endParaRPr lang="ru-RU"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553048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500"/>
                                        <p:tgtEl>
                                          <p:spTgt spid="2">
                                            <p:txEl>
                                              <p:pRg st="6" end="6"/>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Effect transition="in" filter="fade">
                                      <p:cBhvr>
                                        <p:cTn id="1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936707"/>
            <a:ext cx="8496944" cy="1988237"/>
          </a:xfrm>
          <a:prstGeom prst="rect">
            <a:avLst/>
          </a:prstGeom>
          <a:noFill/>
        </p:spPr>
        <p:txBody>
          <a:bodyPr wrap="square" rtlCol="0">
            <a:spAutoFit/>
          </a:bodyPr>
          <a:lstStyle/>
          <a:p>
            <a:pPr indent="180340" algn="just">
              <a:lnSpc>
                <a:spcPct val="115000"/>
              </a:lnSpc>
              <a:spcAft>
                <a:spcPts val="0"/>
              </a:spcAft>
            </a:pPr>
            <a:r>
              <a:rPr lang="ru-RU" sz="2200" dirty="0">
                <a:solidFill>
                  <a:srgbClr val="000000"/>
                </a:solidFill>
                <a:latin typeface="Times New Roman" pitchFamily="18" charset="0"/>
                <a:ea typeface="Times New Roman"/>
                <a:cs typeface="Times New Roman" pitchFamily="18" charset="0"/>
              </a:rPr>
              <a:t>Глядя на этот достаточно широкий перечень операций, следует заметить, что большинство из них на практике хотелось бы выполнять не вручную, а с помощью автоматически обрабатываемых данных.</a:t>
            </a:r>
            <a:endParaRPr lang="ru-RU" sz="2200" dirty="0">
              <a:latin typeface="Times New Roman" pitchFamily="18" charset="0"/>
              <a:ea typeface="Calibri"/>
              <a:cs typeface="Times New Roman" pitchFamily="18" charset="0"/>
            </a:endParaRPr>
          </a:p>
          <a:p>
            <a:endParaRPr lang="ru-RU" sz="2200" dirty="0"/>
          </a:p>
        </p:txBody>
      </p:sp>
    </p:spTree>
    <p:extLst>
      <p:ext uri="{BB962C8B-B14F-4D97-AF65-F5344CB8AC3E}">
        <p14:creationId xmlns="" xmlns:p14="http://schemas.microsoft.com/office/powerpoint/2010/main" val="31556510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740684"/>
            <a:ext cx="8496944" cy="5355312"/>
          </a:xfrm>
          <a:prstGeom prst="rect">
            <a:avLst/>
          </a:prstGeom>
          <a:noFill/>
        </p:spPr>
        <p:txBody>
          <a:bodyPr wrap="square" rtlCol="0">
            <a:spAutoFit/>
          </a:bodyPr>
          <a:lstStyle/>
          <a:p>
            <a:pPr indent="180340" algn="just">
              <a:lnSpc>
                <a:spcPct val="115000"/>
              </a:lnSpc>
              <a:spcAft>
                <a:spcPts val="0"/>
              </a:spcAft>
            </a:pPr>
            <a:r>
              <a:rPr lang="ru-RU" sz="2000" dirty="0" smtClean="0">
                <a:solidFill>
                  <a:srgbClr val="000000"/>
                </a:solidFill>
                <a:latin typeface="Times New Roman" pitchFamily="18" charset="0"/>
                <a:ea typeface="Times New Roman"/>
                <a:cs typeface="Times New Roman" pitchFamily="18" charset="0"/>
              </a:rPr>
              <a:t>Возьмем</a:t>
            </a:r>
            <a:r>
              <a:rPr lang="ru-RU" sz="2000" dirty="0">
                <a:solidFill>
                  <a:srgbClr val="000000"/>
                </a:solidFill>
                <a:latin typeface="Times New Roman" pitchFamily="18" charset="0"/>
                <a:ea typeface="Times New Roman"/>
                <a:cs typeface="Times New Roman" pitchFamily="18" charset="0"/>
              </a:rPr>
              <a:t>, например, поиск товара. Конечно, если помещение небольшое и стеллажи можно окинуть одним взглядом, не обязательно прибегать к помощи компьютера - повернулся, посмотрел на место, где, например, вчера располагался требуемый препарат, и ответил покупателю: "К сожалению, препарат закончился...". Но если аптека чуть побольше размером, и стеллажи одним взглядом не окинешь... Тогда уже идти искать препарат физически на полке не очень целесообразно - гораздо эффективнее "заглянуть" в компьютер - сразу видно и количество, и место расположения.</a:t>
            </a:r>
            <a:endParaRPr lang="ru-RU" sz="2000" dirty="0">
              <a:latin typeface="Times New Roman" pitchFamily="18" charset="0"/>
              <a:ea typeface="Calibri"/>
              <a:cs typeface="Times New Roman" pitchFamily="18" charset="0"/>
            </a:endParaRPr>
          </a:p>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Понятно, что без компьютерной информации о расположении и количестве препаратов часто можно и обойтись - это вопрос удобства. Другое дело, когда вопрос касается номеров серий и партий препаратов - здесь все гораздо сложнее. Ведь достаточно трудоемко пересматривать все упаковки одного вида товара в поисках определенных серий. А вот с помощью компьютера такой вопрос решается в течение нескольких секунд.</a:t>
            </a:r>
            <a:endParaRPr lang="ru-RU" sz="2000" dirty="0">
              <a:latin typeface="Times New Roman" pitchFamily="18" charset="0"/>
              <a:ea typeface="Calibri"/>
              <a:cs typeface="Times New Roman" pitchFamily="18" charset="0"/>
            </a:endParaRPr>
          </a:p>
          <a:p>
            <a:endParaRPr lang="ru-RU" sz="2000" dirty="0"/>
          </a:p>
        </p:txBody>
      </p:sp>
    </p:spTree>
    <p:extLst>
      <p:ext uri="{BB962C8B-B14F-4D97-AF65-F5344CB8AC3E}">
        <p14:creationId xmlns="" xmlns:p14="http://schemas.microsoft.com/office/powerpoint/2010/main" val="427895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865509"/>
            <a:ext cx="8568952" cy="5042855"/>
          </a:xfrm>
          <a:prstGeom prst="rect">
            <a:avLst/>
          </a:prstGeom>
          <a:noFill/>
        </p:spPr>
        <p:txBody>
          <a:bodyPr wrap="square" rtlCol="0">
            <a:spAutoFit/>
          </a:bodyPr>
          <a:lstStyle/>
          <a:p>
            <a:pPr indent="268288" algn="just">
              <a:lnSpc>
                <a:spcPct val="101000"/>
              </a:lnSpc>
            </a:pPr>
            <a:r>
              <a:rPr lang="ru-RU" sz="2200" dirty="0">
                <a:solidFill>
                  <a:srgbClr val="000000"/>
                </a:solidFill>
                <a:latin typeface="Times New Roman" pitchFamily="18" charset="0"/>
                <a:ea typeface="Times New Roman"/>
                <a:cs typeface="Times New Roman" pitchFamily="18" charset="0"/>
              </a:rPr>
              <a:t>Подобная же ситуация, когда действия "вручную" очень трудоемки, может наблюдаться и в случае, когда необходимо оценить или составить определенную информацию для расчета с поставщиком, планирования дальнейшей наценки или разработки индивидуальной политики ценообразования в аптеке. </a:t>
            </a:r>
          </a:p>
          <a:p>
            <a:pPr indent="268288" algn="just">
              <a:lnSpc>
                <a:spcPct val="101000"/>
              </a:lnSpc>
            </a:pPr>
            <a:endParaRPr lang="ru-RU" sz="1050" dirty="0">
              <a:solidFill>
                <a:srgbClr val="000000"/>
              </a:solidFill>
              <a:latin typeface="Times New Roman" pitchFamily="18" charset="0"/>
              <a:ea typeface="Times New Roman"/>
              <a:cs typeface="Times New Roman" pitchFamily="18" charset="0"/>
            </a:endParaRPr>
          </a:p>
          <a:p>
            <a:pPr indent="268288" algn="just">
              <a:lnSpc>
                <a:spcPct val="101000"/>
              </a:lnSpc>
              <a:spcAft>
                <a:spcPts val="0"/>
              </a:spcAft>
            </a:pPr>
            <a:r>
              <a:rPr lang="ru-RU" sz="2200" dirty="0">
                <a:solidFill>
                  <a:srgbClr val="000000"/>
                </a:solidFill>
                <a:latin typeface="Times New Roman" pitchFamily="18" charset="0"/>
                <a:ea typeface="Times New Roman"/>
                <a:cs typeface="Times New Roman" pitchFamily="18" charset="0"/>
              </a:rPr>
              <a:t>Принимая во внимание многочисленность операций, выполняемых с товаром в ходе третьего этапа его движения в пределах аптеки, можно сказать, что автоматический учет подобных действий в компьютере - это и есть основное </a:t>
            </a:r>
            <a:r>
              <a:rPr lang="ru-RU" sz="2200" dirty="0" smtClean="0">
                <a:solidFill>
                  <a:srgbClr val="000000"/>
                </a:solidFill>
                <a:latin typeface="Times New Roman" pitchFamily="18" charset="0"/>
                <a:ea typeface="Times New Roman"/>
                <a:cs typeface="Times New Roman" pitchFamily="18" charset="0"/>
              </a:rPr>
              <a:t>значение </a:t>
            </a:r>
            <a:r>
              <a:rPr lang="ru-RU" sz="2200" dirty="0">
                <a:solidFill>
                  <a:srgbClr val="000000"/>
                </a:solidFill>
                <a:latin typeface="Times New Roman" pitchFamily="18" charset="0"/>
                <a:ea typeface="Times New Roman"/>
                <a:cs typeface="Times New Roman" pitchFamily="18" charset="0"/>
              </a:rPr>
              <a:t>понятия "автоматизация", которое употребляется в общепринятом смысле. </a:t>
            </a:r>
            <a:endParaRPr lang="ru-RU" sz="2200" dirty="0" smtClean="0">
              <a:solidFill>
                <a:srgbClr val="000000"/>
              </a:solidFill>
              <a:latin typeface="Times New Roman" pitchFamily="18" charset="0"/>
              <a:ea typeface="Times New Roman"/>
              <a:cs typeface="Times New Roman" pitchFamily="18" charset="0"/>
            </a:endParaRPr>
          </a:p>
          <a:p>
            <a:pPr indent="268288" algn="just">
              <a:lnSpc>
                <a:spcPct val="101000"/>
              </a:lnSpc>
              <a:spcAft>
                <a:spcPts val="0"/>
              </a:spcAft>
            </a:pPr>
            <a:r>
              <a:rPr lang="ru-RU" sz="2200" dirty="0" smtClean="0">
                <a:solidFill>
                  <a:srgbClr val="000000"/>
                </a:solidFill>
                <a:latin typeface="Times New Roman" pitchFamily="18" charset="0"/>
                <a:ea typeface="Times New Roman"/>
                <a:cs typeface="Times New Roman" pitchFamily="18" charset="0"/>
              </a:rPr>
              <a:t>То </a:t>
            </a:r>
            <a:r>
              <a:rPr lang="ru-RU" sz="2200" dirty="0">
                <a:solidFill>
                  <a:srgbClr val="000000"/>
                </a:solidFill>
                <a:latin typeface="Times New Roman" pitchFamily="18" charset="0"/>
                <a:ea typeface="Times New Roman"/>
                <a:cs typeface="Times New Roman" pitchFamily="18" charset="0"/>
              </a:rPr>
              <a:t>есть, если мы говорим: "Аптека автоматизирована", фактически мы подразумеваем, что автоматизирован, прежде всего, третий этап движения товара - операции вышеперечисленного списка.</a:t>
            </a:r>
            <a:endParaRPr lang="ru-RU" sz="2200" dirty="0">
              <a:latin typeface="Times New Roman" pitchFamily="18" charset="0"/>
              <a:ea typeface="Calibri"/>
              <a:cs typeface="Times New Roman" pitchFamily="18" charset="0"/>
            </a:endParaRPr>
          </a:p>
          <a:p>
            <a:pPr>
              <a:lnSpc>
                <a:spcPct val="101000"/>
              </a:lnSpc>
            </a:pPr>
            <a:endParaRPr lang="ru-RU" sz="2200" dirty="0"/>
          </a:p>
        </p:txBody>
      </p:sp>
    </p:spTree>
    <p:extLst>
      <p:ext uri="{BB962C8B-B14F-4D97-AF65-F5344CB8AC3E}">
        <p14:creationId xmlns="" xmlns:p14="http://schemas.microsoft.com/office/powerpoint/2010/main" val="70261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5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5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620688"/>
            <a:ext cx="8424936" cy="5837495"/>
          </a:xfrm>
          <a:prstGeom prst="rect">
            <a:avLst/>
          </a:prstGeom>
          <a:noFill/>
        </p:spPr>
        <p:txBody>
          <a:bodyPr wrap="square" rtlCol="0">
            <a:spAutoFit/>
          </a:bodyPr>
          <a:lstStyle/>
          <a:p>
            <a:pPr indent="180340" algn="just">
              <a:lnSpc>
                <a:spcPct val="115000"/>
              </a:lnSpc>
              <a:spcAft>
                <a:spcPts val="1000"/>
              </a:spcAft>
            </a:pPr>
            <a:r>
              <a:rPr lang="ru-RU" sz="2000" b="1" dirty="0">
                <a:solidFill>
                  <a:srgbClr val="000000"/>
                </a:solidFill>
                <a:latin typeface="Times New Roman" pitchFamily="18" charset="0"/>
                <a:ea typeface="Times New Roman"/>
                <a:cs typeface="Times New Roman" pitchFamily="18" charset="0"/>
              </a:rPr>
              <a:t>ЭТАП ВТОРОЙ: ТОВАР ПОПАДАЕТ В АПТЕКУ</a:t>
            </a:r>
            <a:endParaRPr lang="ru-RU" sz="2000" dirty="0">
              <a:latin typeface="Times New Roman" pitchFamily="18" charset="0"/>
              <a:ea typeface="Calibri"/>
              <a:cs typeface="Times New Roman" pitchFamily="18" charset="0"/>
            </a:endParaRPr>
          </a:p>
          <a:p>
            <a:pPr indent="180340" algn="just">
              <a:lnSpc>
                <a:spcPct val="115000"/>
              </a:lnSpc>
              <a:spcAft>
                <a:spcPts val="0"/>
              </a:spcAft>
            </a:pPr>
            <a:r>
              <a:rPr lang="ru-RU" sz="2000" dirty="0" smtClean="0">
                <a:solidFill>
                  <a:srgbClr val="000000"/>
                </a:solidFill>
                <a:latin typeface="Times New Roman" pitchFamily="18" charset="0"/>
                <a:ea typeface="Times New Roman"/>
                <a:cs typeface="Times New Roman" pitchFamily="18" charset="0"/>
              </a:rPr>
              <a:t>По </a:t>
            </a:r>
            <a:r>
              <a:rPr lang="ru-RU" sz="2000" dirty="0">
                <a:solidFill>
                  <a:srgbClr val="000000"/>
                </a:solidFill>
                <a:latin typeface="Times New Roman" pitchFamily="18" charset="0"/>
                <a:ea typeface="Times New Roman"/>
                <a:cs typeface="Times New Roman" pitchFamily="18" charset="0"/>
              </a:rPr>
              <a:t>существу этот этап представляет собой распознавание, "регистрацию" товара для того, чтобы он мог в пределах аптеки быть опознанным по тем правилам учета, которые действуют в данной аптеке. </a:t>
            </a:r>
            <a:endParaRPr lang="ru-RU" sz="2000" dirty="0" smtClean="0">
              <a:solidFill>
                <a:srgbClr val="000000"/>
              </a:solidFill>
              <a:latin typeface="Times New Roman" pitchFamily="18" charset="0"/>
              <a:ea typeface="Times New Roman"/>
              <a:cs typeface="Times New Roman" pitchFamily="18" charset="0"/>
            </a:endParaRPr>
          </a:p>
          <a:p>
            <a:pPr indent="180340" algn="just">
              <a:lnSpc>
                <a:spcPct val="115000"/>
              </a:lnSpc>
              <a:spcAft>
                <a:spcPts val="0"/>
              </a:spcAft>
            </a:pPr>
            <a:r>
              <a:rPr lang="ru-RU" sz="2000" dirty="0" smtClean="0">
                <a:solidFill>
                  <a:srgbClr val="000000"/>
                </a:solidFill>
                <a:latin typeface="Times New Roman" pitchFamily="18" charset="0"/>
                <a:ea typeface="Times New Roman"/>
                <a:cs typeface="Times New Roman" pitchFamily="18" charset="0"/>
              </a:rPr>
              <a:t>Из </a:t>
            </a:r>
            <a:r>
              <a:rPr lang="ru-RU" sz="2000" dirty="0">
                <a:solidFill>
                  <a:srgbClr val="000000"/>
                </a:solidFill>
                <a:latin typeface="Times New Roman" pitchFamily="18" charset="0"/>
                <a:ea typeface="Times New Roman"/>
                <a:cs typeface="Times New Roman" pitchFamily="18" charset="0"/>
              </a:rPr>
              <a:t>некоторого множества товаров, которые доставлены в аптеку вместе с накладной от поставщика, в ходе процедуры </a:t>
            </a:r>
            <a:r>
              <a:rPr lang="ru-RU" sz="2000" dirty="0" err="1">
                <a:solidFill>
                  <a:srgbClr val="000000"/>
                </a:solidFill>
                <a:latin typeface="Times New Roman" pitchFamily="18" charset="0"/>
                <a:ea typeface="Times New Roman"/>
                <a:cs typeface="Times New Roman" pitchFamily="18" charset="0"/>
              </a:rPr>
              <a:t>приходования</a:t>
            </a:r>
            <a:r>
              <a:rPr lang="ru-RU" sz="2000" dirty="0">
                <a:solidFill>
                  <a:srgbClr val="000000"/>
                </a:solidFill>
                <a:latin typeface="Times New Roman" pitchFamily="18" charset="0"/>
                <a:ea typeface="Times New Roman"/>
                <a:cs typeface="Times New Roman" pitchFamily="18" charset="0"/>
              </a:rPr>
              <a:t> каждая единица товара "берется на учет" и ей присваиваются новые характеристики, используемые в данной аптеке. </a:t>
            </a:r>
            <a:endParaRPr lang="ru-RU" sz="2000" dirty="0" smtClean="0">
              <a:solidFill>
                <a:srgbClr val="000000"/>
              </a:solidFill>
              <a:latin typeface="Times New Roman" pitchFamily="18" charset="0"/>
              <a:ea typeface="Times New Roman"/>
              <a:cs typeface="Times New Roman" pitchFamily="18" charset="0"/>
            </a:endParaRPr>
          </a:p>
          <a:p>
            <a:pPr indent="180340" algn="just">
              <a:lnSpc>
                <a:spcPct val="115000"/>
              </a:lnSpc>
              <a:spcAft>
                <a:spcPts val="0"/>
              </a:spcAft>
            </a:pPr>
            <a:r>
              <a:rPr lang="ru-RU" sz="2000" dirty="0" smtClean="0">
                <a:solidFill>
                  <a:srgbClr val="000000"/>
                </a:solidFill>
                <a:latin typeface="Times New Roman" pitchFamily="18" charset="0"/>
                <a:ea typeface="Times New Roman"/>
                <a:cs typeface="Times New Roman" pitchFamily="18" charset="0"/>
              </a:rPr>
              <a:t>Этих </a:t>
            </a:r>
            <a:r>
              <a:rPr lang="ru-RU" sz="2000" dirty="0">
                <a:solidFill>
                  <a:srgbClr val="000000"/>
                </a:solidFill>
                <a:latin typeface="Times New Roman" pitchFamily="18" charset="0"/>
                <a:ea typeface="Times New Roman"/>
                <a:cs typeface="Times New Roman" pitchFamily="18" charset="0"/>
              </a:rPr>
              <a:t>новых </a:t>
            </a:r>
            <a:r>
              <a:rPr lang="ru-RU" sz="2000" dirty="0" smtClean="0">
                <a:solidFill>
                  <a:srgbClr val="000000"/>
                </a:solidFill>
                <a:latin typeface="Times New Roman" pitchFamily="18" charset="0"/>
                <a:ea typeface="Times New Roman"/>
                <a:cs typeface="Times New Roman" pitchFamily="18" charset="0"/>
              </a:rPr>
              <a:t>характеристик может </a:t>
            </a:r>
            <a:r>
              <a:rPr lang="ru-RU" sz="2000" dirty="0">
                <a:solidFill>
                  <a:srgbClr val="000000"/>
                </a:solidFill>
                <a:latin typeface="Times New Roman" pitchFamily="18" charset="0"/>
                <a:ea typeface="Times New Roman"/>
                <a:cs typeface="Times New Roman" pitchFamily="18" charset="0"/>
              </a:rPr>
              <a:t>быть одна или несколько, но минимум одна из них - это цена. Таким образом, в простейшем случае </a:t>
            </a:r>
            <a:r>
              <a:rPr lang="ru-RU" sz="2000" dirty="0" err="1">
                <a:solidFill>
                  <a:srgbClr val="000000"/>
                </a:solidFill>
                <a:latin typeface="Times New Roman" pitchFamily="18" charset="0"/>
                <a:ea typeface="Times New Roman"/>
                <a:cs typeface="Times New Roman" pitchFamily="18" charset="0"/>
              </a:rPr>
              <a:t>приходования</a:t>
            </a:r>
            <a:r>
              <a:rPr lang="ru-RU" sz="2000" dirty="0">
                <a:solidFill>
                  <a:srgbClr val="000000"/>
                </a:solidFill>
                <a:latin typeface="Times New Roman" pitchFamily="18" charset="0"/>
                <a:ea typeface="Times New Roman"/>
                <a:cs typeface="Times New Roman" pitchFamily="18" charset="0"/>
              </a:rPr>
              <a:t> товара мы просто расцениваем товар. </a:t>
            </a:r>
            <a:endParaRPr lang="ru-RU" sz="2000" dirty="0" smtClean="0">
              <a:solidFill>
                <a:srgbClr val="000000"/>
              </a:solidFill>
              <a:latin typeface="Times New Roman" pitchFamily="18" charset="0"/>
              <a:ea typeface="Times New Roman"/>
              <a:cs typeface="Times New Roman" pitchFamily="18" charset="0"/>
            </a:endParaRPr>
          </a:p>
          <a:p>
            <a:pPr indent="180340" algn="just">
              <a:lnSpc>
                <a:spcPct val="115000"/>
              </a:lnSpc>
              <a:spcAft>
                <a:spcPts val="0"/>
              </a:spcAft>
            </a:pPr>
            <a:r>
              <a:rPr lang="ru-RU" sz="2000" dirty="0" smtClean="0">
                <a:solidFill>
                  <a:srgbClr val="000000"/>
                </a:solidFill>
                <a:latin typeface="Times New Roman" pitchFamily="18" charset="0"/>
                <a:ea typeface="Times New Roman"/>
                <a:cs typeface="Times New Roman" pitchFamily="18" charset="0"/>
              </a:rPr>
              <a:t>В </a:t>
            </a:r>
            <a:r>
              <a:rPr lang="ru-RU" sz="2000" dirty="0">
                <a:solidFill>
                  <a:srgbClr val="000000"/>
                </a:solidFill>
                <a:latin typeface="Times New Roman" pitchFamily="18" charset="0"/>
                <a:ea typeface="Times New Roman"/>
                <a:cs typeface="Times New Roman" pitchFamily="18" charset="0"/>
              </a:rPr>
              <a:t>более сложных ситуациях мы делаем и другие действия, например, присваиваем штрих-коды, расписываем места дальнейшего хранения на стеллажах. Но минимум действий определен - без расценки нам точно не обойтись.</a:t>
            </a:r>
            <a:endParaRPr lang="ru-RU" sz="2000" dirty="0">
              <a:latin typeface="Times New Roman" pitchFamily="18" charset="0"/>
              <a:ea typeface="Calibri"/>
              <a:cs typeface="Times New Roman" pitchFamily="18" charset="0"/>
            </a:endParaRPr>
          </a:p>
          <a:p>
            <a:endParaRPr lang="ru-RU" sz="2000" dirty="0"/>
          </a:p>
        </p:txBody>
      </p:sp>
    </p:spTree>
    <p:extLst>
      <p:ext uri="{BB962C8B-B14F-4D97-AF65-F5344CB8AC3E}">
        <p14:creationId xmlns="" xmlns:p14="http://schemas.microsoft.com/office/powerpoint/2010/main" val="626118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5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5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618617"/>
            <a:ext cx="8280920" cy="5632311"/>
          </a:xfrm>
          <a:prstGeom prst="rect">
            <a:avLst/>
          </a:prstGeom>
          <a:noFill/>
        </p:spPr>
        <p:txBody>
          <a:bodyPr wrap="square" rtlCol="0">
            <a:spAutoFit/>
          </a:bodyPr>
          <a:lstStyle/>
          <a:p>
            <a:pPr indent="180340" algn="just">
              <a:spcAft>
                <a:spcPts val="0"/>
              </a:spcAft>
            </a:pPr>
            <a:r>
              <a:rPr lang="ru-RU" sz="2000" dirty="0">
                <a:solidFill>
                  <a:srgbClr val="000000"/>
                </a:solidFill>
                <a:latin typeface="Times New Roman" pitchFamily="18" charset="0"/>
                <a:ea typeface="Times New Roman"/>
                <a:cs typeface="Times New Roman" pitchFamily="18" charset="0"/>
              </a:rPr>
              <a:t>Какое отношение </a:t>
            </a:r>
            <a:r>
              <a:rPr lang="ru-RU" sz="2000" dirty="0" err="1">
                <a:solidFill>
                  <a:srgbClr val="000000"/>
                </a:solidFill>
                <a:latin typeface="Times New Roman" pitchFamily="18" charset="0"/>
                <a:ea typeface="Times New Roman"/>
                <a:cs typeface="Times New Roman" pitchFamily="18" charset="0"/>
              </a:rPr>
              <a:t>приходование</a:t>
            </a:r>
            <a:r>
              <a:rPr lang="ru-RU" sz="2000" dirty="0">
                <a:solidFill>
                  <a:srgbClr val="000000"/>
                </a:solidFill>
                <a:latin typeface="Times New Roman" pitchFamily="18" charset="0"/>
                <a:ea typeface="Times New Roman"/>
                <a:cs typeface="Times New Roman" pitchFamily="18" charset="0"/>
              </a:rPr>
              <a:t> товара и, главным образом, расценка имеют к автоматизации? Давайте уточним. </a:t>
            </a:r>
            <a:endParaRPr lang="ru-RU" sz="2000" dirty="0" smtClean="0">
              <a:solidFill>
                <a:srgbClr val="000000"/>
              </a:solidFill>
              <a:latin typeface="Times New Roman" pitchFamily="18" charset="0"/>
              <a:ea typeface="Times New Roman"/>
              <a:cs typeface="Times New Roman" pitchFamily="18" charset="0"/>
            </a:endParaRPr>
          </a:p>
          <a:p>
            <a:pPr indent="180340" algn="just">
              <a:spcAft>
                <a:spcPts val="0"/>
              </a:spcAft>
            </a:pPr>
            <a:r>
              <a:rPr lang="ru-RU" sz="2000" dirty="0" smtClean="0">
                <a:solidFill>
                  <a:srgbClr val="000000"/>
                </a:solidFill>
                <a:latin typeface="Times New Roman" pitchFamily="18" charset="0"/>
                <a:ea typeface="Times New Roman"/>
                <a:cs typeface="Times New Roman" pitchFamily="18" charset="0"/>
              </a:rPr>
              <a:t>Если </a:t>
            </a:r>
            <a:r>
              <a:rPr lang="ru-RU" sz="2000" dirty="0">
                <a:solidFill>
                  <a:srgbClr val="000000"/>
                </a:solidFill>
                <a:latin typeface="Times New Roman" pitchFamily="18" charset="0"/>
                <a:ea typeface="Times New Roman"/>
                <a:cs typeface="Times New Roman" pitchFamily="18" charset="0"/>
              </a:rPr>
              <a:t>расценка товара осуществляется с помощью какой-либо программы, это облегчает труд расценивающего сотрудника аптеки. Но это облегчение труда касается только одной операции - расценки. </a:t>
            </a:r>
            <a:endParaRPr lang="ru-RU" sz="2000" dirty="0" smtClean="0">
              <a:solidFill>
                <a:srgbClr val="000000"/>
              </a:solidFill>
              <a:latin typeface="Times New Roman" pitchFamily="18" charset="0"/>
              <a:ea typeface="Times New Roman"/>
              <a:cs typeface="Times New Roman" pitchFamily="18" charset="0"/>
            </a:endParaRPr>
          </a:p>
          <a:p>
            <a:pPr indent="180340" algn="just">
              <a:spcAft>
                <a:spcPts val="0"/>
              </a:spcAft>
            </a:pPr>
            <a:r>
              <a:rPr lang="ru-RU" sz="2000" dirty="0" smtClean="0">
                <a:solidFill>
                  <a:srgbClr val="000000"/>
                </a:solidFill>
                <a:latin typeface="Times New Roman" pitchFamily="18" charset="0"/>
                <a:ea typeface="Times New Roman"/>
                <a:cs typeface="Times New Roman" pitchFamily="18" charset="0"/>
              </a:rPr>
              <a:t>И </a:t>
            </a:r>
            <a:r>
              <a:rPr lang="ru-RU" sz="2000" dirty="0">
                <a:solidFill>
                  <a:srgbClr val="000000"/>
                </a:solidFill>
                <a:latin typeface="Times New Roman" pitchFamily="18" charset="0"/>
                <a:ea typeface="Times New Roman"/>
                <a:cs typeface="Times New Roman" pitchFamily="18" charset="0"/>
              </a:rPr>
              <a:t>даже если после автоматической расценки мы можем распечатать ценники, стеллажные карточки и пр., необходимо понимать, что к автоматическому учету движения товара в пределах аптеки это имеет только отдаленное отношение. </a:t>
            </a:r>
            <a:endParaRPr lang="ru-RU" sz="2000" dirty="0" smtClean="0">
              <a:solidFill>
                <a:srgbClr val="000000"/>
              </a:solidFill>
              <a:latin typeface="Times New Roman" pitchFamily="18" charset="0"/>
              <a:ea typeface="Times New Roman"/>
              <a:cs typeface="Times New Roman" pitchFamily="18" charset="0"/>
            </a:endParaRPr>
          </a:p>
          <a:p>
            <a:pPr indent="180340" algn="just">
              <a:spcAft>
                <a:spcPts val="0"/>
              </a:spcAft>
            </a:pPr>
            <a:r>
              <a:rPr lang="ru-RU" sz="2000" dirty="0" smtClean="0">
                <a:solidFill>
                  <a:srgbClr val="000000"/>
                </a:solidFill>
                <a:latin typeface="Times New Roman" pitchFamily="18" charset="0"/>
                <a:ea typeface="Times New Roman"/>
                <a:cs typeface="Times New Roman" pitchFamily="18" charset="0"/>
              </a:rPr>
              <a:t>Мы </a:t>
            </a:r>
            <a:r>
              <a:rPr lang="ru-RU" sz="2000" dirty="0">
                <a:solidFill>
                  <a:srgbClr val="000000"/>
                </a:solidFill>
                <a:latin typeface="Times New Roman" pitchFamily="18" charset="0"/>
                <a:ea typeface="Times New Roman"/>
                <a:cs typeface="Times New Roman" pitchFamily="18" charset="0"/>
              </a:rPr>
              <a:t>не можем переместить товар и "запомнить" в компьютере его новое место хранения, не можем потом его найти. Нам не удастся узнать, сколько препаратов, и какой серии, в данный момент находится в помещении аптеки или торгового зала. И уж тем более мы не получим никакой информации о том, сколько препаратов было реализовано, на какую сумму, как выглядит сальдо взаиморасчетов с поставщиком, с каким процентом наценки был реализован товар на прошлой неделе или в прошлом месяце.</a:t>
            </a:r>
            <a:endParaRPr lang="ru-RU" sz="2000" dirty="0">
              <a:latin typeface="Times New Roman" pitchFamily="18" charset="0"/>
              <a:ea typeface="Calibri"/>
              <a:cs typeface="Times New Roman" pitchFamily="18" charset="0"/>
            </a:endParaRPr>
          </a:p>
          <a:p>
            <a:endParaRPr lang="ru-RU" sz="2000" dirty="0"/>
          </a:p>
        </p:txBody>
      </p:sp>
    </p:spTree>
    <p:extLst>
      <p:ext uri="{BB962C8B-B14F-4D97-AF65-F5344CB8AC3E}">
        <p14:creationId xmlns="" xmlns:p14="http://schemas.microsoft.com/office/powerpoint/2010/main" val="426909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5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5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5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810285"/>
            <a:ext cx="8424936" cy="4647426"/>
          </a:xfrm>
          <a:prstGeom prst="rect">
            <a:avLst/>
          </a:prstGeom>
          <a:noFill/>
        </p:spPr>
        <p:txBody>
          <a:bodyPr wrap="square" rtlCol="0">
            <a:spAutoFit/>
          </a:bodyPr>
          <a:lstStyle/>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Поэтому, подытоживая возможности автоматизации второго этапа движения товара - </a:t>
            </a:r>
            <a:r>
              <a:rPr lang="ru-RU" sz="2000" dirty="0" err="1">
                <a:solidFill>
                  <a:srgbClr val="000000"/>
                </a:solidFill>
                <a:latin typeface="Times New Roman" pitchFamily="18" charset="0"/>
                <a:ea typeface="Times New Roman"/>
                <a:cs typeface="Times New Roman" pitchFamily="18" charset="0"/>
              </a:rPr>
              <a:t>приходования</a:t>
            </a:r>
            <a:r>
              <a:rPr lang="ru-RU" sz="2000" dirty="0">
                <a:solidFill>
                  <a:srgbClr val="000000"/>
                </a:solidFill>
                <a:latin typeface="Times New Roman" pitchFamily="18" charset="0"/>
                <a:ea typeface="Times New Roman"/>
                <a:cs typeface="Times New Roman" pitchFamily="18" charset="0"/>
              </a:rPr>
              <a:t>, можно сказать, что на этом этапе автоматизировать можно только саму операцию расценки. </a:t>
            </a:r>
            <a:endParaRPr lang="ru-RU" sz="2000" dirty="0" smtClean="0">
              <a:solidFill>
                <a:srgbClr val="000000"/>
              </a:solidFill>
              <a:latin typeface="Times New Roman" pitchFamily="18" charset="0"/>
              <a:ea typeface="Times New Roman"/>
              <a:cs typeface="Times New Roman" pitchFamily="18" charset="0"/>
            </a:endParaRPr>
          </a:p>
          <a:p>
            <a:pPr indent="180340" algn="just">
              <a:lnSpc>
                <a:spcPct val="115000"/>
              </a:lnSpc>
              <a:spcAft>
                <a:spcPts val="0"/>
              </a:spcAft>
            </a:pPr>
            <a:endParaRPr lang="ru-RU" sz="2000" dirty="0" smtClean="0">
              <a:solidFill>
                <a:srgbClr val="000000"/>
              </a:solidFill>
              <a:latin typeface="Times New Roman" pitchFamily="18" charset="0"/>
              <a:ea typeface="Times New Roman"/>
              <a:cs typeface="Times New Roman" pitchFamily="18" charset="0"/>
            </a:endParaRPr>
          </a:p>
          <a:p>
            <a:pPr indent="180340" algn="just">
              <a:lnSpc>
                <a:spcPct val="115000"/>
              </a:lnSpc>
              <a:spcAft>
                <a:spcPts val="0"/>
              </a:spcAft>
            </a:pPr>
            <a:r>
              <a:rPr lang="ru-RU" sz="2000" dirty="0" smtClean="0">
                <a:solidFill>
                  <a:srgbClr val="000000"/>
                </a:solidFill>
                <a:latin typeface="Times New Roman" pitchFamily="18" charset="0"/>
                <a:ea typeface="Times New Roman"/>
                <a:cs typeface="Times New Roman" pitchFamily="18" charset="0"/>
              </a:rPr>
              <a:t>Автоматизация </a:t>
            </a:r>
            <a:r>
              <a:rPr lang="ru-RU" sz="2000" dirty="0">
                <a:solidFill>
                  <a:srgbClr val="000000"/>
                </a:solidFill>
                <a:latin typeface="Times New Roman" pitchFamily="18" charset="0"/>
                <a:ea typeface="Times New Roman"/>
                <a:cs typeface="Times New Roman" pitchFamily="18" charset="0"/>
              </a:rPr>
              <a:t>же в полном </a:t>
            </a:r>
            <a:r>
              <a:rPr lang="ru-RU" sz="2000" dirty="0" smtClean="0">
                <a:solidFill>
                  <a:srgbClr val="000000"/>
                </a:solidFill>
                <a:latin typeface="Times New Roman" pitchFamily="18" charset="0"/>
                <a:ea typeface="Times New Roman"/>
                <a:cs typeface="Times New Roman" pitchFamily="18" charset="0"/>
              </a:rPr>
              <a:t>смысле </a:t>
            </a:r>
            <a:r>
              <a:rPr lang="ru-RU" sz="2000" dirty="0">
                <a:solidFill>
                  <a:srgbClr val="000000"/>
                </a:solidFill>
                <a:latin typeface="Times New Roman" pitchFamily="18" charset="0"/>
                <a:ea typeface="Times New Roman"/>
                <a:cs typeface="Times New Roman" pitchFamily="18" charset="0"/>
              </a:rPr>
              <a:t>нацелена в основном на третий этап - там сосредоточено большинство операций по учету хранения и движения товара и финансовых потоков. </a:t>
            </a:r>
            <a:endParaRPr lang="ru-RU" sz="2000" dirty="0" smtClean="0">
              <a:solidFill>
                <a:srgbClr val="000000"/>
              </a:solidFill>
              <a:latin typeface="Times New Roman" pitchFamily="18" charset="0"/>
              <a:ea typeface="Times New Roman"/>
              <a:cs typeface="Times New Roman" pitchFamily="18" charset="0"/>
            </a:endParaRPr>
          </a:p>
          <a:p>
            <a:pPr indent="180340" algn="just">
              <a:lnSpc>
                <a:spcPct val="115000"/>
              </a:lnSpc>
              <a:spcAft>
                <a:spcPts val="0"/>
              </a:spcAft>
            </a:pPr>
            <a:endParaRPr lang="ru-RU" sz="2000" dirty="0" smtClean="0">
              <a:solidFill>
                <a:srgbClr val="000000"/>
              </a:solidFill>
              <a:latin typeface="Times New Roman" pitchFamily="18" charset="0"/>
              <a:ea typeface="Times New Roman"/>
              <a:cs typeface="Times New Roman" pitchFamily="18" charset="0"/>
            </a:endParaRPr>
          </a:p>
          <a:p>
            <a:pPr indent="180340" algn="just">
              <a:lnSpc>
                <a:spcPct val="115000"/>
              </a:lnSpc>
              <a:spcAft>
                <a:spcPts val="0"/>
              </a:spcAft>
            </a:pPr>
            <a:r>
              <a:rPr lang="ru-RU" sz="2000" dirty="0" smtClean="0">
                <a:solidFill>
                  <a:srgbClr val="000000"/>
                </a:solidFill>
                <a:latin typeface="Times New Roman" pitchFamily="18" charset="0"/>
                <a:ea typeface="Times New Roman"/>
                <a:cs typeface="Times New Roman" pitchFamily="18" charset="0"/>
              </a:rPr>
              <a:t>Таким </a:t>
            </a:r>
            <a:r>
              <a:rPr lang="ru-RU" sz="2000" dirty="0">
                <a:solidFill>
                  <a:srgbClr val="000000"/>
                </a:solidFill>
                <a:latin typeface="Times New Roman" pitchFamily="18" charset="0"/>
                <a:ea typeface="Times New Roman"/>
                <a:cs typeface="Times New Roman" pitchFamily="18" charset="0"/>
              </a:rPr>
              <a:t>образом, производится ли расценка товара вручную или с помощью компьютерной программы - Автоматизация в полном смысле этого слова начинается только потом - после </a:t>
            </a:r>
            <a:r>
              <a:rPr lang="ru-RU" sz="2000" dirty="0" err="1">
                <a:solidFill>
                  <a:srgbClr val="000000"/>
                </a:solidFill>
                <a:latin typeface="Times New Roman" pitchFamily="18" charset="0"/>
                <a:ea typeface="Times New Roman"/>
                <a:cs typeface="Times New Roman" pitchFamily="18" charset="0"/>
              </a:rPr>
              <a:t>приходования</a:t>
            </a:r>
            <a:r>
              <a:rPr lang="ru-RU" sz="2000" dirty="0">
                <a:solidFill>
                  <a:srgbClr val="000000"/>
                </a:solidFill>
                <a:latin typeface="Times New Roman" pitchFamily="18" charset="0"/>
                <a:ea typeface="Times New Roman"/>
                <a:cs typeface="Times New Roman" pitchFamily="18" charset="0"/>
              </a:rPr>
              <a:t> товара.</a:t>
            </a:r>
            <a:endParaRPr lang="ru-RU" sz="2000" dirty="0">
              <a:latin typeface="Times New Roman" pitchFamily="18" charset="0"/>
              <a:ea typeface="Calibri"/>
              <a:cs typeface="Times New Roman" pitchFamily="18" charset="0"/>
            </a:endParaRPr>
          </a:p>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 </a:t>
            </a:r>
            <a:endParaRPr lang="ru-RU" sz="2000" dirty="0">
              <a:latin typeface="Times New Roman" pitchFamily="18" charset="0"/>
              <a:ea typeface="Calibri"/>
              <a:cs typeface="Times New Roman" pitchFamily="18" charset="0"/>
            </a:endParaRPr>
          </a:p>
          <a:p>
            <a:endParaRPr lang="ru-RU" sz="2000" dirty="0"/>
          </a:p>
        </p:txBody>
      </p:sp>
    </p:spTree>
    <p:extLst>
      <p:ext uri="{BB962C8B-B14F-4D97-AF65-F5344CB8AC3E}">
        <p14:creationId xmlns="" xmlns:p14="http://schemas.microsoft.com/office/powerpoint/2010/main" val="50651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5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2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620688"/>
            <a:ext cx="8712968" cy="5837495"/>
          </a:xfrm>
          <a:prstGeom prst="rect">
            <a:avLst/>
          </a:prstGeom>
          <a:noFill/>
        </p:spPr>
        <p:txBody>
          <a:bodyPr wrap="square" rtlCol="0">
            <a:spAutoFit/>
          </a:bodyPr>
          <a:lstStyle/>
          <a:p>
            <a:pPr indent="180340" algn="just">
              <a:lnSpc>
                <a:spcPct val="115000"/>
              </a:lnSpc>
              <a:spcAft>
                <a:spcPts val="1000"/>
              </a:spcAft>
            </a:pPr>
            <a:r>
              <a:rPr lang="ru-RU" sz="2000" b="1" dirty="0">
                <a:solidFill>
                  <a:srgbClr val="000000"/>
                </a:solidFill>
                <a:latin typeface="Times New Roman" pitchFamily="18" charset="0"/>
                <a:ea typeface="Times New Roman"/>
                <a:cs typeface="Times New Roman" pitchFamily="18" charset="0"/>
              </a:rPr>
              <a:t>ЭТАП ПЕРВЫЙ: ПРИОБРЕТАЕМ ТОВАР</a:t>
            </a:r>
            <a:endParaRPr lang="ru-RU" sz="2000" dirty="0">
              <a:latin typeface="Times New Roman" pitchFamily="18" charset="0"/>
              <a:ea typeface="Calibri"/>
              <a:cs typeface="Times New Roman" pitchFamily="18" charset="0"/>
            </a:endParaRPr>
          </a:p>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А теперь от второго этапа - </a:t>
            </a:r>
            <a:r>
              <a:rPr lang="ru-RU" sz="2000" dirty="0" err="1">
                <a:solidFill>
                  <a:srgbClr val="000000"/>
                </a:solidFill>
                <a:latin typeface="Times New Roman" pitchFamily="18" charset="0"/>
                <a:ea typeface="Times New Roman"/>
                <a:cs typeface="Times New Roman" pitchFamily="18" charset="0"/>
              </a:rPr>
              <a:t>приходования</a:t>
            </a:r>
            <a:r>
              <a:rPr lang="ru-RU" sz="2000" dirty="0">
                <a:solidFill>
                  <a:srgbClr val="000000"/>
                </a:solidFill>
                <a:latin typeface="Times New Roman" pitchFamily="18" charset="0"/>
                <a:ea typeface="Times New Roman"/>
                <a:cs typeface="Times New Roman" pitchFamily="18" charset="0"/>
              </a:rPr>
              <a:t> товара в аптеке, перейдем к первому - поиску, выбору и приобретению товара от поставщиков.</a:t>
            </a:r>
            <a:endParaRPr lang="ru-RU" sz="2000" dirty="0">
              <a:latin typeface="Times New Roman" pitchFamily="18" charset="0"/>
              <a:ea typeface="Calibri"/>
              <a:cs typeface="Times New Roman" pitchFamily="18" charset="0"/>
            </a:endParaRPr>
          </a:p>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Во-первых, </a:t>
            </a:r>
            <a:r>
              <a:rPr lang="ru-RU" sz="2000" dirty="0">
                <a:solidFill>
                  <a:schemeClr val="accent6">
                    <a:lumMod val="75000"/>
                  </a:schemeClr>
                </a:solidFill>
                <a:latin typeface="Times New Roman" pitchFamily="18" charset="0"/>
                <a:ea typeface="Times New Roman"/>
                <a:cs typeface="Times New Roman" pitchFamily="18" charset="0"/>
              </a:rPr>
              <a:t>поиск</a:t>
            </a:r>
            <a:r>
              <a:rPr lang="ru-RU" sz="2000" dirty="0">
                <a:solidFill>
                  <a:srgbClr val="000000"/>
                </a:solidFill>
                <a:latin typeface="Times New Roman" pitchFamily="18" charset="0"/>
                <a:ea typeface="Times New Roman"/>
                <a:cs typeface="Times New Roman" pitchFamily="18" charset="0"/>
              </a:rPr>
              <a:t>. Зададим себе вопрос: "Эта процедура может выполняться автоматически или нет?". Ответ очевиден: "Нет". На сегодняшний день не существует автоматической системы или программы, в которой сосредоточена вся актуальная информация по предложениям товара от поставщиков. У нас на компьютере могут быть установлены модемные системы заказа от многих крупных поставщиков, отдельные программы, которые позволяют сравнивать прайс-листы некоторых из них, но ни одна из действующих программ не позволяет в полной мере обеспечить поиск интересующей потребности среди всего многообразия предложений от поставщиков. Обращаясь к той или иной программе, мы ограничиваем себя в выборе предложений. И чем меньше подобных программ и систем заказов мы используем, тем больше сужаем круг своих возможностей выбора.</a:t>
            </a:r>
            <a:endParaRPr lang="ru-RU" sz="2000" dirty="0">
              <a:latin typeface="Times New Roman" pitchFamily="18" charset="0"/>
              <a:ea typeface="Calibri"/>
              <a:cs typeface="Times New Roman" pitchFamily="18" charset="0"/>
            </a:endParaRPr>
          </a:p>
          <a:p>
            <a:endParaRPr lang="ru-RU"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21091902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729246"/>
            <a:ext cx="8280920" cy="4311245"/>
          </a:xfrm>
          <a:prstGeom prst="rect">
            <a:avLst/>
          </a:prstGeom>
          <a:noFill/>
        </p:spPr>
        <p:txBody>
          <a:bodyPr wrap="square" rtlCol="0">
            <a:spAutoFit/>
          </a:bodyPr>
          <a:lstStyle/>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Рассмотрим теперь сам процесс </a:t>
            </a:r>
            <a:r>
              <a:rPr lang="ru-RU" sz="2000" u="sng" dirty="0" smtClean="0">
                <a:latin typeface="Times New Roman" pitchFamily="18" charset="0"/>
                <a:ea typeface="Times New Roman"/>
                <a:cs typeface="Times New Roman" pitchFamily="18" charset="0"/>
              </a:rPr>
              <a:t>выбора</a:t>
            </a:r>
            <a:r>
              <a:rPr lang="ru-RU" sz="2000" dirty="0" smtClean="0">
                <a:solidFill>
                  <a:srgbClr val="000000"/>
                </a:solidFill>
                <a:latin typeface="Times New Roman" pitchFamily="18" charset="0"/>
                <a:ea typeface="Times New Roman"/>
                <a:cs typeface="Times New Roman" pitchFamily="18" charset="0"/>
              </a:rPr>
              <a:t>.</a:t>
            </a:r>
          </a:p>
          <a:p>
            <a:pPr indent="180340" algn="just">
              <a:lnSpc>
                <a:spcPct val="115000"/>
              </a:lnSpc>
              <a:spcAft>
                <a:spcPts val="0"/>
              </a:spcAft>
            </a:pPr>
            <a:r>
              <a:rPr lang="ru-RU" sz="2000" dirty="0" smtClean="0">
                <a:solidFill>
                  <a:srgbClr val="000000"/>
                </a:solidFill>
                <a:latin typeface="Times New Roman" pitchFamily="18" charset="0"/>
                <a:ea typeface="Times New Roman"/>
                <a:cs typeface="Times New Roman" pitchFamily="18" charset="0"/>
              </a:rPr>
              <a:t>Модемные </a:t>
            </a:r>
            <a:r>
              <a:rPr lang="ru-RU" sz="2000" dirty="0">
                <a:solidFill>
                  <a:srgbClr val="000000"/>
                </a:solidFill>
                <a:latin typeface="Times New Roman" pitchFamily="18" charset="0"/>
                <a:ea typeface="Times New Roman"/>
                <a:cs typeface="Times New Roman" pitchFamily="18" charset="0"/>
              </a:rPr>
              <a:t>программы заказа товара от поставщиков такого выбора не предоставляют - им невыгодно производить объективное сравнение своего предложения и предложения конкурентов. </a:t>
            </a:r>
            <a:r>
              <a:rPr lang="ru-RU" sz="2000" dirty="0" smtClean="0">
                <a:solidFill>
                  <a:srgbClr val="000000"/>
                </a:solidFill>
                <a:latin typeface="Times New Roman" pitchFamily="18" charset="0"/>
                <a:ea typeface="Times New Roman"/>
                <a:cs typeface="Times New Roman" pitchFamily="18" charset="0"/>
              </a:rPr>
              <a:t> Это </a:t>
            </a:r>
            <a:r>
              <a:rPr lang="ru-RU" sz="2000" dirty="0">
                <a:solidFill>
                  <a:srgbClr val="000000"/>
                </a:solidFill>
                <a:latin typeface="Times New Roman" pitchFamily="18" charset="0"/>
                <a:ea typeface="Times New Roman"/>
                <a:cs typeface="Times New Roman" pitchFamily="18" charset="0"/>
              </a:rPr>
              <a:t>понятно.</a:t>
            </a:r>
            <a:endParaRPr lang="ru-RU" sz="2000" dirty="0">
              <a:latin typeface="Times New Roman" pitchFamily="18" charset="0"/>
              <a:ea typeface="Calibri"/>
              <a:cs typeface="Times New Roman" pitchFamily="18" charset="0"/>
            </a:endParaRPr>
          </a:p>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Программы сравнения прайс-листов от сторонних организаций (то есть не поставщиков) помогают представить предложения в определенном виде, облегчающем работу сотрудника, ответственного за закупку товара. Но это упрощение работы производится только по одному критерию - по цене. И поэтому выбор интересующей позиции среди всех предложений поставщиков не может выполняться компьютером самостоятельно, ведь, сравнивая предложения только по цене, компьютер не принимает во внимание другие факторы. </a:t>
            </a:r>
            <a:endParaRPr lang="ru-RU"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309382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760226"/>
            <a:ext cx="8280920" cy="5709255"/>
          </a:xfrm>
          <a:prstGeom prst="rect">
            <a:avLst/>
          </a:prstGeom>
          <a:noFill/>
        </p:spPr>
        <p:txBody>
          <a:bodyPr wrap="square" rtlCol="0">
            <a:spAutoFit/>
          </a:bodyPr>
          <a:lstStyle/>
          <a:p>
            <a:pPr indent="180340" algn="just">
              <a:lnSpc>
                <a:spcPct val="115000"/>
              </a:lnSpc>
              <a:spcAft>
                <a:spcPts val="0"/>
              </a:spcAft>
            </a:pPr>
            <a:r>
              <a:rPr lang="ru-RU" sz="2000" dirty="0" smtClean="0">
                <a:solidFill>
                  <a:srgbClr val="000000"/>
                </a:solidFill>
                <a:latin typeface="Times New Roman" pitchFamily="18" charset="0"/>
                <a:ea typeface="Times New Roman"/>
                <a:cs typeface="Times New Roman" pitchFamily="18" charset="0"/>
              </a:rPr>
              <a:t>В </a:t>
            </a:r>
            <a:r>
              <a:rPr lang="ru-RU" sz="2000" dirty="0">
                <a:solidFill>
                  <a:srgbClr val="000000"/>
                </a:solidFill>
                <a:latin typeface="Times New Roman" pitchFamily="18" charset="0"/>
                <a:ea typeface="Times New Roman"/>
                <a:cs typeface="Times New Roman" pitchFamily="18" charset="0"/>
              </a:rPr>
              <a:t>то же время решение по выбору поставщика, принятое сотрудником, ответственным за закупку товара, осуществляется с учетом всего многообразия параметров предложений, к которым относятся:</a:t>
            </a:r>
            <a:endParaRPr lang="ru-RU" sz="2000" dirty="0">
              <a:latin typeface="Times New Roman" pitchFamily="18" charset="0"/>
              <a:ea typeface="Calibri"/>
              <a:cs typeface="Times New Roman" pitchFamily="18" charset="0"/>
            </a:endParaRPr>
          </a:p>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 цена предложения;</a:t>
            </a:r>
            <a:endParaRPr lang="ru-RU" sz="2000" dirty="0">
              <a:latin typeface="Times New Roman" pitchFamily="18" charset="0"/>
              <a:ea typeface="Calibri"/>
              <a:cs typeface="Times New Roman" pitchFamily="18" charset="0"/>
            </a:endParaRPr>
          </a:p>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 </a:t>
            </a:r>
            <a:r>
              <a:rPr lang="ru-RU" sz="2000" dirty="0" smtClean="0">
                <a:latin typeface="Times New Roman" pitchFamily="18" charset="0"/>
                <a:ea typeface="Times New Roman"/>
                <a:cs typeface="Times New Roman" pitchFamily="18" charset="0"/>
              </a:rPr>
              <a:t>количество;</a:t>
            </a:r>
            <a:endParaRPr lang="ru-RU" sz="2000" dirty="0">
              <a:latin typeface="Times New Roman" pitchFamily="18" charset="0"/>
              <a:ea typeface="Calibri"/>
              <a:cs typeface="Times New Roman" pitchFamily="18" charset="0"/>
            </a:endParaRPr>
          </a:p>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 условия поставки;</a:t>
            </a:r>
            <a:endParaRPr lang="ru-RU" sz="2000" dirty="0">
              <a:latin typeface="Times New Roman" pitchFamily="18" charset="0"/>
              <a:ea typeface="Calibri"/>
              <a:cs typeface="Times New Roman" pitchFamily="18" charset="0"/>
            </a:endParaRPr>
          </a:p>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 время доставки заказанного товара;</a:t>
            </a:r>
            <a:endParaRPr lang="ru-RU" sz="2000" dirty="0">
              <a:latin typeface="Times New Roman" pitchFamily="18" charset="0"/>
              <a:ea typeface="Calibri"/>
              <a:cs typeface="Times New Roman" pitchFamily="18" charset="0"/>
            </a:endParaRPr>
          </a:p>
          <a:p>
            <a:pPr indent="180340">
              <a:lnSpc>
                <a:spcPct val="115000"/>
              </a:lnSpc>
              <a:spcAft>
                <a:spcPts val="0"/>
              </a:spcAft>
            </a:pPr>
            <a:r>
              <a:rPr lang="ru-RU" sz="2000" dirty="0">
                <a:solidFill>
                  <a:srgbClr val="000000"/>
                </a:solidFill>
                <a:latin typeface="Times New Roman" pitchFamily="18" charset="0"/>
                <a:ea typeface="Times New Roman"/>
                <a:cs typeface="Times New Roman" pitchFamily="18" charset="0"/>
              </a:rPr>
              <a:t>- количество ошибок в собранном и доставленном товаре от поставщика;</a:t>
            </a:r>
            <a:endParaRPr lang="ru-RU" sz="2000" dirty="0">
              <a:latin typeface="Times New Roman" pitchFamily="18" charset="0"/>
              <a:ea typeface="Calibri"/>
              <a:cs typeface="Times New Roman" pitchFamily="18" charset="0"/>
            </a:endParaRPr>
          </a:p>
          <a:p>
            <a:pPr indent="180340">
              <a:lnSpc>
                <a:spcPct val="115000"/>
              </a:lnSpc>
              <a:spcAft>
                <a:spcPts val="0"/>
              </a:spcAft>
            </a:pPr>
            <a:r>
              <a:rPr lang="ru-RU" sz="2000" dirty="0">
                <a:solidFill>
                  <a:srgbClr val="000000"/>
                </a:solidFill>
                <a:latin typeface="Times New Roman" pitchFamily="18" charset="0"/>
                <a:ea typeface="Times New Roman"/>
                <a:cs typeface="Times New Roman" pitchFamily="18" charset="0"/>
              </a:rPr>
              <a:t>- задолженность в определенный момент времени перед конкретным поставщиком;</a:t>
            </a:r>
            <a:endParaRPr lang="ru-RU" sz="2000" dirty="0">
              <a:latin typeface="Times New Roman" pitchFamily="18" charset="0"/>
              <a:ea typeface="Calibri"/>
              <a:cs typeface="Times New Roman" pitchFamily="18" charset="0"/>
            </a:endParaRPr>
          </a:p>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 обеспечение требуемой сопроводительной документацией;</a:t>
            </a:r>
            <a:endParaRPr lang="ru-RU" sz="2000" dirty="0">
              <a:latin typeface="Times New Roman" pitchFamily="18" charset="0"/>
              <a:ea typeface="Calibri"/>
              <a:cs typeface="Times New Roman" pitchFamily="18" charset="0"/>
            </a:endParaRPr>
          </a:p>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 репутация поставщика;</a:t>
            </a:r>
            <a:endParaRPr lang="ru-RU" sz="2000" dirty="0">
              <a:latin typeface="Times New Roman" pitchFamily="18" charset="0"/>
              <a:ea typeface="Calibri"/>
              <a:cs typeface="Times New Roman" pitchFamily="18" charset="0"/>
            </a:endParaRPr>
          </a:p>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 дополнительная информация в виде конкурсов по отдельным препаратам, поставкам, периодам и т.п.</a:t>
            </a:r>
            <a:endParaRPr lang="ru-RU" sz="2000" dirty="0">
              <a:latin typeface="Times New Roman" pitchFamily="18" charset="0"/>
              <a:ea typeface="Calibri"/>
              <a:cs typeface="Times New Roman" pitchFamily="18" charset="0"/>
            </a:endParaRPr>
          </a:p>
          <a:p>
            <a:endParaRPr lang="ru-RU"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32870701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424936" cy="369332"/>
          </a:xfrm>
          <a:prstGeom prst="rect">
            <a:avLst/>
          </a:prstGeom>
          <a:noFill/>
        </p:spPr>
        <p:txBody>
          <a:bodyPr wrap="square" rtlCol="0">
            <a:spAutoFit/>
          </a:bodyPr>
          <a:lstStyle/>
          <a:p>
            <a:endParaRPr lang="ru-RU" dirty="0"/>
          </a:p>
        </p:txBody>
      </p:sp>
      <p:sp>
        <p:nvSpPr>
          <p:cNvPr id="3" name="TextBox 2"/>
          <p:cNvSpPr txBox="1"/>
          <p:nvPr/>
        </p:nvSpPr>
        <p:spPr>
          <a:xfrm>
            <a:off x="251520" y="857612"/>
            <a:ext cx="8568952" cy="5133713"/>
          </a:xfrm>
          <a:prstGeom prst="rect">
            <a:avLst/>
          </a:prstGeom>
          <a:noFill/>
        </p:spPr>
        <p:txBody>
          <a:bodyPr wrap="square" rtlCol="0">
            <a:spAutoFit/>
          </a:bodyPr>
          <a:lstStyle/>
          <a:p>
            <a:pPr indent="180340" algn="just">
              <a:lnSpc>
                <a:spcPct val="115000"/>
              </a:lnSpc>
              <a:spcAft>
                <a:spcPts val="0"/>
              </a:spcAft>
            </a:pPr>
            <a:r>
              <a:rPr lang="ru-RU" sz="2400" dirty="0">
                <a:solidFill>
                  <a:srgbClr val="000000"/>
                </a:solidFill>
                <a:latin typeface="Times New Roman" pitchFamily="18" charset="0"/>
                <a:ea typeface="Times New Roman"/>
                <a:cs typeface="Times New Roman" pitchFamily="18" charset="0"/>
              </a:rPr>
              <a:t>Понятно, что на сегодняшний день проанализировать все вышеперечисленные факторы не в состоянии ни одна программа, и правильность выбора закупаемых препаратов среди всего многообразия предложений от поставщиков сегодня целиком зависит от квалификации сотрудников, ответственных за закупку товара в аптеке. При этом те или иные подсказки, которые дают системы заказов от поставщиков или определенные программы сравнения прайс-листов могут служить хорошим подспорьем в работе, но, тем не менее, правильность окончательного выбора заказа целиком ложится на плечи самого сотрудника аптеки.</a:t>
            </a:r>
            <a:endParaRPr lang="ru-RU" sz="2400" dirty="0">
              <a:latin typeface="Times New Roman" pitchFamily="18" charset="0"/>
              <a:ea typeface="Calibri"/>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898030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457200" y="2034481"/>
            <a:ext cx="8435280" cy="5714999"/>
          </a:xfrm>
        </p:spPr>
        <p:txBody>
          <a:bodyPr>
            <a:normAutofit/>
          </a:bodyPr>
          <a:lstStyle/>
          <a:p>
            <a:pPr marL="708025" indent="-266700">
              <a:buClr>
                <a:schemeClr val="accent2">
                  <a:lumMod val="50000"/>
                </a:schemeClr>
              </a:buClr>
              <a:buFont typeface="Wingdings" pitchFamily="2" charset="2"/>
              <a:buChar char="Ø"/>
            </a:pPr>
            <a:r>
              <a:rPr lang="ru-RU" sz="2400" dirty="0" smtClean="0">
                <a:latin typeface="Times New Roman" pitchFamily="18" charset="0"/>
                <a:cs typeface="Times New Roman" pitchFamily="18" charset="0"/>
              </a:rPr>
              <a:t>повышение производительности и эффективности труда работников, </a:t>
            </a:r>
          </a:p>
          <a:p>
            <a:pPr marL="708025" indent="-266700">
              <a:buClr>
                <a:schemeClr val="accent2">
                  <a:lumMod val="50000"/>
                </a:schemeClr>
              </a:buClr>
              <a:buFont typeface="Wingdings" pitchFamily="2" charset="2"/>
              <a:buChar char="Ø"/>
            </a:pPr>
            <a:r>
              <a:rPr lang="ru-RU" sz="2400" dirty="0" smtClean="0">
                <a:latin typeface="Times New Roman" pitchFamily="18" charset="0"/>
                <a:cs typeface="Times New Roman" pitchFamily="18" charset="0"/>
              </a:rPr>
              <a:t>улучшение качества информационной продукции и услуг, </a:t>
            </a:r>
          </a:p>
          <a:p>
            <a:pPr marL="708025" indent="-266700">
              <a:buClr>
                <a:schemeClr val="accent2">
                  <a:lumMod val="50000"/>
                </a:schemeClr>
              </a:buClr>
              <a:buFont typeface="Wingdings" pitchFamily="2" charset="2"/>
              <a:buChar char="Ø"/>
            </a:pPr>
            <a:r>
              <a:rPr lang="ru-RU" sz="2400" dirty="0" smtClean="0">
                <a:latin typeface="Times New Roman" pitchFamily="18" charset="0"/>
                <a:cs typeface="Times New Roman" pitchFamily="18" charset="0"/>
              </a:rPr>
              <a:t>повышение сервиса и оперативности обслуживания пользователей. </a:t>
            </a:r>
          </a:p>
          <a:p>
            <a:pPr indent="22225">
              <a:buFont typeface="Wingdings" pitchFamily="2" charset="2"/>
              <a:buNone/>
            </a:pPr>
            <a:endParaRPr lang="ru-RU" sz="2400" dirty="0" smtClean="0">
              <a:latin typeface="Times New Roman" pitchFamily="18" charset="0"/>
              <a:cs typeface="Times New Roman" pitchFamily="18" charset="0"/>
            </a:endParaRPr>
          </a:p>
          <a:p>
            <a:pPr indent="22225">
              <a:buFont typeface="Wingdings" pitchFamily="2" charset="2"/>
              <a:buNone/>
            </a:pPr>
            <a:r>
              <a:rPr lang="ru-RU" sz="2400" dirty="0" smtClean="0">
                <a:latin typeface="Times New Roman" pitchFamily="18" charset="0"/>
                <a:cs typeface="Times New Roman" pitchFamily="18" charset="0"/>
              </a:rPr>
              <a:t>Автоматизация базируется на использование средств вычислительной техники (СВТ) и необходимого ПО.</a:t>
            </a:r>
          </a:p>
        </p:txBody>
      </p:sp>
      <p:sp>
        <p:nvSpPr>
          <p:cNvPr id="7170" name="Rectangle 2"/>
          <p:cNvSpPr>
            <a:spLocks noGrp="1" noChangeArrowheads="1"/>
          </p:cNvSpPr>
          <p:nvPr>
            <p:ph type="title"/>
          </p:nvPr>
        </p:nvSpPr>
        <p:spPr>
          <a:xfrm>
            <a:off x="467544" y="836712"/>
            <a:ext cx="7488832" cy="667544"/>
          </a:xfrm>
        </p:spPr>
        <p:txBody>
          <a:bodyPr>
            <a:noAutofit/>
          </a:bodyPr>
          <a:lstStyle/>
          <a:p>
            <a:pPr algn="ctr"/>
            <a:r>
              <a:rPr lang="ru-RU" sz="2800" dirty="0">
                <a:solidFill>
                  <a:schemeClr val="tx1"/>
                </a:solidFill>
                <a:latin typeface="Times New Roman" pitchFamily="18" charset="0"/>
                <a:ea typeface="+mn-ea"/>
                <a:cs typeface="Times New Roman" pitchFamily="18" charset="0"/>
              </a:rPr>
              <a:t>Цель автоматизации информационных процессов -</a:t>
            </a:r>
          </a:p>
        </p:txBody>
      </p:sp>
    </p:spTree>
    <p:extLst>
      <p:ext uri="{BB962C8B-B14F-4D97-AF65-F5344CB8AC3E}">
        <p14:creationId xmlns="" xmlns:p14="http://schemas.microsoft.com/office/powerpoint/2010/main" val="3796913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fade">
                                      <p:cBhvr>
                                        <p:cTn id="7" dur="25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fade">
                                      <p:cBhvr>
                                        <p:cTn id="12" dur="250"/>
                                        <p:tgtEl>
                                          <p:spTgt spid="57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fade">
                                      <p:cBhvr>
                                        <p:cTn id="17" dur="250"/>
                                        <p:tgtEl>
                                          <p:spTgt spid="573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7347">
                                            <p:txEl>
                                              <p:pRg st="4" end="4"/>
                                            </p:txEl>
                                          </p:spTgt>
                                        </p:tgtEl>
                                        <p:attrNameLst>
                                          <p:attrName>style.visibility</p:attrName>
                                        </p:attrNameLst>
                                      </p:cBhvr>
                                      <p:to>
                                        <p:strVal val="visible"/>
                                      </p:to>
                                    </p:set>
                                    <p:animEffect transition="in" filter="fade">
                                      <p:cBhvr>
                                        <p:cTn id="22" dur="500"/>
                                        <p:tgtEl>
                                          <p:spTgt spid="57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424936" cy="369332"/>
          </a:xfrm>
          <a:prstGeom prst="rect">
            <a:avLst/>
          </a:prstGeom>
          <a:noFill/>
        </p:spPr>
        <p:txBody>
          <a:bodyPr wrap="square" rtlCol="0">
            <a:spAutoFit/>
          </a:bodyPr>
          <a:lstStyle/>
          <a:p>
            <a:endParaRPr lang="ru-RU" dirty="0"/>
          </a:p>
        </p:txBody>
      </p:sp>
      <p:sp>
        <p:nvSpPr>
          <p:cNvPr id="3" name="TextBox 2"/>
          <p:cNvSpPr txBox="1"/>
          <p:nvPr/>
        </p:nvSpPr>
        <p:spPr>
          <a:xfrm>
            <a:off x="251520" y="620688"/>
            <a:ext cx="8640960" cy="4829014"/>
          </a:xfrm>
          <a:prstGeom prst="rect">
            <a:avLst/>
          </a:prstGeom>
          <a:noFill/>
        </p:spPr>
        <p:txBody>
          <a:bodyPr wrap="square" rtlCol="0">
            <a:spAutoFit/>
          </a:bodyPr>
          <a:lstStyle/>
          <a:p>
            <a:pPr indent="180340" algn="just">
              <a:lnSpc>
                <a:spcPct val="115000"/>
              </a:lnSpc>
              <a:spcAft>
                <a:spcPts val="0"/>
              </a:spcAft>
            </a:pPr>
            <a:r>
              <a:rPr lang="ru-RU" dirty="0" smtClean="0">
                <a:solidFill>
                  <a:srgbClr val="000000"/>
                </a:solidFill>
                <a:latin typeface="Times New Roman" pitchFamily="18" charset="0"/>
                <a:ea typeface="Times New Roman"/>
                <a:cs typeface="Times New Roman" pitchFamily="18" charset="0"/>
              </a:rPr>
              <a:t>Когда </a:t>
            </a:r>
            <a:r>
              <a:rPr lang="ru-RU" dirty="0">
                <a:solidFill>
                  <a:srgbClr val="000000"/>
                </a:solidFill>
                <a:latin typeface="Times New Roman" pitchFamily="18" charset="0"/>
                <a:ea typeface="Times New Roman"/>
                <a:cs typeface="Times New Roman" pitchFamily="18" charset="0"/>
              </a:rPr>
              <a:t>дело касается выбора, действует такое правило: чем шире арсенал рассматриваемых предложений, тем более эффективной будет закупка. </a:t>
            </a:r>
            <a:endParaRPr lang="ru-RU" dirty="0" smtClean="0">
              <a:solidFill>
                <a:srgbClr val="000000"/>
              </a:solidFill>
              <a:latin typeface="Times New Roman" pitchFamily="18" charset="0"/>
              <a:ea typeface="Times New Roman"/>
              <a:cs typeface="Times New Roman" pitchFamily="18" charset="0"/>
            </a:endParaRPr>
          </a:p>
          <a:p>
            <a:pPr indent="180340" algn="just">
              <a:lnSpc>
                <a:spcPct val="115000"/>
              </a:lnSpc>
              <a:spcAft>
                <a:spcPts val="0"/>
              </a:spcAft>
            </a:pPr>
            <a:r>
              <a:rPr lang="ru-RU" dirty="0" smtClean="0">
                <a:solidFill>
                  <a:srgbClr val="000000"/>
                </a:solidFill>
                <a:latin typeface="Times New Roman" pitchFamily="18" charset="0"/>
                <a:ea typeface="Times New Roman"/>
                <a:cs typeface="Times New Roman" pitchFamily="18" charset="0"/>
              </a:rPr>
              <a:t>Конечно</a:t>
            </a:r>
            <a:r>
              <a:rPr lang="ru-RU" dirty="0">
                <a:solidFill>
                  <a:srgbClr val="000000"/>
                </a:solidFill>
                <a:latin typeface="Times New Roman" pitchFamily="18" charset="0"/>
                <a:ea typeface="Times New Roman"/>
                <a:cs typeface="Times New Roman" pitchFamily="18" charset="0"/>
              </a:rPr>
              <a:t>, существуют аптеки, которые 80 и более процентов своей потребности покрывают за счет одного из поставщиков. </a:t>
            </a:r>
            <a:endParaRPr lang="ru-RU" dirty="0" smtClean="0">
              <a:solidFill>
                <a:srgbClr val="000000"/>
              </a:solidFill>
              <a:latin typeface="Times New Roman" pitchFamily="18" charset="0"/>
              <a:ea typeface="Times New Roman"/>
              <a:cs typeface="Times New Roman" pitchFamily="18" charset="0"/>
            </a:endParaRPr>
          </a:p>
          <a:p>
            <a:pPr indent="180340" algn="just">
              <a:lnSpc>
                <a:spcPct val="115000"/>
              </a:lnSpc>
              <a:spcAft>
                <a:spcPts val="0"/>
              </a:spcAft>
            </a:pPr>
            <a:r>
              <a:rPr lang="ru-RU" dirty="0" smtClean="0">
                <a:solidFill>
                  <a:srgbClr val="000000"/>
                </a:solidFill>
                <a:latin typeface="Times New Roman" pitchFamily="18" charset="0"/>
                <a:ea typeface="Times New Roman"/>
                <a:cs typeface="Times New Roman" pitchFamily="18" charset="0"/>
              </a:rPr>
              <a:t>Но </a:t>
            </a:r>
            <a:r>
              <a:rPr lang="ru-RU" dirty="0">
                <a:solidFill>
                  <a:srgbClr val="000000"/>
                </a:solidFill>
                <a:latin typeface="Times New Roman" pitchFamily="18" charset="0"/>
                <a:ea typeface="Times New Roman"/>
                <a:cs typeface="Times New Roman" pitchFamily="18" charset="0"/>
              </a:rPr>
              <a:t>давайте признаемся сами себе: раньше, когда прибыль аптечных учреждений могла измеряться десятком процентов, действительно, для удобства работы было не принципиально заниматься анализом всех предложений товара на рынке - достаточно было определиться с наиболее подходящим поставщиком, а к остальным можно было обращаться только за пополнением "острой" </a:t>
            </a:r>
            <a:r>
              <a:rPr lang="ru-RU" dirty="0" err="1">
                <a:solidFill>
                  <a:srgbClr val="000000"/>
                </a:solidFill>
                <a:latin typeface="Times New Roman" pitchFamily="18" charset="0"/>
                <a:ea typeface="Times New Roman"/>
                <a:cs typeface="Times New Roman" pitchFamily="18" charset="0"/>
              </a:rPr>
              <a:t>дефектуры</a:t>
            </a:r>
            <a:r>
              <a:rPr lang="ru-RU" dirty="0">
                <a:solidFill>
                  <a:srgbClr val="000000"/>
                </a:solidFill>
                <a:latin typeface="Times New Roman" pitchFamily="18" charset="0"/>
                <a:ea typeface="Times New Roman"/>
                <a:cs typeface="Times New Roman" pitchFamily="18" charset="0"/>
              </a:rPr>
              <a:t>. </a:t>
            </a:r>
            <a:endParaRPr lang="ru-RU" dirty="0" smtClean="0">
              <a:solidFill>
                <a:srgbClr val="000000"/>
              </a:solidFill>
              <a:latin typeface="Times New Roman" pitchFamily="18" charset="0"/>
              <a:ea typeface="Times New Roman"/>
              <a:cs typeface="Times New Roman" pitchFamily="18" charset="0"/>
            </a:endParaRPr>
          </a:p>
          <a:p>
            <a:pPr indent="180340" algn="just">
              <a:lnSpc>
                <a:spcPct val="115000"/>
              </a:lnSpc>
              <a:spcAft>
                <a:spcPts val="0"/>
              </a:spcAft>
            </a:pPr>
            <a:r>
              <a:rPr lang="ru-RU" dirty="0" smtClean="0">
                <a:solidFill>
                  <a:srgbClr val="000000"/>
                </a:solidFill>
                <a:latin typeface="Times New Roman" pitchFamily="18" charset="0"/>
                <a:ea typeface="Times New Roman"/>
                <a:cs typeface="Times New Roman" pitchFamily="18" charset="0"/>
              </a:rPr>
              <a:t>Сегодня </a:t>
            </a:r>
            <a:r>
              <a:rPr lang="ru-RU" dirty="0">
                <a:solidFill>
                  <a:srgbClr val="000000"/>
                </a:solidFill>
                <a:latin typeface="Times New Roman" pitchFamily="18" charset="0"/>
                <a:ea typeface="Times New Roman"/>
                <a:cs typeface="Times New Roman" pitchFamily="18" charset="0"/>
              </a:rPr>
              <a:t>же, когда конкуренция между аптеками, особенно вследствие развития аптечных сетей, обострилась до предела, когда вопрос экономического развития аптечных учреждений касается единиц процентов прибыли, становится понятно, что былое удобство - роскошь хорошая, но способность анализировать больше информации и иметь максимальный выбор - сегодня уже необходимость.</a:t>
            </a:r>
            <a:endParaRPr lang="ru-RU" dirty="0">
              <a:latin typeface="Times New Roman" pitchFamily="18" charset="0"/>
              <a:ea typeface="Calibri"/>
              <a:cs typeface="Times New Roman" pitchFamily="18" charset="0"/>
            </a:endParaRPr>
          </a:p>
          <a:p>
            <a:endParaRPr lang="ru-RU" dirty="0">
              <a:latin typeface="Times New Roman" pitchFamily="18" charset="0"/>
              <a:cs typeface="Times New Roman" pitchFamily="18" charset="0"/>
            </a:endParaRPr>
          </a:p>
        </p:txBody>
      </p:sp>
    </p:spTree>
    <p:extLst>
      <p:ext uri="{BB962C8B-B14F-4D97-AF65-F5344CB8AC3E}">
        <p14:creationId xmlns="" xmlns:p14="http://schemas.microsoft.com/office/powerpoint/2010/main" val="297207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803895"/>
            <a:ext cx="8568952" cy="4647426"/>
          </a:xfrm>
          <a:prstGeom prst="rect">
            <a:avLst/>
          </a:prstGeom>
          <a:noFill/>
        </p:spPr>
        <p:txBody>
          <a:bodyPr wrap="square" rtlCol="0">
            <a:spAutoFit/>
          </a:bodyPr>
          <a:lstStyle/>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Поэтому, подытожить сказанное можно так: выбор в момент заказа товара - главный инструмент успешной конкуренции. А вот автоматизация здесь играет только вспомогательную роль - подсказывает примерные количества того, что следует заказывать.</a:t>
            </a:r>
            <a:endParaRPr lang="ru-RU" sz="2000" dirty="0">
              <a:latin typeface="Times New Roman" pitchFamily="18" charset="0"/>
              <a:ea typeface="Calibri"/>
              <a:cs typeface="Times New Roman" pitchFamily="18" charset="0"/>
            </a:endParaRPr>
          </a:p>
          <a:p>
            <a:pPr indent="180340" algn="just">
              <a:lnSpc>
                <a:spcPct val="115000"/>
              </a:lnSpc>
              <a:spcAft>
                <a:spcPts val="0"/>
              </a:spcAft>
            </a:pPr>
            <a:endParaRPr lang="ru-RU" sz="2000" dirty="0" smtClean="0">
              <a:solidFill>
                <a:srgbClr val="000000"/>
              </a:solidFill>
              <a:latin typeface="Times New Roman" pitchFamily="18" charset="0"/>
              <a:ea typeface="Times New Roman"/>
              <a:cs typeface="Times New Roman" pitchFamily="18" charset="0"/>
            </a:endParaRPr>
          </a:p>
          <a:p>
            <a:pPr indent="180340" algn="just">
              <a:lnSpc>
                <a:spcPct val="115000"/>
              </a:lnSpc>
              <a:spcAft>
                <a:spcPts val="0"/>
              </a:spcAft>
            </a:pPr>
            <a:r>
              <a:rPr lang="ru-RU" sz="2000" dirty="0" smtClean="0">
                <a:solidFill>
                  <a:srgbClr val="000000"/>
                </a:solidFill>
                <a:latin typeface="Times New Roman" pitchFamily="18" charset="0"/>
                <a:ea typeface="Times New Roman"/>
                <a:cs typeface="Times New Roman" pitchFamily="18" charset="0"/>
              </a:rPr>
              <a:t>Наконец</a:t>
            </a:r>
            <a:r>
              <a:rPr lang="ru-RU" sz="2000" dirty="0">
                <a:solidFill>
                  <a:srgbClr val="000000"/>
                </a:solidFill>
                <a:latin typeface="Times New Roman" pitchFamily="18" charset="0"/>
                <a:ea typeface="Times New Roman"/>
                <a:cs typeface="Times New Roman" pitchFamily="18" charset="0"/>
              </a:rPr>
              <a:t>, рассмотрим непосредственно момент </a:t>
            </a:r>
            <a:r>
              <a:rPr lang="ru-RU" sz="2000" dirty="0">
                <a:latin typeface="Times New Roman" pitchFamily="18" charset="0"/>
                <a:ea typeface="Times New Roman"/>
                <a:cs typeface="Times New Roman" pitchFamily="18" charset="0"/>
              </a:rPr>
              <a:t>приобретения</a:t>
            </a:r>
            <a:r>
              <a:rPr lang="ru-RU" sz="2000" dirty="0">
                <a:solidFill>
                  <a:srgbClr val="000000"/>
                </a:solidFill>
                <a:latin typeface="Times New Roman" pitchFamily="18" charset="0"/>
                <a:ea typeface="Times New Roman"/>
                <a:cs typeface="Times New Roman" pitchFamily="18" charset="0"/>
              </a:rPr>
              <a:t> товара.</a:t>
            </a:r>
            <a:endParaRPr lang="ru-RU" sz="2000" dirty="0">
              <a:latin typeface="Times New Roman" pitchFamily="18" charset="0"/>
              <a:ea typeface="Calibri"/>
              <a:cs typeface="Times New Roman" pitchFamily="18" charset="0"/>
            </a:endParaRPr>
          </a:p>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Пусть мы приняли все предложения на рынке от поставщиков, долго их анализировали и определились с выбором. Мы сделали заказ - теперь товар движется к нам идет процесс его приобретения, хотя товара еще у нас нет. Заказ мы отправили, деньги для его оплаты приготовили, или договорились с поставщиком об отсрочке платежа, но товара еще нет. Чем нам может помочь в этой ситуации автоматизация?</a:t>
            </a:r>
            <a:endParaRPr lang="ru-RU" sz="2000" dirty="0">
              <a:latin typeface="Times New Roman" pitchFamily="18" charset="0"/>
              <a:ea typeface="Calibri"/>
              <a:cs typeface="Times New Roman" pitchFamily="18" charset="0"/>
            </a:endParaRPr>
          </a:p>
          <a:p>
            <a:endParaRPr lang="ru-RU" sz="2000" dirty="0"/>
          </a:p>
        </p:txBody>
      </p:sp>
    </p:spTree>
    <p:extLst>
      <p:ext uri="{BB962C8B-B14F-4D97-AF65-F5344CB8AC3E}">
        <p14:creationId xmlns="" xmlns:p14="http://schemas.microsoft.com/office/powerpoint/2010/main" val="1018984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5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25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790742"/>
            <a:ext cx="8568952" cy="5355312"/>
          </a:xfrm>
          <a:prstGeom prst="rect">
            <a:avLst/>
          </a:prstGeom>
          <a:noFill/>
        </p:spPr>
        <p:txBody>
          <a:bodyPr wrap="square" rtlCol="0">
            <a:spAutoFit/>
          </a:bodyPr>
          <a:lstStyle/>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Собственно говоря, в этот момент не принципиально, автоматизирована аптека или нет. Более важно то, настроен ли формат накладной поставщика на формат той компьютерной программы, с помощью которой мы расцениваем товар для последующей продажи. </a:t>
            </a:r>
            <a:endParaRPr lang="ru-RU" sz="2000" dirty="0" smtClean="0">
              <a:solidFill>
                <a:srgbClr val="000000"/>
              </a:solidFill>
              <a:latin typeface="Times New Roman" pitchFamily="18" charset="0"/>
              <a:ea typeface="Times New Roman"/>
              <a:cs typeface="Times New Roman" pitchFamily="18" charset="0"/>
            </a:endParaRPr>
          </a:p>
          <a:p>
            <a:pPr indent="180340" algn="just">
              <a:lnSpc>
                <a:spcPct val="115000"/>
              </a:lnSpc>
              <a:spcAft>
                <a:spcPts val="0"/>
              </a:spcAft>
            </a:pPr>
            <a:r>
              <a:rPr lang="ru-RU" sz="2000" dirty="0" smtClean="0">
                <a:solidFill>
                  <a:srgbClr val="000000"/>
                </a:solidFill>
                <a:latin typeface="Times New Roman" pitchFamily="18" charset="0"/>
                <a:ea typeface="Times New Roman"/>
                <a:cs typeface="Times New Roman" pitchFamily="18" charset="0"/>
              </a:rPr>
              <a:t>Почему </a:t>
            </a:r>
            <a:r>
              <a:rPr lang="ru-RU" sz="2000" dirty="0">
                <a:solidFill>
                  <a:srgbClr val="000000"/>
                </a:solidFill>
                <a:latin typeface="Times New Roman" pitchFamily="18" charset="0"/>
                <a:ea typeface="Times New Roman"/>
                <a:cs typeface="Times New Roman" pitchFamily="18" charset="0"/>
              </a:rPr>
              <a:t>важно именно это? </a:t>
            </a:r>
            <a:endParaRPr lang="ru-RU" sz="2000" dirty="0" smtClean="0">
              <a:solidFill>
                <a:srgbClr val="000000"/>
              </a:solidFill>
              <a:latin typeface="Times New Roman" pitchFamily="18" charset="0"/>
              <a:ea typeface="Times New Roman"/>
              <a:cs typeface="Times New Roman" pitchFamily="18" charset="0"/>
            </a:endParaRPr>
          </a:p>
          <a:p>
            <a:pPr indent="180340" algn="just">
              <a:lnSpc>
                <a:spcPct val="115000"/>
              </a:lnSpc>
              <a:spcAft>
                <a:spcPts val="0"/>
              </a:spcAft>
            </a:pPr>
            <a:r>
              <a:rPr lang="ru-RU" sz="2000" dirty="0" smtClean="0">
                <a:solidFill>
                  <a:srgbClr val="000000"/>
                </a:solidFill>
                <a:latin typeface="Times New Roman" pitchFamily="18" charset="0"/>
                <a:ea typeface="Times New Roman"/>
                <a:cs typeface="Times New Roman" pitchFamily="18" charset="0"/>
              </a:rPr>
              <a:t>Потому</a:t>
            </a:r>
            <a:r>
              <a:rPr lang="ru-RU" sz="2000" dirty="0">
                <a:solidFill>
                  <a:srgbClr val="000000"/>
                </a:solidFill>
                <a:latin typeface="Times New Roman" pitchFamily="18" charset="0"/>
                <a:ea typeface="Times New Roman"/>
                <a:cs typeface="Times New Roman" pitchFamily="18" charset="0"/>
              </a:rPr>
              <a:t>, что в случае подтверждения выполнения заказа поставщиком, если формат накладной последнего настроен на нашу программу, мы можем непосредственно после получения накладной в электронном виде, например, по электронной почте, приступить к расценке товара. И к моменту, когда товар будет доставлен в аптеку, мы уже расценим его, а сразу после пересчета он поступит в продажу. В результате - сэкономим время. </a:t>
            </a:r>
            <a:endParaRPr lang="ru-RU" sz="2000" dirty="0" smtClean="0">
              <a:solidFill>
                <a:srgbClr val="000000"/>
              </a:solidFill>
              <a:latin typeface="Times New Roman" pitchFamily="18" charset="0"/>
              <a:ea typeface="Times New Roman"/>
              <a:cs typeface="Times New Roman" pitchFamily="18" charset="0"/>
            </a:endParaRPr>
          </a:p>
          <a:p>
            <a:pPr indent="180340" algn="just">
              <a:lnSpc>
                <a:spcPct val="115000"/>
              </a:lnSpc>
              <a:spcAft>
                <a:spcPts val="0"/>
              </a:spcAft>
            </a:pPr>
            <a:r>
              <a:rPr lang="ru-RU" sz="2000" dirty="0" smtClean="0">
                <a:solidFill>
                  <a:srgbClr val="000000"/>
                </a:solidFill>
                <a:latin typeface="Times New Roman" pitchFamily="18" charset="0"/>
                <a:ea typeface="Times New Roman"/>
                <a:cs typeface="Times New Roman" pitchFamily="18" charset="0"/>
              </a:rPr>
              <a:t>Все</a:t>
            </a:r>
            <a:r>
              <a:rPr lang="ru-RU" sz="2000" dirty="0">
                <a:solidFill>
                  <a:srgbClr val="000000"/>
                </a:solidFill>
                <a:latin typeface="Times New Roman" pitchFamily="18" charset="0"/>
                <a:ea typeface="Times New Roman"/>
                <a:cs typeface="Times New Roman" pitchFamily="18" charset="0"/>
              </a:rPr>
              <a:t>, что нужно для этого - настроить формат электронной накладной от поставщика на формат собственной компьютерной программы, с помощью которой мы расцениваем товар.</a:t>
            </a:r>
            <a:endParaRPr lang="ru-RU" sz="2000" dirty="0">
              <a:latin typeface="Times New Roman" pitchFamily="18" charset="0"/>
              <a:ea typeface="Calibri"/>
              <a:cs typeface="Times New Roman" pitchFamily="18" charset="0"/>
            </a:endParaRPr>
          </a:p>
          <a:p>
            <a:endParaRPr lang="ru-RU"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226503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5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5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5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688218"/>
            <a:ext cx="8424936" cy="5355312"/>
          </a:xfrm>
          <a:prstGeom prst="rect">
            <a:avLst/>
          </a:prstGeom>
          <a:noFill/>
        </p:spPr>
        <p:txBody>
          <a:bodyPr wrap="square" rtlCol="0">
            <a:spAutoFit/>
          </a:bodyPr>
          <a:lstStyle/>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Подводя итог сказанному, можно сформулировать своеобразные выводы, определяющие роль автоматизации в технологическом процессе работы аптеки.</a:t>
            </a:r>
            <a:endParaRPr lang="ru-RU" sz="2000" dirty="0">
              <a:latin typeface="Times New Roman" pitchFamily="18" charset="0"/>
              <a:ea typeface="Calibri"/>
              <a:cs typeface="Times New Roman" pitchFamily="18" charset="0"/>
            </a:endParaRPr>
          </a:p>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1. Автоматизация аптеки - это, прежде всего, автоматизация той стадии движения товара, когда он перемещается, изменяется в пределах аптеки, реализуется клиентам.</a:t>
            </a:r>
            <a:endParaRPr lang="ru-RU" sz="2000" dirty="0">
              <a:latin typeface="Times New Roman" pitchFamily="18" charset="0"/>
              <a:ea typeface="Calibri"/>
              <a:cs typeface="Times New Roman" pitchFamily="18" charset="0"/>
            </a:endParaRPr>
          </a:p>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2. При </a:t>
            </a:r>
            <a:r>
              <a:rPr lang="ru-RU" sz="2000" dirty="0" err="1">
                <a:solidFill>
                  <a:srgbClr val="000000"/>
                </a:solidFill>
                <a:latin typeface="Times New Roman" pitchFamily="18" charset="0"/>
                <a:ea typeface="Times New Roman"/>
                <a:cs typeface="Times New Roman" pitchFamily="18" charset="0"/>
              </a:rPr>
              <a:t>приходовании</a:t>
            </a:r>
            <a:r>
              <a:rPr lang="ru-RU" sz="2000" dirty="0">
                <a:solidFill>
                  <a:srgbClr val="000000"/>
                </a:solidFill>
                <a:latin typeface="Times New Roman" pitchFamily="18" charset="0"/>
                <a:ea typeface="Times New Roman"/>
                <a:cs typeface="Times New Roman" pitchFamily="18" charset="0"/>
              </a:rPr>
              <a:t> товара от поставщиков для экономии времени удобно использовать различные программы, которые помогают расценивать товар.</a:t>
            </a:r>
            <a:endParaRPr lang="ru-RU" sz="2000" dirty="0">
              <a:latin typeface="Times New Roman" pitchFamily="18" charset="0"/>
              <a:ea typeface="Calibri"/>
              <a:cs typeface="Times New Roman" pitchFamily="18" charset="0"/>
            </a:endParaRPr>
          </a:p>
          <a:p>
            <a:pPr indent="180340" algn="just">
              <a:lnSpc>
                <a:spcPct val="115000"/>
              </a:lnSpc>
              <a:spcAft>
                <a:spcPts val="0"/>
              </a:spcAft>
            </a:pPr>
            <a:r>
              <a:rPr lang="ru-RU" sz="2000" dirty="0">
                <a:solidFill>
                  <a:srgbClr val="000000"/>
                </a:solidFill>
                <a:latin typeface="Times New Roman" pitchFamily="18" charset="0"/>
                <a:ea typeface="Times New Roman"/>
                <a:cs typeface="Times New Roman" pitchFamily="18" charset="0"/>
              </a:rPr>
              <a:t>3. На этапе заказа товара от поставщиков принципиальной является широта выбора предложений, а не программа, с помощью которой такой выбор осуществляется, так как ни одна существующая на сегодняшний день программа не позволяет делать полноценный выбор товара с учетом всех интересов аптеки.</a:t>
            </a:r>
            <a:endParaRPr lang="ru-RU" sz="2000" dirty="0">
              <a:latin typeface="Times New Roman" pitchFamily="18" charset="0"/>
              <a:ea typeface="Calibri"/>
              <a:cs typeface="Times New Roman" pitchFamily="18" charset="0"/>
            </a:endParaRPr>
          </a:p>
          <a:p>
            <a:endParaRPr lang="ru-RU" sz="2000" dirty="0"/>
          </a:p>
        </p:txBody>
      </p:sp>
    </p:spTree>
    <p:extLst>
      <p:ext uri="{BB962C8B-B14F-4D97-AF65-F5344CB8AC3E}">
        <p14:creationId xmlns="" xmlns:p14="http://schemas.microsoft.com/office/powerpoint/2010/main" val="2300203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5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5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5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28662" y="2000240"/>
            <a:ext cx="700441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spc="50" dirty="0" smtClean="0">
                <a:ln w="11430"/>
                <a:effectLst>
                  <a:outerShdw blurRad="76200" dist="50800" dir="5400000" algn="tl" rotWithShape="0">
                    <a:srgbClr val="000000">
                      <a:alpha val="65000"/>
                    </a:srgbClr>
                  </a:outerShdw>
                </a:effectLst>
                <a:latin typeface="Times New Roman" pitchFamily="18" charset="0"/>
                <a:cs typeface="Times New Roman" pitchFamily="18" charset="0"/>
              </a:rPr>
              <a:t>Спасибо за внимание</a:t>
            </a:r>
          </a:p>
        </p:txBody>
      </p:sp>
    </p:spTree>
    <p:extLst>
      <p:ext uri="{BB962C8B-B14F-4D97-AF65-F5344CB8AC3E}">
        <p14:creationId xmlns="" xmlns:p14="http://schemas.microsoft.com/office/powerpoint/2010/main" val="1301213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type="body" idx="4294967295"/>
          </p:nvPr>
        </p:nvSpPr>
        <p:spPr>
          <a:xfrm>
            <a:off x="430213" y="1341438"/>
            <a:ext cx="8713787" cy="2952750"/>
          </a:xfrm>
        </p:spPr>
        <p:txBody>
          <a:bodyPr>
            <a:normAutofit/>
          </a:bodyPr>
          <a:lstStyle/>
          <a:p>
            <a:pPr marL="0" indent="381000" algn="just" eaLnBrk="1" hangingPunct="1">
              <a:lnSpc>
                <a:spcPct val="90000"/>
              </a:lnSpc>
              <a:buFont typeface="Wingdings" pitchFamily="2" charset="2"/>
              <a:buNone/>
            </a:pPr>
            <a:r>
              <a:rPr lang="ru-RU" sz="3200" b="1" dirty="0">
                <a:latin typeface="Times New Roman" pitchFamily="18" charset="0"/>
                <a:cs typeface="Times New Roman" pitchFamily="18" charset="0"/>
              </a:rPr>
              <a:t>Виды ИС:</a:t>
            </a:r>
          </a:p>
          <a:p>
            <a:pPr marL="0" indent="381000" algn="just" eaLnBrk="1" hangingPunct="1">
              <a:lnSpc>
                <a:spcPct val="90000"/>
              </a:lnSpc>
              <a:buFont typeface="Wingdings" pitchFamily="2" charset="2"/>
              <a:buNone/>
            </a:pPr>
            <a:endParaRPr lang="ru-RU" sz="2200" dirty="0" smtClean="0"/>
          </a:p>
          <a:p>
            <a:pPr marL="0" indent="381000" algn="just" eaLnBrk="1" hangingPunct="1">
              <a:lnSpc>
                <a:spcPct val="90000"/>
              </a:lnSpc>
              <a:buFont typeface="Wingdings" pitchFamily="2" charset="2"/>
              <a:buChar char="Ш"/>
            </a:pPr>
            <a:r>
              <a:rPr lang="ru-RU" sz="2200" dirty="0" smtClean="0">
                <a:solidFill>
                  <a:srgbClr val="262673"/>
                </a:solidFill>
                <a:latin typeface="Times New Roman" pitchFamily="18" charset="0"/>
                <a:cs typeface="Times New Roman" pitchFamily="18" charset="0"/>
              </a:rPr>
              <a:t>настольные (локальные) ИС, </a:t>
            </a:r>
            <a:r>
              <a:rPr lang="ru-RU" sz="2200" dirty="0" smtClean="0">
                <a:latin typeface="Times New Roman" pitchFamily="18" charset="0"/>
                <a:cs typeface="Times New Roman" pitchFamily="18" charset="0"/>
              </a:rPr>
              <a:t>в которых все компоненты (БД, СУБД, клиентские приложения) находятся на одном компьютере; </a:t>
            </a:r>
          </a:p>
          <a:p>
            <a:pPr marL="0" indent="381000" algn="just" eaLnBrk="1" hangingPunct="1">
              <a:lnSpc>
                <a:spcPct val="90000"/>
              </a:lnSpc>
              <a:buFont typeface="Wingdings" pitchFamily="2" charset="2"/>
              <a:buNone/>
            </a:pPr>
            <a:endParaRPr lang="ru-RU" sz="2200" dirty="0" smtClean="0">
              <a:latin typeface="Times New Roman" pitchFamily="18" charset="0"/>
              <a:cs typeface="Times New Roman" pitchFamily="18" charset="0"/>
            </a:endParaRPr>
          </a:p>
          <a:p>
            <a:pPr marL="0" indent="381000" algn="just" eaLnBrk="1" hangingPunct="1">
              <a:lnSpc>
                <a:spcPct val="90000"/>
              </a:lnSpc>
              <a:buFont typeface="Wingdings" pitchFamily="2" charset="2"/>
              <a:buChar char="Ш"/>
            </a:pPr>
            <a:r>
              <a:rPr lang="ru-RU" sz="2200" dirty="0" smtClean="0">
                <a:solidFill>
                  <a:srgbClr val="0C0864"/>
                </a:solidFill>
                <a:latin typeface="Times New Roman" pitchFamily="18" charset="0"/>
                <a:cs typeface="Times New Roman" pitchFamily="18" charset="0"/>
              </a:rPr>
              <a:t>распределённые  ИС, </a:t>
            </a:r>
            <a:r>
              <a:rPr lang="ru-RU" sz="2200" dirty="0" smtClean="0">
                <a:latin typeface="Times New Roman" pitchFamily="18" charset="0"/>
                <a:cs typeface="Times New Roman" pitchFamily="18" charset="0"/>
              </a:rPr>
              <a:t>в которых компоненты распределены по нескольким компьютерам.</a:t>
            </a:r>
          </a:p>
          <a:p>
            <a:pPr marL="0" indent="381000" algn="just" eaLnBrk="1" hangingPunct="1">
              <a:lnSpc>
                <a:spcPct val="90000"/>
              </a:lnSpc>
              <a:buFont typeface="Wingdings" pitchFamily="2" charset="2"/>
              <a:buNone/>
            </a:pPr>
            <a:endParaRPr lang="ru-RU" sz="2200" dirty="0" smtClean="0"/>
          </a:p>
        </p:txBody>
      </p:sp>
    </p:spTree>
    <p:extLst>
      <p:ext uri="{BB962C8B-B14F-4D97-AF65-F5344CB8AC3E}">
        <p14:creationId xmlns="" xmlns:p14="http://schemas.microsoft.com/office/powerpoint/2010/main" val="2612387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951686"/>
            <a:ext cx="8640960" cy="4154984"/>
          </a:xfrm>
          <a:prstGeom prst="rect">
            <a:avLst/>
          </a:prstGeom>
          <a:noFill/>
        </p:spPr>
        <p:txBody>
          <a:bodyPr wrap="square" rtlCol="0">
            <a:spAutoFit/>
          </a:bodyPr>
          <a:lstStyle/>
          <a:p>
            <a:pPr algn="just"/>
            <a:r>
              <a:rPr lang="ru-RU" sz="2200" b="1" dirty="0">
                <a:latin typeface="Times New Roman" pitchFamily="18" charset="0"/>
                <a:cs typeface="Times New Roman" pitchFamily="18" charset="0"/>
              </a:rPr>
              <a:t>Информационная технология</a:t>
            </a:r>
            <a:r>
              <a:rPr lang="ru-RU" sz="2200" dirty="0">
                <a:latin typeface="Times New Roman" pitchFamily="18" charset="0"/>
                <a:cs typeface="Times New Roman" pitchFamily="18" charset="0"/>
              </a:rPr>
              <a:t> - система взаимосвязанных методов и способов сбора, хранения, накопления, поиска, обработки информации на основе применения средств вычислительной техники.</a:t>
            </a:r>
          </a:p>
          <a:p>
            <a:pPr algn="just"/>
            <a:endParaRPr lang="ru-RU" sz="2200" b="1" dirty="0" smtClean="0">
              <a:latin typeface="Times New Roman" pitchFamily="18" charset="0"/>
              <a:cs typeface="Times New Roman" pitchFamily="18" charset="0"/>
            </a:endParaRPr>
          </a:p>
          <a:p>
            <a:pPr algn="just"/>
            <a:r>
              <a:rPr lang="ru-RU" sz="2200" b="1" dirty="0" smtClean="0">
                <a:latin typeface="Times New Roman" pitchFamily="18" charset="0"/>
                <a:cs typeface="Times New Roman" pitchFamily="18" charset="0"/>
              </a:rPr>
              <a:t>Цель </a:t>
            </a:r>
            <a:r>
              <a:rPr lang="ru-RU" sz="2200" b="1" dirty="0">
                <a:latin typeface="Times New Roman" pitchFamily="18" charset="0"/>
                <a:cs typeface="Times New Roman" pitchFamily="18" charset="0"/>
              </a:rPr>
              <a:t>информационной технологии</a:t>
            </a:r>
            <a:r>
              <a:rPr lang="ru-RU" sz="2200" dirty="0">
                <a:latin typeface="Times New Roman" pitchFamily="18" charset="0"/>
                <a:cs typeface="Times New Roman" pitchFamily="18" charset="0"/>
              </a:rPr>
              <a:t> - производство информации для анализа человеком и принятие на его основе решения по выполнению какого-либо действия (управленческого решения).</a:t>
            </a:r>
          </a:p>
          <a:p>
            <a:pPr algn="just"/>
            <a:endParaRPr lang="ru-RU" sz="2200" dirty="0" smtClean="0">
              <a:latin typeface="Times New Roman" pitchFamily="18" charset="0"/>
              <a:cs typeface="Times New Roman" pitchFamily="18" charset="0"/>
            </a:endParaRPr>
          </a:p>
          <a:p>
            <a:pPr algn="just"/>
            <a:r>
              <a:rPr lang="ru-RU" sz="2200" dirty="0" smtClean="0">
                <a:latin typeface="Times New Roman" pitchFamily="18" charset="0"/>
                <a:cs typeface="Times New Roman" pitchFamily="18" charset="0"/>
              </a:rPr>
              <a:t>Особенностью </a:t>
            </a:r>
            <a:r>
              <a:rPr lang="ru-RU" sz="2200" dirty="0">
                <a:latin typeface="Times New Roman" pitchFamily="18" charset="0"/>
                <a:cs typeface="Times New Roman" pitchFamily="18" charset="0"/>
              </a:rPr>
              <a:t>ИТ является то, что в ней и предметом и продуктом труда является информация, а орудиями труда - средства вычислительной техники и связи.</a:t>
            </a:r>
          </a:p>
          <a:p>
            <a:pPr algn="just"/>
            <a:endParaRPr lang="ru-RU" sz="2200" dirty="0"/>
          </a:p>
        </p:txBody>
      </p:sp>
    </p:spTree>
    <p:extLst>
      <p:ext uri="{BB962C8B-B14F-4D97-AF65-F5344CB8AC3E}">
        <p14:creationId xmlns="" xmlns:p14="http://schemas.microsoft.com/office/powerpoint/2010/main" val="316538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5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2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75037"/>
            <a:ext cx="8496944" cy="5523050"/>
          </a:xfrm>
          <a:prstGeom prst="rect">
            <a:avLst/>
          </a:prstGeom>
          <a:noFill/>
        </p:spPr>
        <p:txBody>
          <a:bodyPr wrap="square" rtlCol="0">
            <a:spAutoFit/>
          </a:bodyPr>
          <a:lstStyle/>
          <a:p>
            <a:pPr algn="ctr">
              <a:spcBef>
                <a:spcPts val="1200"/>
              </a:spcBef>
              <a:spcAft>
                <a:spcPts val="300"/>
              </a:spcAft>
            </a:pPr>
            <a:r>
              <a:rPr lang="ru-RU" sz="2800" b="1" kern="1400" dirty="0" smtClean="0">
                <a:latin typeface="Times New Roman" pitchFamily="18" charset="0"/>
                <a:ea typeface="Times New Roman"/>
                <a:cs typeface="Times New Roman" pitchFamily="18" charset="0"/>
              </a:rPr>
              <a:t>Основные </a:t>
            </a:r>
            <a:r>
              <a:rPr lang="ru-RU" sz="2800" b="1" kern="1400" dirty="0">
                <a:latin typeface="Times New Roman" pitchFamily="18" charset="0"/>
                <a:ea typeface="Times New Roman"/>
                <a:cs typeface="Times New Roman" pitchFamily="18" charset="0"/>
              </a:rPr>
              <a:t>направления использования информационных технологий в современном </a:t>
            </a:r>
            <a:r>
              <a:rPr lang="ru-RU" sz="2800" b="1" kern="1400" dirty="0" smtClean="0">
                <a:latin typeface="Times New Roman" pitchFamily="18" charset="0"/>
                <a:ea typeface="Times New Roman"/>
                <a:cs typeface="Times New Roman" pitchFamily="18" charset="0"/>
              </a:rPr>
              <a:t>фармацевтическом бизнесе</a:t>
            </a:r>
            <a:endParaRPr lang="ru-RU" sz="2800" b="1" kern="1400" dirty="0">
              <a:latin typeface="Times New Roman" pitchFamily="18" charset="0"/>
              <a:ea typeface="Times New Roman"/>
              <a:cs typeface="Times New Roman" pitchFamily="18" charset="0"/>
            </a:endParaRPr>
          </a:p>
          <a:p>
            <a:pPr algn="just">
              <a:lnSpc>
                <a:spcPct val="115000"/>
              </a:lnSpc>
              <a:spcAft>
                <a:spcPts val="0"/>
              </a:spcAft>
            </a:pPr>
            <a:r>
              <a:rPr lang="ru-RU" sz="1600" dirty="0">
                <a:ea typeface="Times New Roman"/>
                <a:cs typeface="Arial" pitchFamily="34" charset="0"/>
              </a:rPr>
              <a:t>	</a:t>
            </a:r>
            <a:endParaRPr lang="ru-RU" sz="1600" dirty="0" smtClean="0">
              <a:ea typeface="Times New Roman"/>
              <a:cs typeface="Arial" pitchFamily="34" charset="0"/>
            </a:endParaRPr>
          </a:p>
          <a:p>
            <a:pPr indent="361950" algn="just">
              <a:lnSpc>
                <a:spcPct val="115000"/>
              </a:lnSpc>
              <a:spcAft>
                <a:spcPts val="0"/>
              </a:spcAft>
            </a:pPr>
            <a:r>
              <a:rPr lang="ru-RU" sz="2000" dirty="0" smtClean="0">
                <a:latin typeface="Times New Roman" pitchFamily="18" charset="0"/>
                <a:ea typeface="Times New Roman"/>
                <a:cs typeface="Times New Roman" pitchFamily="18" charset="0"/>
              </a:rPr>
              <a:t>Среди </a:t>
            </a:r>
            <a:r>
              <a:rPr lang="ru-RU" sz="2000" dirty="0">
                <a:latin typeface="Times New Roman" pitchFamily="18" charset="0"/>
                <a:ea typeface="Times New Roman"/>
                <a:cs typeface="Times New Roman" pitchFamily="18" charset="0"/>
              </a:rPr>
              <a:t>основных направлений развития современных </a:t>
            </a:r>
            <a:r>
              <a:rPr lang="ru-RU" sz="2000" dirty="0" smtClean="0">
                <a:latin typeface="Times New Roman" pitchFamily="18" charset="0"/>
                <a:ea typeface="Times New Roman"/>
                <a:cs typeface="Times New Roman" pitchFamily="18" charset="0"/>
              </a:rPr>
              <a:t>ИТ в </a:t>
            </a:r>
            <a:r>
              <a:rPr lang="ru-RU" sz="2000" dirty="0">
                <a:latin typeface="Times New Roman" pitchFamily="18" charset="0"/>
                <a:ea typeface="Times New Roman"/>
                <a:cs typeface="Times New Roman" pitchFamily="18" charset="0"/>
              </a:rPr>
              <a:t>обеспечении развития фармацевтического бизнеса можно выделить</a:t>
            </a:r>
            <a:r>
              <a:rPr lang="ru-RU" sz="2000" dirty="0" smtClean="0">
                <a:latin typeface="Times New Roman" pitchFamily="18" charset="0"/>
                <a:ea typeface="Times New Roman"/>
                <a:cs typeface="Times New Roman" pitchFamily="18" charset="0"/>
              </a:rPr>
              <a:t>:</a:t>
            </a:r>
          </a:p>
          <a:p>
            <a:pPr indent="361950" algn="just">
              <a:lnSpc>
                <a:spcPct val="115000"/>
              </a:lnSpc>
              <a:spcAft>
                <a:spcPts val="0"/>
              </a:spcAft>
            </a:pPr>
            <a:endParaRPr lang="ru-RU" sz="2000" dirty="0">
              <a:latin typeface="Times New Roman" pitchFamily="18" charset="0"/>
              <a:ea typeface="Calibri"/>
              <a:cs typeface="Times New Roman" pitchFamily="18" charset="0"/>
            </a:endParaRPr>
          </a:p>
          <a:p>
            <a:pPr marL="342900" lvl="0" indent="-342900" algn="just">
              <a:lnSpc>
                <a:spcPct val="115000"/>
              </a:lnSpc>
              <a:spcAft>
                <a:spcPts val="0"/>
              </a:spcAft>
              <a:buFont typeface="Wingdings"/>
              <a:buChar char=""/>
              <a:tabLst>
                <a:tab pos="228600" algn="l"/>
              </a:tabLst>
            </a:pPr>
            <a:r>
              <a:rPr lang="ru-RU" sz="2000" dirty="0">
                <a:latin typeface="Times New Roman" pitchFamily="18" charset="0"/>
                <a:ea typeface="Times New Roman"/>
                <a:cs typeface="Times New Roman" pitchFamily="18" charset="0"/>
              </a:rPr>
              <a:t>Автоматизация документооборота</a:t>
            </a:r>
            <a:endParaRPr lang="ru-RU" sz="2000" dirty="0">
              <a:latin typeface="Times New Roman" pitchFamily="18" charset="0"/>
              <a:ea typeface="Calibri"/>
              <a:cs typeface="Times New Roman" pitchFamily="18" charset="0"/>
            </a:endParaRPr>
          </a:p>
          <a:p>
            <a:pPr marL="342900" lvl="0" indent="-342900" algn="just">
              <a:lnSpc>
                <a:spcPct val="115000"/>
              </a:lnSpc>
              <a:spcAft>
                <a:spcPts val="0"/>
              </a:spcAft>
              <a:buFont typeface="Wingdings"/>
              <a:buChar char=""/>
              <a:tabLst>
                <a:tab pos="228600" algn="l"/>
              </a:tabLst>
            </a:pPr>
            <a:r>
              <a:rPr lang="ru-RU" sz="2000" dirty="0">
                <a:latin typeface="Times New Roman" pitchFamily="18" charset="0"/>
                <a:ea typeface="Times New Roman"/>
                <a:cs typeface="Times New Roman" pitchFamily="18" charset="0"/>
              </a:rPr>
              <a:t>Коммуникации</a:t>
            </a:r>
            <a:endParaRPr lang="ru-RU" sz="2000" dirty="0">
              <a:latin typeface="Times New Roman" pitchFamily="18" charset="0"/>
              <a:ea typeface="Calibri"/>
              <a:cs typeface="Times New Roman" pitchFamily="18" charset="0"/>
            </a:endParaRPr>
          </a:p>
          <a:p>
            <a:pPr marL="342900" lvl="0" indent="-342900" algn="just">
              <a:lnSpc>
                <a:spcPct val="115000"/>
              </a:lnSpc>
              <a:spcAft>
                <a:spcPts val="0"/>
              </a:spcAft>
              <a:buFont typeface="Wingdings"/>
              <a:buChar char=""/>
              <a:tabLst>
                <a:tab pos="228600" algn="l"/>
              </a:tabLst>
            </a:pPr>
            <a:r>
              <a:rPr lang="ru-RU" sz="2000" dirty="0">
                <a:latin typeface="Times New Roman" pitchFamily="18" charset="0"/>
                <a:ea typeface="Times New Roman"/>
                <a:cs typeface="Times New Roman" pitchFamily="18" charset="0"/>
              </a:rPr>
              <a:t>Управление технологией фармацевтического производства</a:t>
            </a:r>
            <a:endParaRPr lang="ru-RU" sz="2000" dirty="0">
              <a:latin typeface="Times New Roman" pitchFamily="18" charset="0"/>
              <a:ea typeface="Calibri"/>
              <a:cs typeface="Times New Roman" pitchFamily="18" charset="0"/>
            </a:endParaRPr>
          </a:p>
          <a:p>
            <a:pPr marL="342900" lvl="0" indent="-342900" algn="just">
              <a:lnSpc>
                <a:spcPct val="115000"/>
              </a:lnSpc>
              <a:spcAft>
                <a:spcPts val="0"/>
              </a:spcAft>
              <a:buFont typeface="Wingdings"/>
              <a:buChar char=""/>
              <a:tabLst>
                <a:tab pos="228600" algn="l"/>
              </a:tabLst>
            </a:pPr>
            <a:r>
              <a:rPr lang="ru-RU" sz="2000" dirty="0">
                <a:latin typeface="Times New Roman" pitchFamily="18" charset="0"/>
                <a:ea typeface="Times New Roman"/>
                <a:cs typeface="Times New Roman" pitchFamily="18" charset="0"/>
              </a:rPr>
              <a:t>Автоматизация бухгалтерского учета и планирования</a:t>
            </a:r>
            <a:endParaRPr lang="ru-RU" sz="2000" dirty="0">
              <a:latin typeface="Times New Roman" pitchFamily="18" charset="0"/>
              <a:ea typeface="Calibri"/>
              <a:cs typeface="Times New Roman" pitchFamily="18" charset="0"/>
            </a:endParaRPr>
          </a:p>
          <a:p>
            <a:pPr marL="342900" lvl="0" indent="-342900" algn="just">
              <a:lnSpc>
                <a:spcPct val="115000"/>
              </a:lnSpc>
              <a:spcAft>
                <a:spcPts val="0"/>
              </a:spcAft>
              <a:buFont typeface="Wingdings"/>
              <a:buChar char=""/>
              <a:tabLst>
                <a:tab pos="228600" algn="l"/>
              </a:tabLst>
            </a:pPr>
            <a:r>
              <a:rPr lang="ru-RU" sz="2000" dirty="0">
                <a:latin typeface="Times New Roman" pitchFamily="18" charset="0"/>
                <a:ea typeface="Times New Roman"/>
                <a:cs typeface="Times New Roman" pitchFamily="18" charset="0"/>
              </a:rPr>
              <a:t>Разработка систем принятия решений</a:t>
            </a:r>
            <a:endParaRPr lang="ru-RU" sz="2000" dirty="0">
              <a:latin typeface="Times New Roman" pitchFamily="18" charset="0"/>
              <a:ea typeface="Calibri"/>
              <a:cs typeface="Times New Roman" pitchFamily="18" charset="0"/>
            </a:endParaRPr>
          </a:p>
          <a:p>
            <a:pPr marL="342900" lvl="0" indent="-342900" algn="just">
              <a:lnSpc>
                <a:spcPct val="115000"/>
              </a:lnSpc>
              <a:spcAft>
                <a:spcPts val="0"/>
              </a:spcAft>
              <a:buFont typeface="Wingdings"/>
              <a:buChar char=""/>
              <a:tabLst>
                <a:tab pos="228600" algn="l"/>
              </a:tabLst>
            </a:pPr>
            <a:r>
              <a:rPr lang="ru-RU" sz="2000" dirty="0">
                <a:latin typeface="Times New Roman" pitchFamily="18" charset="0"/>
                <a:ea typeface="Times New Roman"/>
                <a:cs typeface="Times New Roman" pitchFamily="18" charset="0"/>
              </a:rPr>
              <a:t>Автоматизация банковских операций</a:t>
            </a:r>
            <a:endParaRPr lang="ru-RU" sz="2000" dirty="0">
              <a:latin typeface="Times New Roman" pitchFamily="18" charset="0"/>
              <a:ea typeface="Calibri"/>
              <a:cs typeface="Times New Roman" pitchFamily="18" charset="0"/>
            </a:endParaRPr>
          </a:p>
          <a:p>
            <a:pPr marL="342900" lvl="0" indent="-342900" algn="just">
              <a:lnSpc>
                <a:spcPct val="115000"/>
              </a:lnSpc>
              <a:spcAft>
                <a:spcPts val="0"/>
              </a:spcAft>
              <a:buFont typeface="Wingdings"/>
              <a:buChar char=""/>
              <a:tabLst>
                <a:tab pos="228600" algn="l"/>
              </a:tabLst>
            </a:pPr>
            <a:r>
              <a:rPr lang="ru-RU" sz="2000" dirty="0">
                <a:latin typeface="Times New Roman" pitchFamily="18" charset="0"/>
                <a:ea typeface="Times New Roman"/>
                <a:cs typeface="Times New Roman" pitchFamily="18" charset="0"/>
              </a:rPr>
              <a:t>Создание автоматизированных рабочих мест</a:t>
            </a:r>
            <a:endParaRPr lang="ru-RU" sz="2000" dirty="0">
              <a:latin typeface="Times New Roman" pitchFamily="18" charset="0"/>
              <a:ea typeface="Calibri"/>
              <a:cs typeface="Times New Roman" pitchFamily="18" charset="0"/>
            </a:endParaRPr>
          </a:p>
          <a:p>
            <a:endParaRPr lang="ru-RU" dirty="0">
              <a:cs typeface="Arial" pitchFamily="34" charset="0"/>
            </a:endParaRPr>
          </a:p>
        </p:txBody>
      </p:sp>
    </p:spTree>
    <p:extLst>
      <p:ext uri="{BB962C8B-B14F-4D97-AF65-F5344CB8AC3E}">
        <p14:creationId xmlns="" xmlns:p14="http://schemas.microsoft.com/office/powerpoint/2010/main" val="47255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25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25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25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50"/>
                                        <p:tgtEl>
                                          <p:spTgt spid="2">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250"/>
                                        <p:tgtEl>
                                          <p:spTgt spid="2">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fade">
                                      <p:cBhvr>
                                        <p:cTn id="32" dur="250"/>
                                        <p:tgtEl>
                                          <p:spTgt spid="2">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fade">
                                      <p:cBhvr>
                                        <p:cTn id="37" dur="25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891526"/>
            <a:ext cx="8496944" cy="3545586"/>
          </a:xfrm>
          <a:prstGeom prst="rect">
            <a:avLst/>
          </a:prstGeom>
          <a:noFill/>
        </p:spPr>
        <p:txBody>
          <a:bodyPr wrap="square" rtlCol="0">
            <a:spAutoFit/>
          </a:bodyPr>
          <a:lstStyle/>
          <a:p>
            <a:pPr indent="457200" algn="just">
              <a:lnSpc>
                <a:spcPct val="115000"/>
              </a:lnSpc>
              <a:spcAft>
                <a:spcPts val="0"/>
              </a:spcAft>
            </a:pPr>
            <a:r>
              <a:rPr lang="ru-RU" sz="2200" dirty="0" smtClean="0">
                <a:latin typeface="Times New Roman" pitchFamily="18" charset="0"/>
                <a:ea typeface="Times New Roman"/>
                <a:cs typeface="Times New Roman" pitchFamily="18" charset="0"/>
              </a:rPr>
              <a:t>Для </a:t>
            </a:r>
            <a:r>
              <a:rPr lang="ru-RU" sz="2200" dirty="0">
                <a:latin typeface="Times New Roman" pitchFamily="18" charset="0"/>
                <a:ea typeface="Times New Roman"/>
                <a:cs typeface="Times New Roman" pitchFamily="18" charset="0"/>
              </a:rPr>
              <a:t>реализации идеи распределенного управления необходимо создание для каждого уровня управления и каждой предметной области автоматизированных рабочих мест (АРМ) на базе вычислительной техники.</a:t>
            </a:r>
            <a:endParaRPr lang="ru-RU" sz="2200" dirty="0">
              <a:latin typeface="Times New Roman" pitchFamily="18" charset="0"/>
              <a:ea typeface="Calibri"/>
              <a:cs typeface="Times New Roman" pitchFamily="18" charset="0"/>
            </a:endParaRPr>
          </a:p>
          <a:p>
            <a:pPr indent="457200" algn="just">
              <a:lnSpc>
                <a:spcPct val="115000"/>
              </a:lnSpc>
              <a:spcAft>
                <a:spcPts val="0"/>
              </a:spcAft>
            </a:pPr>
            <a:endParaRPr lang="ru-RU" sz="2200" dirty="0" smtClean="0">
              <a:latin typeface="Times New Roman" pitchFamily="18" charset="0"/>
              <a:ea typeface="Times New Roman"/>
              <a:cs typeface="Times New Roman" pitchFamily="18" charset="0"/>
            </a:endParaRPr>
          </a:p>
          <a:p>
            <a:pPr indent="457200" algn="just">
              <a:lnSpc>
                <a:spcPct val="115000"/>
              </a:lnSpc>
              <a:spcAft>
                <a:spcPts val="0"/>
              </a:spcAft>
            </a:pPr>
            <a:r>
              <a:rPr lang="ru-RU" sz="2200" dirty="0" smtClean="0">
                <a:latin typeface="Times New Roman" pitchFamily="18" charset="0"/>
                <a:ea typeface="Times New Roman"/>
                <a:cs typeface="Times New Roman" pitchFamily="18" charset="0"/>
              </a:rPr>
              <a:t>Огромное </a:t>
            </a:r>
            <a:r>
              <a:rPr lang="ru-RU" sz="2200" dirty="0">
                <a:latin typeface="Times New Roman" pitchFamily="18" charset="0"/>
                <a:ea typeface="Times New Roman"/>
                <a:cs typeface="Times New Roman" pitchFamily="18" charset="0"/>
              </a:rPr>
              <a:t>значение в автоматизации работы предприятия имеет объединение существующих автоматизированных рабочих мест в единую информационную систему предприятия.</a:t>
            </a:r>
            <a:endParaRPr lang="ru-RU" sz="2200" dirty="0">
              <a:latin typeface="Times New Roman" pitchFamily="18" charset="0"/>
              <a:ea typeface="Calibri"/>
              <a:cs typeface="Times New Roman" pitchFamily="18" charset="0"/>
            </a:endParaRPr>
          </a:p>
          <a:p>
            <a:endParaRPr lang="ru-RU" sz="2200" dirty="0">
              <a:cs typeface="Arial" pitchFamily="34" charset="0"/>
            </a:endParaRPr>
          </a:p>
        </p:txBody>
      </p:sp>
    </p:spTree>
    <p:extLst>
      <p:ext uri="{BB962C8B-B14F-4D97-AF65-F5344CB8AC3E}">
        <p14:creationId xmlns="" xmlns:p14="http://schemas.microsoft.com/office/powerpoint/2010/main" val="31536546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417</TotalTime>
  <Words>3812</Words>
  <Application>Microsoft Office PowerPoint</Application>
  <PresentationFormat>Экран (4:3)</PresentationFormat>
  <Paragraphs>274</Paragraphs>
  <Slides>54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54</vt:i4>
      </vt:variant>
    </vt:vector>
  </HeadingPairs>
  <TitlesOfParts>
    <vt:vector size="55" baseType="lpstr">
      <vt:lpstr>Открытая</vt:lpstr>
      <vt:lpstr>Слайд 1</vt:lpstr>
      <vt:lpstr>Слайд 2</vt:lpstr>
      <vt:lpstr>Слайд 3</vt:lpstr>
      <vt:lpstr>Слайд 4</vt:lpstr>
      <vt:lpstr>Цель автоматизации информационных процессов -</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K5</dc:creator>
  <cp:lastModifiedBy>Admin</cp:lastModifiedBy>
  <cp:revision>43</cp:revision>
  <dcterms:created xsi:type="dcterms:W3CDTF">2017-01-27T10:58:53Z</dcterms:created>
  <dcterms:modified xsi:type="dcterms:W3CDTF">2020-05-19T16:59:33Z</dcterms:modified>
</cp:coreProperties>
</file>