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95" r:id="rId3"/>
    <p:sldId id="382" r:id="rId4"/>
    <p:sldId id="422" r:id="rId5"/>
    <p:sldId id="433" r:id="rId6"/>
    <p:sldId id="435" r:id="rId7"/>
    <p:sldId id="380" r:id="rId8"/>
    <p:sldId id="397" r:id="rId9"/>
    <p:sldId id="398" r:id="rId10"/>
    <p:sldId id="393" r:id="rId11"/>
    <p:sldId id="434" r:id="rId12"/>
    <p:sldId id="436" r:id="rId13"/>
    <p:sldId id="427" r:id="rId14"/>
    <p:sldId id="437" r:id="rId15"/>
    <p:sldId id="439" r:id="rId16"/>
    <p:sldId id="440" r:id="rId17"/>
    <p:sldId id="441" r:id="rId18"/>
    <p:sldId id="396" r:id="rId19"/>
    <p:sldId id="400" r:id="rId20"/>
    <p:sldId id="442" r:id="rId21"/>
    <p:sldId id="332" r:id="rId22"/>
    <p:sldId id="426" r:id="rId23"/>
    <p:sldId id="409" r:id="rId24"/>
    <p:sldId id="404" r:id="rId25"/>
    <p:sldId id="410" r:id="rId26"/>
    <p:sldId id="411" r:id="rId27"/>
    <p:sldId id="406" r:id="rId28"/>
    <p:sldId id="407" r:id="rId29"/>
    <p:sldId id="341" r:id="rId30"/>
    <p:sldId id="443" r:id="rId31"/>
    <p:sldId id="444" r:id="rId32"/>
    <p:sldId id="417" r:id="rId33"/>
    <p:sldId id="420" r:id="rId34"/>
    <p:sldId id="421" r:id="rId35"/>
    <p:sldId id="390" r:id="rId36"/>
    <p:sldId id="391" r:id="rId37"/>
    <p:sldId id="319" r:id="rId38"/>
    <p:sldId id="388" r:id="rId39"/>
    <p:sldId id="445" r:id="rId40"/>
    <p:sldId id="37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B9F9DE-F4CD-4EC8-8378-3C02D2B5697B}">
          <p14:sldIdLst>
            <p14:sldId id="256"/>
            <p14:sldId id="395"/>
            <p14:sldId id="382"/>
            <p14:sldId id="422"/>
            <p14:sldId id="433"/>
            <p14:sldId id="435"/>
            <p14:sldId id="380"/>
            <p14:sldId id="397"/>
            <p14:sldId id="398"/>
            <p14:sldId id="393"/>
            <p14:sldId id="434"/>
            <p14:sldId id="436"/>
            <p14:sldId id="427"/>
            <p14:sldId id="437"/>
            <p14:sldId id="439"/>
            <p14:sldId id="440"/>
            <p14:sldId id="441"/>
            <p14:sldId id="396"/>
            <p14:sldId id="400"/>
            <p14:sldId id="442"/>
            <p14:sldId id="332"/>
            <p14:sldId id="426"/>
            <p14:sldId id="409"/>
            <p14:sldId id="404"/>
            <p14:sldId id="410"/>
            <p14:sldId id="411"/>
            <p14:sldId id="406"/>
            <p14:sldId id="407"/>
            <p14:sldId id="341"/>
            <p14:sldId id="443"/>
            <p14:sldId id="444"/>
            <p14:sldId id="417"/>
            <p14:sldId id="420"/>
            <p14:sldId id="421"/>
          </p14:sldIdLst>
        </p14:section>
        <p14:section name="Раздел без заголовка" id="{42DE47F3-76FC-426B-BD6E-49F21EFFAFF1}">
          <p14:sldIdLst>
            <p14:sldId id="390"/>
            <p14:sldId id="391"/>
            <p14:sldId id="319"/>
            <p14:sldId id="388"/>
            <p14:sldId id="445"/>
            <p14:sldId id="3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560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6859" autoAdjust="0"/>
  </p:normalViewPr>
  <p:slideViewPr>
    <p:cSldViewPr>
      <p:cViewPr>
        <p:scale>
          <a:sx n="96" d="100"/>
          <a:sy n="96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PowerPoint]Лист2'!$B$10</c:f>
              <c:strCache>
                <c:ptCount val="1"/>
                <c:pt idx="0">
                  <c:v>Благоприятное</c:v>
                </c:pt>
              </c:strCache>
            </c:strRef>
          </c:tx>
          <c:invertIfNegative val="0"/>
          <c:cat>
            <c:strRef>
              <c:f>'[Диаграмма в Microsoft PowerPoint]Лист2'!$C$9:$G$9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 4 курс</c:v>
                </c:pt>
                <c:pt idx="4">
                  <c:v>5 курс</c:v>
                </c:pt>
              </c:strCache>
            </c:strRef>
          </c:cat>
          <c:val>
            <c:numRef>
              <c:f>'[Диаграмма в Microsoft PowerPoint]Лист2'!$C$10:$G$10</c:f>
              <c:numCache>
                <c:formatCode>General</c:formatCode>
                <c:ptCount val="5"/>
                <c:pt idx="0">
                  <c:v>98.2</c:v>
                </c:pt>
                <c:pt idx="1">
                  <c:v>97.5</c:v>
                </c:pt>
                <c:pt idx="2">
                  <c:v>96.9</c:v>
                </c:pt>
                <c:pt idx="3">
                  <c:v>97.1</c:v>
                </c:pt>
                <c:pt idx="4">
                  <c:v>96.5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PowerPoint]Лист2'!$B$11</c:f>
              <c:strCache>
                <c:ptCount val="1"/>
                <c:pt idx="0">
                  <c:v>Неблагоприятное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3766036577946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078245274334598E-2"/>
                  <c:y val="-1.3566868638527343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985377286121647E-3"/>
                  <c:y val="-2.1706989821643749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39122637167299E-3"/>
                  <c:y val="-5.4267474554109373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37660365779463E-2"/>
                  <c:y val="-1.6280242366232812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PowerPoint]Лист2'!$C$9:$G$9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 4 курс</c:v>
                </c:pt>
                <c:pt idx="4">
                  <c:v>5 курс</c:v>
                </c:pt>
              </c:strCache>
            </c:strRef>
          </c:cat>
          <c:val>
            <c:numRef>
              <c:f>'[Диаграмма в Microsoft PowerPoint]Лист2'!$C$11:$G$11</c:f>
              <c:numCache>
                <c:formatCode>General</c:formatCode>
                <c:ptCount val="5"/>
                <c:pt idx="0">
                  <c:v>1.8</c:v>
                </c:pt>
                <c:pt idx="1">
                  <c:v>2.5</c:v>
                </c:pt>
                <c:pt idx="2">
                  <c:v>3.1</c:v>
                </c:pt>
                <c:pt idx="3">
                  <c:v>2.9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203072"/>
        <c:axId val="64985280"/>
        <c:axId val="0"/>
      </c:bar3DChart>
      <c:catAx>
        <c:axId val="6720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4985280"/>
        <c:crosses val="autoZero"/>
        <c:auto val="1"/>
        <c:lblAlgn val="ctr"/>
        <c:lblOffset val="100"/>
        <c:noMultiLvlLbl val="0"/>
      </c:catAx>
      <c:valAx>
        <c:axId val="6498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672030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постоянно был вовлечен в практическую деятельность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86.7</c:v>
                </c:pt>
                <c:pt idx="1">
                  <c:v>86.5</c:v>
                </c:pt>
                <c:pt idx="2">
                  <c:v>84.5</c:v>
                </c:pt>
                <c:pt idx="3">
                  <c:v>84.3</c:v>
                </c:pt>
                <c:pt idx="4">
                  <c:v>87.1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проявлял активность только при проявлении собственной инициативы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ln>
                <a:solidFill>
                  <a:srgbClr val="92D05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12.5</c:v>
                </c:pt>
                <c:pt idx="1">
                  <c:v>12.1</c:v>
                </c:pt>
                <c:pt idx="2">
                  <c:v>13.7</c:v>
                </c:pt>
                <c:pt idx="3">
                  <c:v>14.1</c:v>
                </c:pt>
                <c:pt idx="4">
                  <c:v>11.2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был предоставлен сам себе и не знал, чем заняться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0.8</c:v>
                </c:pt>
                <c:pt idx="1">
                  <c:v>1.4</c:v>
                </c:pt>
                <c:pt idx="2">
                  <c:v>1.8</c:v>
                </c:pt>
                <c:pt idx="3">
                  <c:v>1.6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204608"/>
        <c:axId val="65094208"/>
        <c:axId val="0"/>
      </c:bar3DChart>
      <c:catAx>
        <c:axId val="6720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094208"/>
        <c:crosses val="autoZero"/>
        <c:auto val="1"/>
        <c:lblAlgn val="ctr"/>
        <c:lblOffset val="100"/>
        <c:noMultiLvlLbl val="0"/>
      </c:catAx>
      <c:valAx>
        <c:axId val="65094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7204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3410170075220897E-2"/>
          <c:y val="0.19405482014649456"/>
          <c:w val="0.81877941310514057"/>
          <c:h val="0.737262309141268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имелВИД!$A$2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имелВИД!$B$1:$E$1</c:f>
              <c:strCache>
                <c:ptCount val="4"/>
                <c:pt idx="0">
                  <c:v>Пом. младшего мед</c:v>
                </c:pt>
                <c:pt idx="1">
                  <c:v>Пом. медсестры</c:v>
                </c:pt>
                <c:pt idx="2">
                  <c:v>Пом. врача стацион</c:v>
                </c:pt>
                <c:pt idx="3">
                  <c:v>Пом. врача скорой</c:v>
                </c:pt>
              </c:strCache>
            </c:strRef>
          </c:cat>
          <c:val>
            <c:numRef>
              <c:f>имелВИД!$B$2:$E$2</c:f>
              <c:numCache>
                <c:formatCode>General</c:formatCode>
                <c:ptCount val="4"/>
                <c:pt idx="0">
                  <c:v>81.25</c:v>
                </c:pt>
                <c:pt idx="1">
                  <c:v>82.67</c:v>
                </c:pt>
                <c:pt idx="2">
                  <c:v>84.93</c:v>
                </c:pt>
                <c:pt idx="3">
                  <c:v>80.459999999999994</c:v>
                </c:pt>
              </c:numCache>
            </c:numRef>
          </c:val>
        </c:ser>
        <c:ser>
          <c:idx val="2"/>
          <c:order val="1"/>
          <c:tx>
            <c:strRef>
              <c:f>имелВИД!$A$3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имелВИД!$B$1:$E$1</c:f>
              <c:strCache>
                <c:ptCount val="4"/>
                <c:pt idx="0">
                  <c:v>Пом. младшего мед</c:v>
                </c:pt>
                <c:pt idx="1">
                  <c:v>Пом. медсестры</c:v>
                </c:pt>
                <c:pt idx="2">
                  <c:v>Пом. врача стацион</c:v>
                </c:pt>
                <c:pt idx="3">
                  <c:v>Пом. врача скорой</c:v>
                </c:pt>
              </c:strCache>
            </c:strRef>
          </c:cat>
          <c:val>
            <c:numRef>
              <c:f>имелВИД!$B$3:$E$3</c:f>
              <c:numCache>
                <c:formatCode>General</c:formatCode>
                <c:ptCount val="4"/>
                <c:pt idx="0">
                  <c:v>3.98</c:v>
                </c:pt>
                <c:pt idx="1">
                  <c:v>4.5</c:v>
                </c:pt>
                <c:pt idx="2">
                  <c:v>4.6399999999999997</c:v>
                </c:pt>
                <c:pt idx="3">
                  <c:v>4.8899999999999997</c:v>
                </c:pt>
              </c:numCache>
            </c:numRef>
          </c:val>
        </c:ser>
        <c:ser>
          <c:idx val="1"/>
          <c:order val="2"/>
          <c:tx>
            <c:strRef>
              <c:f>имелВИД!$A$4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cat>
            <c:strRef>
              <c:f>имелВИД!$B$1:$E$1</c:f>
              <c:strCache>
                <c:ptCount val="4"/>
                <c:pt idx="0">
                  <c:v>Пом. младшего мед</c:v>
                </c:pt>
                <c:pt idx="1">
                  <c:v>Пом. медсестры</c:v>
                </c:pt>
                <c:pt idx="2">
                  <c:v>Пом. врача стацион</c:v>
                </c:pt>
                <c:pt idx="3">
                  <c:v>Пом. врача скорой</c:v>
                </c:pt>
              </c:strCache>
            </c:strRef>
          </c:cat>
          <c:val>
            <c:numRef>
              <c:f>имелВИД!$B$4:$E$4</c:f>
              <c:numCache>
                <c:formatCode>General</c:formatCode>
                <c:ptCount val="4"/>
                <c:pt idx="0">
                  <c:v>14.77</c:v>
                </c:pt>
                <c:pt idx="1">
                  <c:v>12.83</c:v>
                </c:pt>
                <c:pt idx="2">
                  <c:v>10.43</c:v>
                </c:pt>
                <c:pt idx="3">
                  <c:v>14.66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205120"/>
        <c:axId val="65096512"/>
      </c:barChart>
      <c:catAx>
        <c:axId val="6720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096512"/>
        <c:crosses val="autoZero"/>
        <c:auto val="1"/>
        <c:lblAlgn val="ctr"/>
        <c:lblOffset val="100"/>
        <c:noMultiLvlLbl val="0"/>
      </c:catAx>
      <c:valAx>
        <c:axId val="65096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7205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73.900000000000006</c:v>
                </c:pt>
                <c:pt idx="1">
                  <c:v>80.8</c:v>
                </c:pt>
                <c:pt idx="2">
                  <c:v>84.5</c:v>
                </c:pt>
                <c:pt idx="3">
                  <c:v>85.4</c:v>
                </c:pt>
                <c:pt idx="4">
                  <c:v>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22.7</c:v>
                </c:pt>
                <c:pt idx="1">
                  <c:v>15.9</c:v>
                </c:pt>
                <c:pt idx="2">
                  <c:v>13.2</c:v>
                </c:pt>
                <c:pt idx="3">
                  <c:v>13.1</c:v>
                </c:pt>
                <c:pt idx="4">
                  <c:v>13.2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33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333333333333332E-3"/>
                  <c:y val="-5.937500000000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33333333333332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666666666666666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3.4</c:v>
                </c:pt>
                <c:pt idx="1">
                  <c:v>3.3</c:v>
                </c:pt>
                <c:pt idx="2">
                  <c:v>2.2999999999999998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204096"/>
        <c:axId val="65098240"/>
        <c:axId val="0"/>
      </c:bar3DChart>
      <c:catAx>
        <c:axId val="6720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098240"/>
        <c:crosses val="autoZero"/>
        <c:auto val="1"/>
        <c:lblAlgn val="ctr"/>
        <c:lblOffset val="100"/>
        <c:noMultiLvlLbl val="0"/>
      </c:catAx>
      <c:valAx>
        <c:axId val="65098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7204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31.6</c:v>
                </c:pt>
                <c:pt idx="1">
                  <c:v>41.4</c:v>
                </c:pt>
                <c:pt idx="2">
                  <c:v>43.6</c:v>
                </c:pt>
                <c:pt idx="3">
                  <c:v>42.1</c:v>
                </c:pt>
                <c:pt idx="4">
                  <c:v>39.5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51.5</c:v>
                </c:pt>
                <c:pt idx="1">
                  <c:v>52.4</c:v>
                </c:pt>
                <c:pt idx="2">
                  <c:v>37.299999999999997</c:v>
                </c:pt>
                <c:pt idx="3">
                  <c:v>41.6</c:v>
                </c:pt>
                <c:pt idx="4">
                  <c:v>45.7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535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16.899999999999999</c:v>
                </c:pt>
                <c:pt idx="1">
                  <c:v>16.2</c:v>
                </c:pt>
                <c:pt idx="2">
                  <c:v>19.100000000000001</c:v>
                </c:pt>
                <c:pt idx="3">
                  <c:v>16.3</c:v>
                </c:pt>
                <c:pt idx="4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312640"/>
        <c:axId val="65100544"/>
        <c:axId val="0"/>
      </c:bar3DChart>
      <c:catAx>
        <c:axId val="6731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100544"/>
        <c:crosses val="autoZero"/>
        <c:auto val="1"/>
        <c:lblAlgn val="ctr"/>
        <c:lblOffset val="100"/>
        <c:noMultiLvlLbl val="0"/>
      </c:catAx>
      <c:valAx>
        <c:axId val="651005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7312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0.41527</cdr:x>
      <cdr:y>0.94999</cdr:y>
    </cdr:from>
    <cdr:to>
      <cdr:x>0.45764</cdr:x>
      <cdr:y>0.98607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528392" y="5688632"/>
          <a:ext cx="36004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4CAC5-8879-4D80-ADD4-B09C6CF7039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EC89-B49E-4FC1-87F7-67165B7B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Расширенное заседание Учёного Совета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8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FB18-0124-473C-AB51-A6A836C233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8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12F6-0F0F-4C4C-8518-0BDF3D0F6A9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4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0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8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7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5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3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3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1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2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5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4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9C9B-07B8-4C3A-BEF4-9AD5BC4580F3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72" y="116632"/>
            <a:ext cx="8568952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a typeface="+mn-ea"/>
                <a:cs typeface="+mn-cs"/>
              </a:rPr>
              <a:t>Итоги летней производственной практики 2017 года</a:t>
            </a:r>
            <a:endParaRPr lang="ru-RU" sz="36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68" y="6418496"/>
            <a:ext cx="7704856" cy="43378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Ученый Совет лечебного факультета, 11 октября 2017 г.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7911" y="5373216"/>
            <a:ext cx="714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Зав. отделом производственной практики Е.П.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Шитьковская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7003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krasgmu.ru/sys/files/attach/2f/2f0bed9daee34946a7a7575529ef44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2954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734927"/>
              </p:ext>
            </p:extLst>
          </p:nvPr>
        </p:nvGraphicFramePr>
        <p:xfrm>
          <a:off x="500034" y="1556792"/>
          <a:ext cx="8229601" cy="495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42"/>
                <a:gridCol w="1224136"/>
                <a:gridCol w="1224136"/>
                <a:gridCol w="1296144"/>
                <a:gridCol w="1205128"/>
                <a:gridCol w="1224315"/>
              </a:tblGrid>
              <a:tr h="469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5 курс </a:t>
                      </a:r>
                      <a:endParaRPr lang="ru-RU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Клиники г. Красноярска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267</a:t>
                      </a:r>
                      <a:endParaRPr lang="ru-RU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Лечебные учреждения Красноярского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 </a:t>
                      </a:r>
                      <a:endParaRPr lang="ru-RU" dirty="0"/>
                    </a:p>
                  </a:txBody>
                  <a:tcPr/>
                </a:tc>
              </a:tr>
              <a:tr h="193989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Лечебные  учреждения РФ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(р. Бурятия, р. Тыва, р. Хакасия, р. Саха,  Иркутская обл.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</a:t>
                      </a:r>
                      <a:endParaRPr lang="ru-RU" dirty="0"/>
                    </a:p>
                  </a:txBody>
                  <a:tcPr/>
                </a:tc>
              </a:tr>
              <a:tr h="40839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422</a:t>
                      </a:r>
                    </a:p>
                    <a:p>
                      <a:r>
                        <a:rPr lang="ru-RU" dirty="0" smtClean="0"/>
                        <a:t> (ц 132)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463 </a:t>
                      </a:r>
                    </a:p>
                    <a:p>
                      <a:r>
                        <a:rPr lang="ru-RU" dirty="0" smtClean="0"/>
                        <a:t>(ц137)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418</a:t>
                      </a:r>
                    </a:p>
                    <a:p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(ц 102)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407</a:t>
                      </a:r>
                    </a:p>
                    <a:p>
                      <a:r>
                        <a:rPr lang="ru-RU" dirty="0" smtClean="0"/>
                        <a:t>(ц 96)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357</a:t>
                      </a:r>
                    </a:p>
                    <a:p>
                      <a:r>
                        <a:rPr lang="ru-RU" dirty="0" smtClean="0"/>
                        <a:t>(ц 97)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Распределение студентов 3, 4 и 5 курсов специальности «Лечебное дело» </a:t>
            </a:r>
            <a:r>
              <a:rPr lang="ru-RU" sz="2400" dirty="0" err="1" smtClean="0"/>
              <a:t>КрасГМУ</a:t>
            </a:r>
            <a:r>
              <a:rPr lang="ru-RU" sz="2400" dirty="0" smtClean="0"/>
              <a:t>, в зависимости от места прохождения практики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85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570865"/>
              </p:ext>
            </p:extLst>
          </p:nvPr>
        </p:nvGraphicFramePr>
        <p:xfrm>
          <a:off x="500034" y="1556792"/>
          <a:ext cx="8229601" cy="472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42"/>
                <a:gridCol w="1224136"/>
                <a:gridCol w="1224136"/>
                <a:gridCol w="1296144"/>
                <a:gridCol w="1205128"/>
                <a:gridCol w="1224315"/>
              </a:tblGrid>
              <a:tr h="469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курс </a:t>
                      </a:r>
                      <a:endParaRPr lang="ru-RU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Клиники г. Красноярска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 (ц33)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143(ц31)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124(ц10)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140(ц9)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112(ц5)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Лечебные учреждения Красноярского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46(ц13)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40(ц20)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40(ц24)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47(ц29)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30(ц19)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93989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Лечебные  учреждения РФ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(р. Бурятия, р. Тыва, р. Хакасия, р. Саха,  Иркутская обл.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44(ц10)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37(ц15)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23(ц7)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13(ц4)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14(ц5)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0839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Распределение студентов 1, 2, 3, 4 и 5 курсов специальности «Педиатрия» </a:t>
            </a:r>
            <a:r>
              <a:rPr lang="ru-RU" sz="2400" dirty="0" err="1" smtClean="0"/>
              <a:t>КрасГМУ</a:t>
            </a:r>
            <a:r>
              <a:rPr lang="ru-RU" sz="2400" dirty="0" smtClean="0"/>
              <a:t>, в зависимости от места прохождения практики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94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371600"/>
          </a:xfrm>
        </p:spPr>
        <p:txBody>
          <a:bodyPr/>
          <a:lstStyle/>
          <a:p>
            <a:pPr eaLnBrk="1" hangingPunct="1"/>
            <a:r>
              <a:rPr kumimoji="0"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студентов Института стоматологии по МО г. Красноярска и других регионов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026936"/>
              </p:ext>
            </p:extLst>
          </p:nvPr>
        </p:nvGraphicFramePr>
        <p:xfrm>
          <a:off x="251520" y="1556792"/>
          <a:ext cx="8640958" cy="40324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7446"/>
                <a:gridCol w="1487379"/>
                <a:gridCol w="1547582"/>
                <a:gridCol w="1008112"/>
                <a:gridCol w="1296144"/>
                <a:gridCol w="1656184"/>
                <a:gridCol w="1008111"/>
              </a:tblGrid>
              <a:tr h="623663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Курс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mtClean="0"/>
                        <a:t>Красноярск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Иногородние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Целевое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77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Красноярский край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Другие</a:t>
                      </a:r>
                      <a:r>
                        <a:rPr lang="ru-RU" sz="1600" baseline="0" dirty="0" smtClean="0"/>
                        <a:t> регионы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Красноярск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Красноярский край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Другие регионы</a:t>
                      </a:r>
                      <a:endParaRPr lang="ru-RU" sz="1600" dirty="0"/>
                    </a:p>
                  </a:txBody>
                  <a:tcPr/>
                </a:tc>
              </a:tr>
              <a:tr h="6236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  <a:tr h="6236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6236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1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77502"/>
            <a:ext cx="2739146" cy="385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Проведенная методическая работа: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692696"/>
            <a:ext cx="6768752" cy="64807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медицинский осмотр студентов для допуска к производственной практике.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приказ о назначении кафедральных кураторов, приказы о проведении производственной практики по специальностям и письма базовым руководителям по распределению на практику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кафедр по всем разделам практик были составлены, утверждены на методическом совете и ЦКМС дневники по ЛПП, переработаны программы ЛПП, билеты для экзамена с эталонами ответов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электронный дневник производственной практики (Таблица количественного учета работы студента и рецензия на работу  добавлены в портфолио каждого студента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дневник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</a:t>
            </a:r>
            <a:r>
              <a:rPr lang="ru-RU" sz="2400" dirty="0" smtClean="0"/>
              <a:t>практике </a:t>
            </a:r>
            <a:r>
              <a:rPr lang="ru-RU" sz="2400" dirty="0"/>
              <a:t>«Научно-исследовательская работа»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879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3578"/>
            <a:ext cx="89058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Проведенная методическая работа: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9096" y="692696"/>
            <a:ext cx="8785225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Проведена работа по совершенствованию чек-листов и пополнению банка </a:t>
            </a:r>
            <a:r>
              <a:rPr lang="ru-RU" altLang="ru-RU" sz="2400" dirty="0" err="1" smtClean="0"/>
              <a:t>видеоуроков</a:t>
            </a:r>
            <a:r>
              <a:rPr lang="ru-RU" altLang="ru-RU" sz="2400" dirty="0" smtClean="0"/>
              <a:t> по алгоритмам выполнения практических навыков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4629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Во все дневники добавлена информация по самостоятельной работе студентов со ссылками на официальный сайт </a:t>
            </a:r>
            <a:r>
              <a:rPr lang="ru-RU" sz="2000" dirty="0" err="1" smtClean="0"/>
              <a:t>КрасГМУ</a:t>
            </a:r>
            <a:r>
              <a:rPr lang="ru-RU" sz="2000" dirty="0" smtClean="0"/>
              <a:t>, где размещены методические материалы, помогающие в освоении программы практики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1" y="1772816"/>
            <a:ext cx="74165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8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rmAutofit/>
          </a:bodyPr>
          <a:lstStyle/>
          <a:p>
            <a:r>
              <a:rPr lang="ru-RU" sz="2400" b="1" dirty="0"/>
              <a:t>http://krasgmu.ru/index.php?page[common]=content&amp;id=48388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" y="908719"/>
            <a:ext cx="8810375" cy="579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09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/>
              <a:t>http://krasgmu.ru/index.php?page[common]=dept&amp;id=318&amp;cat=folder&amp;band=0&amp;fid=10068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3922"/>
            <a:ext cx="7488832" cy="584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9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pPr>
              <a:lnSpc>
                <a:spcPts val="2300"/>
              </a:lnSpc>
            </a:pPr>
            <a:r>
              <a:rPr lang="ru-RU" sz="2700" dirty="0"/>
              <a:t>допуском на экзамен по производственной практике стало заполнение электронной версии дневника и анкеты удовлетворенности студентом прохождения ЛПП на сайте в Электронном модуле «Производственная практика». 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6" y="1268760"/>
            <a:ext cx="8652642" cy="54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порядок </a:t>
            </a:r>
            <a:r>
              <a:rPr lang="ru-RU" sz="2800" b="1" dirty="0">
                <a:solidFill>
                  <a:srgbClr val="C00000"/>
                </a:solidFill>
              </a:rPr>
              <a:t>проведения экзамена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15" y="1124744"/>
            <a:ext cx="8906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Формула расчёта рейтинга для производственных и преддипломных практик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5" y="1984736"/>
            <a:ext cx="2776109" cy="39960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316416" y="18864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34369" y="2458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6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45" y="2204863"/>
            <a:ext cx="6012160" cy="36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" name="Прямоугольник 2"/>
          <p:cNvSpPr/>
          <p:nvPr/>
        </p:nvSpPr>
        <p:spPr>
          <a:xfrm>
            <a:off x="7668344" y="3680128"/>
            <a:ext cx="13681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</a:p>
          <a:p>
            <a:pPr>
              <a:lnSpc>
                <a:spcPts val="1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093296"/>
            <a:ext cx="7632848" cy="625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0932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Оценка </a:t>
            </a:r>
            <a:r>
              <a:rPr lang="ru-RU" dirty="0"/>
              <a:t>базового руководителя </a:t>
            </a:r>
            <a:r>
              <a:rPr lang="ru-RU" dirty="0" smtClean="0"/>
              <a:t>расценивалась </a:t>
            </a:r>
            <a:r>
              <a:rPr lang="ru-RU" dirty="0"/>
              <a:t>как допуск  к сдаче экзамена (зачет/незачет)</a:t>
            </a:r>
          </a:p>
        </p:txBody>
      </p:sp>
    </p:spTree>
    <p:extLst>
      <p:ext uri="{BB962C8B-B14F-4D97-AF65-F5344CB8AC3E}">
        <p14:creationId xmlns:p14="http://schemas.microsoft.com/office/powerpoint/2010/main" val="33596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ru-RU" altLang="ru-RU" sz="4000" dirty="0">
                <a:solidFill>
                  <a:srgbClr val="FF0000"/>
                </a:solidFill>
              </a:rPr>
              <a:t>Нормативные документы</a:t>
            </a:r>
            <a:endParaRPr lang="ru-RU" alt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068888"/>
          </a:xfrm>
        </p:spPr>
        <p:txBody>
          <a:bodyPr>
            <a:normAutofit lnSpcReduction="10000"/>
          </a:bodyPr>
          <a:lstStyle/>
          <a:p>
            <a:r>
              <a:rPr lang="ru-RU" altLang="ru-RU" sz="2000" dirty="0" smtClean="0"/>
              <a:t>Федеральный закон от 29.12.2012 г. № 273-ФЗ «Об образовании в Российской Федерации».</a:t>
            </a:r>
          </a:p>
          <a:p>
            <a:r>
              <a:rPr lang="ru-RU" altLang="ru-RU" sz="2000" dirty="0" smtClean="0"/>
              <a:t>Федеральный закон. Об основах охраны здоровья  граждан Российской Федерации от 21.11.2011 </a:t>
            </a:r>
            <a:r>
              <a:rPr lang="en-US" altLang="ru-RU" sz="2000" dirty="0" smtClean="0"/>
              <a:t>N</a:t>
            </a:r>
            <a:r>
              <a:rPr lang="ru-RU" altLang="ru-RU" sz="2000" dirty="0" smtClean="0"/>
              <a:t> 323-ФЗ (ред. От 25.06.2012).</a:t>
            </a:r>
            <a:endParaRPr lang="ru-RU" altLang="ru-RU" sz="2000" b="1" dirty="0" smtClean="0"/>
          </a:p>
          <a:p>
            <a:r>
              <a:rPr lang="ru-RU" altLang="ru-RU" sz="2000" dirty="0" smtClean="0"/>
              <a:t>Приказ «Об утверждении Порядка участия обучающихся по основным профессиональным образовательным программам и дополнительным профессиональным программам в оказании медицинской помощи гражданам и в фармацевтической деятельности» № 585н от 22.08.2013 г.; </a:t>
            </a:r>
          </a:p>
          <a:p>
            <a:r>
              <a:rPr lang="ru-RU" altLang="ru-RU" sz="2000" dirty="0" smtClean="0"/>
              <a:t>Приказ «Об утверждении Порядка организации и проведения практической подготовки обучающихся по профессиональным образовательным программам медицинского образования, фармацевтического образования» № 620н от 03.09.2013 года;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Приказа  Министерства образования и науки Российской Федерации от 27 ноября 2015 г. № 1383 «Об утверждении положения о практике обучающихся, осваивающих основные профессиональные образовательные программы высшего  образования»</a:t>
            </a: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1368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Результаты экзаменов по итогам летней производственной практики</a:t>
            </a:r>
            <a:endParaRPr lang="ru-RU" sz="28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063765"/>
              </p:ext>
            </p:extLst>
          </p:nvPr>
        </p:nvGraphicFramePr>
        <p:xfrm>
          <a:off x="179512" y="908720"/>
          <a:ext cx="8856984" cy="57848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750869"/>
                <a:gridCol w="3856514"/>
                <a:gridCol w="1078058"/>
                <a:gridCol w="942515"/>
                <a:gridCol w="1114212"/>
                <a:gridCol w="1114816"/>
              </a:tblGrid>
              <a:tr h="623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Курс%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производственной практики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Качественный показатель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2016 </a:t>
                      </a:r>
                      <a:r>
                        <a:rPr lang="ru-RU" sz="16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2017 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2016 год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год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89" marR="60689" marT="0" marB="0"/>
                </a:tc>
              </a:tr>
              <a:tr h="30806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Специальность «Лечебное дело»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Помощник младшего медицинского персонала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66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90,59%</a:t>
                      </a: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87,28%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</a:tr>
              <a:tr h="21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Помощник палатной медицинской сестры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74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4,74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91,97%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FF0000"/>
                          </a:solidFill>
                        </a:rPr>
                        <a:t>82,96%</a:t>
                      </a:r>
                      <a:endParaRPr lang="ru-RU" sz="17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281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Помощник</a:t>
                      </a:r>
                      <a:r>
                        <a:rPr lang="ru-RU" sz="1400" baseline="0" dirty="0" smtClean="0">
                          <a:effectLst/>
                        </a:rPr>
                        <a:t> процедурной мед. сестры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47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4,52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79,91%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FF0000"/>
                          </a:solidFill>
                        </a:rPr>
                        <a:t>78,82%</a:t>
                      </a:r>
                      <a:endParaRPr lang="ru-RU" sz="17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Помощник врача стационара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44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4,28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67,26%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FF0000"/>
                          </a:solidFill>
                        </a:rPr>
                        <a:t>64,69 %</a:t>
                      </a:r>
                      <a:endParaRPr lang="ru-RU" sz="17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Помощник врача скорой неотложной помощи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3</a:t>
                      </a:r>
                      <a:r>
                        <a:rPr lang="en-US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.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42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3,67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28,92%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FF0000"/>
                          </a:solidFill>
                        </a:rPr>
                        <a:t>38,88%</a:t>
                      </a:r>
                      <a:endParaRPr lang="ru-RU" sz="17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34510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Специальность «Педиатрия»</a:t>
                      </a: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0689" marR="60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Помощник младшего медицинского персонала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55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90,58%</a:t>
                      </a: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87,83%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</a:tr>
              <a:tr h="220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Помощник палатной медицинской сестры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62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4,76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87,16%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C00000"/>
                          </a:solidFill>
                        </a:rPr>
                        <a:t>91,9%</a:t>
                      </a:r>
                      <a:endParaRPr lang="ru-RU" sz="1700" dirty="0">
                        <a:solidFill>
                          <a:srgbClr val="C0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263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Помощник процедурной мед. сестры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67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4,14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90,98%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C00000"/>
                          </a:solidFill>
                        </a:rPr>
                        <a:t>80,88%</a:t>
                      </a:r>
                      <a:endParaRPr lang="ru-RU" sz="1700" dirty="0">
                        <a:solidFill>
                          <a:srgbClr val="C00000"/>
                        </a:solidFill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Помощник врача стационара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54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4,6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90,96%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C00000"/>
                          </a:solidFill>
                        </a:rPr>
                        <a:t>83,32 %</a:t>
                      </a:r>
                      <a:endParaRPr lang="ru-RU" sz="1700" dirty="0">
                        <a:solidFill>
                          <a:srgbClr val="C00000"/>
                        </a:solidFill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Поликлиническая практика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4,2</a:t>
                      </a:r>
                      <a:endParaRPr lang="ru-RU" sz="17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4,42</a:t>
                      </a:r>
                      <a:endParaRPr lang="ru-RU" sz="17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81,17%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C00000"/>
                          </a:solidFill>
                        </a:rPr>
                        <a:t>74,8%</a:t>
                      </a:r>
                      <a:endParaRPr lang="ru-RU" sz="1700" dirty="0">
                        <a:solidFill>
                          <a:srgbClr val="C0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30043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Специальность «Стоматология»</a:t>
                      </a: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0689" marR="60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Помощник медицинской сестры палатной и процедурной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4,61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4,76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88,67%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87,45%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365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Помощник врача стоматолога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гигиениста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4,48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4,21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82,18%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81%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Помощник врача стоматолога ортопеда</a:t>
                      </a:r>
                      <a:endParaRPr lang="ru-RU" sz="12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4,49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4,55</a:t>
                      </a: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94,0%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82%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Помощник врача стоматолога терапевта</a:t>
                      </a:r>
                      <a:endParaRPr lang="ru-RU" sz="12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4,34</a:t>
                      </a: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95,8%</a:t>
                      </a: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4500952" y="3140967"/>
            <a:ext cx="4633029" cy="347339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14380" y="188640"/>
            <a:ext cx="855020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Дифференцированный зачет </a:t>
            </a:r>
            <a:r>
              <a:rPr lang="ru-RU" sz="2000" b="1" dirty="0"/>
              <a:t>после </a:t>
            </a:r>
            <a:r>
              <a:rPr lang="ru-RU" sz="2000" b="1" dirty="0" smtClean="0"/>
              <a:t>ЛПП 3-5 курсов </a:t>
            </a:r>
            <a:r>
              <a:rPr lang="ru-RU" sz="2000" b="1" dirty="0"/>
              <a:t>проходил на базе кафедры-центра </a:t>
            </a:r>
            <a:r>
              <a:rPr lang="ru-RU" sz="2000" b="1" dirty="0" err="1" smtClean="0"/>
              <a:t>симуляционных</a:t>
            </a:r>
            <a:r>
              <a:rPr lang="ru-RU" sz="2000" b="1" dirty="0" smtClean="0"/>
              <a:t> </a:t>
            </a:r>
            <a:r>
              <a:rPr lang="ru-RU" sz="2000" b="1" dirty="0"/>
              <a:t>технологий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AutoShape 8"/>
          <p:cNvSpPr>
            <a:spLocks noChangeAspect="1" noChangeArrowheads="1" noTextEdit="1"/>
          </p:cNvSpPr>
          <p:nvPr/>
        </p:nvSpPr>
        <p:spPr bwMode="gray">
          <a:xfrm flipH="1">
            <a:off x="4997828" y="5274977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5022653" y="5013176"/>
            <a:ext cx="2213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altLang="ru-RU" sz="1600" b="1" i="1" dirty="0">
              <a:solidFill>
                <a:srgbClr val="00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3274019"/>
            <a:ext cx="2160240" cy="3325490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1800" y="1600200"/>
            <a:ext cx="4824536" cy="499930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 использованием планшетов </a:t>
            </a:r>
            <a:r>
              <a:rPr lang="ru-RU" sz="2000" dirty="0"/>
              <a:t>с </a:t>
            </a:r>
            <a:r>
              <a:rPr lang="ru-RU" sz="2000" dirty="0" smtClean="0"/>
              <a:t>электронными чек-листами </a:t>
            </a:r>
            <a:r>
              <a:rPr lang="ru-RU" sz="2000" dirty="0"/>
              <a:t>, по которым экзаменатор оценивает ответ студента , что намного облегчает подсчет итогового балла и ускоряет время прохождения экзамена.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Дифференцированный зачет для студентов 6 курса был </a:t>
            </a:r>
            <a:r>
              <a:rPr lang="ru-RU" sz="2000" dirty="0"/>
              <a:t>проведен в формате аккредитации специалиста, которая подразумевает маршрутизацию студентов по станциям, где за определенное количество времени студенту необходимо выполнить каждый практический навык</a:t>
            </a:r>
            <a:r>
              <a:rPr lang="ru-RU" sz="2000" dirty="0" smtClean="0"/>
              <a:t>. </a:t>
            </a:r>
          </a:p>
          <a:p>
            <a:endParaRPr lang="ru-RU" sz="2000" dirty="0"/>
          </a:p>
        </p:txBody>
      </p:sp>
      <p:pic>
        <p:nvPicPr>
          <p:cNvPr id="9" name="Picture 4" descr="http://krasgmu.ru/sys/files/attach/bd/bddf7d2def3de36f7e548e7767dd20a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1223"/>
            <a:ext cx="2930128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01000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3 курс </a:t>
            </a:r>
            <a:br>
              <a:rPr lang="ru-RU" sz="3200" dirty="0" smtClean="0"/>
            </a:br>
            <a:r>
              <a:rPr lang="ru-RU" sz="3200" dirty="0" smtClean="0"/>
              <a:t>«Помощник процедурной медицинской сестры»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340768"/>
            <a:ext cx="5112568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Уровень </a:t>
            </a:r>
            <a:r>
              <a:rPr lang="ru-RU" dirty="0"/>
              <a:t>оценки подготовки студентов базовым руководителем фактически соответствует  уровню подготовки студента </a:t>
            </a:r>
            <a:r>
              <a:rPr lang="ru-RU" dirty="0" smtClean="0"/>
              <a:t>выявленному по </a:t>
            </a:r>
            <a:r>
              <a:rPr lang="ru-RU" dirty="0"/>
              <a:t>результатам экзамена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Следует отметить определенные трудности у студентов при заполнение дневника производственной практики в таких графах как : мое самое значимое достижение , что мне следует улучить завтра. 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Picture 6" descr="http://krasgmu.ru/sys/files/attach/d4/d41f1ebb37d835a74ead73a011f27e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231344" cy="43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7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80" y="262081"/>
            <a:ext cx="8892480" cy="3586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Предложения по улучшению проведения промежуточной </a:t>
            </a:r>
            <a:r>
              <a:rPr lang="ru-RU" sz="3200" b="1" dirty="0">
                <a:solidFill>
                  <a:srgbClr val="C00000"/>
                </a:solidFill>
              </a:rPr>
              <a:t>аттестации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597146"/>
            <a:ext cx="5400600" cy="51442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3000" dirty="0" smtClean="0"/>
              <a:t>. </a:t>
            </a:r>
            <a:r>
              <a:rPr lang="ru-RU" sz="3000" dirty="0"/>
              <a:t>Продолжить переработку и усовершенствование  чек-листов. </a:t>
            </a:r>
            <a:endParaRPr lang="ru-RU" sz="3000" b="1" dirty="0"/>
          </a:p>
          <a:p>
            <a:pPr marL="0" indent="0">
              <a:buNone/>
            </a:pPr>
            <a:r>
              <a:rPr lang="ru-RU" sz="3000" dirty="0" smtClean="0"/>
              <a:t>2. Усилить </a:t>
            </a:r>
            <a:r>
              <a:rPr lang="ru-RU" sz="3000" dirty="0"/>
              <a:t>контроль со стороны базового руководителя по качеству и достоверности данных о практических навыках, внесенных в дневник ЛПП. </a:t>
            </a:r>
            <a:endParaRPr lang="ru-RU" sz="3000" b="1" dirty="0"/>
          </a:p>
          <a:p>
            <a:pPr marL="0" indent="0">
              <a:buNone/>
            </a:pPr>
            <a:r>
              <a:rPr lang="ru-RU" sz="3000" dirty="0" smtClean="0"/>
              <a:t>3</a:t>
            </a:r>
            <a:r>
              <a:rPr lang="ru-RU" sz="3000" dirty="0"/>
              <a:t>. </a:t>
            </a:r>
            <a:r>
              <a:rPr lang="ru-RU" sz="3000" dirty="0" smtClean="0"/>
              <a:t>Увеличить </a:t>
            </a:r>
            <a:r>
              <a:rPr lang="ru-RU" sz="3000" dirty="0"/>
              <a:t>количество часов на </a:t>
            </a:r>
            <a:r>
              <a:rPr lang="ru-RU" sz="3000" dirty="0" err="1" smtClean="0"/>
              <a:t>предпрактическую</a:t>
            </a:r>
            <a:r>
              <a:rPr lang="ru-RU" sz="3000" dirty="0" smtClean="0"/>
              <a:t> </a:t>
            </a:r>
            <a:r>
              <a:rPr lang="ru-RU" sz="3000" dirty="0"/>
              <a:t>подготовку с 6 до 12 часов.</a:t>
            </a:r>
            <a:endParaRPr lang="ru-RU" sz="3000" b="1" dirty="0"/>
          </a:p>
          <a:p>
            <a:pPr marL="0" indent="0">
              <a:buNone/>
            </a:pPr>
            <a:r>
              <a:rPr lang="ru-RU" sz="3000" dirty="0" smtClean="0"/>
              <a:t>4. Ситуационные задачи требуют клинического мышления, вернуться к отработке алгоритмов оказания доврачебной помощи.</a:t>
            </a:r>
          </a:p>
        </p:txBody>
      </p:sp>
      <p:pic>
        <p:nvPicPr>
          <p:cNvPr id="4" name="Picture 4" descr="http://krasgmu.ru/sys/files/attach/eb/ebd21684daf9ec2b3116999f17e309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1979054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6614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3 курса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процедурной медицинской сестры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15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Средний балл по отдельным практическим навыкам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697777"/>
              </p:ext>
            </p:extLst>
          </p:nvPr>
        </p:nvGraphicFramePr>
        <p:xfrm>
          <a:off x="179512" y="1412776"/>
          <a:ext cx="8758810" cy="533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762"/>
                <a:gridCol w="1751762"/>
                <a:gridCol w="1751762"/>
                <a:gridCol w="1751762"/>
                <a:gridCol w="1751762"/>
              </a:tblGrid>
              <a:tr h="568072"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Помощник врача стационара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Лечебный факультет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Педиатрический факультет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аускультация легких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4,3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Наложение и</a:t>
                      </a:r>
                      <a:r>
                        <a:rPr lang="ru-RU" sz="2000" baseline="0" dirty="0" smtClean="0"/>
                        <a:t> с</a:t>
                      </a:r>
                      <a:r>
                        <a:rPr lang="ru-RU" sz="2000" dirty="0" smtClean="0"/>
                        <a:t>нятие швов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Измерение АД/ЭКГ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4,6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Оказание акушерского пособия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4,3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4,2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Практический навык по выбору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261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Замечания по итогам промежуточной аттестации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624" y="1677055"/>
            <a:ext cx="5338936" cy="5063118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У студентов не хватает практики в наложении швов на рану.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Чек листы оценить рентген картину при пневмониях и назвать признаки инфаркта миокарда на ЭКГ очень сложные.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Большое количество неявившихся на экзамен.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В некоторых районах </a:t>
            </a:r>
            <a:r>
              <a:rPr lang="ru-RU" sz="2400" dirty="0" smtClean="0"/>
              <a:t>Красноярского </a:t>
            </a:r>
            <a:r>
              <a:rPr lang="ru-RU" sz="2400" dirty="0"/>
              <a:t>края, из-за низкой хирургической активности нельзя проходить практику по хирургии даже </a:t>
            </a:r>
            <a:r>
              <a:rPr lang="ru-RU" sz="2400" dirty="0" err="1"/>
              <a:t>целевикам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200" y="62068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4 курса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врача стационара»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093296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C:\Users\taptyginaev\Desktop\Фото для презентации Никулиной\IMG_3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3"/>
            <a:ext cx="3096344" cy="42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5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16632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Предложения по устранению замечания по итогам промежуточной аттестации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700808"/>
            <a:ext cx="5805882" cy="460851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На </a:t>
            </a:r>
            <a:r>
              <a:rPr lang="ru-RU" sz="2000" dirty="0"/>
              <a:t>кафедре оперативной хирургии обратить внимание на выполнение и закрепления навыка наложения швов у студентов.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Пересмотреть чек листы оценить рентген картину при пневмониях и назвать признаки инфаркта миокарда на ЭКГ.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Усилить работу с задолжниками, контролировать посещение студентами практики, начиная с первого дня практики, подавать список не приступивших к практике, начиная с первого дня практики.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" y="2132856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73387" y="1811725"/>
            <a:ext cx="5470613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40" y="980728"/>
            <a:ext cx="858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4 курса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врача стационара»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2"/>
            <a:ext cx="864096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4. Создать рекомендованный список </a:t>
            </a:r>
            <a:r>
              <a:rPr lang="ru-RU" sz="2000" dirty="0">
                <a:solidFill>
                  <a:schemeClr val="tx1"/>
                </a:solidFill>
              </a:rPr>
              <a:t>больниц Красноярска и Красноярского </a:t>
            </a:r>
            <a:r>
              <a:rPr lang="ru-RU" sz="2000" dirty="0" smtClean="0">
                <a:solidFill>
                  <a:schemeClr val="tx1"/>
                </a:solidFill>
              </a:rPr>
              <a:t>края, </a:t>
            </a:r>
            <a:r>
              <a:rPr lang="ru-RU" sz="2000" dirty="0">
                <a:solidFill>
                  <a:schemeClr val="tx1"/>
                </a:solidFill>
              </a:rPr>
              <a:t>в которых </a:t>
            </a:r>
            <a:r>
              <a:rPr lang="ru-RU" sz="2000" dirty="0" smtClean="0">
                <a:solidFill>
                  <a:schemeClr val="tx1"/>
                </a:solidFill>
              </a:rPr>
              <a:t>студенты из-за низкой хирургической и акушерской активности не могут </a:t>
            </a:r>
            <a:r>
              <a:rPr lang="ru-RU" sz="2000" dirty="0">
                <a:solidFill>
                  <a:schemeClr val="tx1"/>
                </a:solidFill>
              </a:rPr>
              <a:t>проходить производственную практику помощник врача</a:t>
            </a:r>
          </a:p>
        </p:txBody>
      </p:sp>
    </p:spTree>
    <p:extLst>
      <p:ext uri="{BB962C8B-B14F-4D97-AF65-F5344CB8AC3E}">
        <p14:creationId xmlns:p14="http://schemas.microsoft.com/office/powerpoint/2010/main" val="16202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/>
              <a:t>Средний балл по отдельным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практическим </a:t>
            </a:r>
            <a:r>
              <a:rPr lang="ru-RU" sz="3200" dirty="0"/>
              <a:t>навыкам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849493"/>
              </p:ext>
            </p:extLst>
          </p:nvPr>
        </p:nvGraphicFramePr>
        <p:xfrm>
          <a:off x="29096" y="1052736"/>
          <a:ext cx="8964488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592"/>
                <a:gridCol w="1368152"/>
                <a:gridCol w="1303529"/>
                <a:gridCol w="1519405"/>
                <a:gridCol w="1519405"/>
                <a:gridCol w="1519405"/>
              </a:tblGrid>
              <a:tr h="745667">
                <a:tc rowSpan="2" gridSpan="2">
                  <a:txBody>
                    <a:bodyPr/>
                    <a:lstStyle/>
                    <a:p>
                      <a:r>
                        <a:rPr lang="ru-RU" sz="2000" dirty="0" smtClean="0"/>
                        <a:t>Помощник врача амбулаторно-поликлинического учреждения</a:t>
                      </a:r>
                      <a:endParaRPr lang="ru-RU" sz="20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Лечебный факультет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Педиатрический факультет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7846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/>
                </a:tc>
              </a:tr>
              <a:tr h="705584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иммобилизация верхней/ нижней конечности  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4,61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4,1</a:t>
                      </a:r>
                      <a:endParaRPr lang="ru-RU" sz="3200" dirty="0"/>
                    </a:p>
                  </a:txBody>
                  <a:tcPr/>
                </a:tc>
              </a:tr>
              <a:tr h="720080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сердечно-легочная реанимация 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4,07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4,2</a:t>
                      </a:r>
                      <a:endParaRPr lang="ru-RU" sz="3200" dirty="0"/>
                    </a:p>
                  </a:txBody>
                  <a:tcPr/>
                </a:tc>
              </a:tr>
              <a:tr h="78952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временная остановка кровотечения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3,98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/>
                </a:tc>
              </a:tr>
              <a:tr h="789529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профилактический осмотр ребенка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4,0</a:t>
                      </a:r>
                    </a:p>
                  </a:txBody>
                  <a:tcPr/>
                </a:tc>
              </a:tr>
              <a:tr h="571517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расшифровка ЭКГ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3,07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3,9</a:t>
                      </a:r>
                    </a:p>
                  </a:txBody>
                  <a:tcPr/>
                </a:tc>
              </a:tr>
              <a:tr h="721855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Практический навык по выбору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881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Анализ неудовлетворительных оценок по ЛПП «Помощник врача амбулаторно-поликлинического учреждения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264622"/>
              </p:ext>
            </p:extLst>
          </p:nvPr>
        </p:nvGraphicFramePr>
        <p:xfrm>
          <a:off x="107502" y="1340769"/>
          <a:ext cx="8928993" cy="4878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30"/>
                <a:gridCol w="1728192"/>
                <a:gridCol w="1656184"/>
                <a:gridCol w="2592287"/>
              </a:tblGrid>
              <a:tr h="809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станции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Абс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(2016)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 от всех «2» </a:t>
                      </a:r>
                      <a:r>
                        <a:rPr lang="ru-RU" sz="2400" dirty="0" smtClean="0">
                          <a:effectLst/>
                        </a:rPr>
                        <a:t>(186)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 от всех студентов (235)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Иммобилизация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4 (5)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2,2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1,2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СЛР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8 (14)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4,3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2,4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ОКС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39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21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11,5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ЭКГ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124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(153)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66,6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36,5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Навык по выбору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1,07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0,6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Дневник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Собеседование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9 (10)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4,8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2,65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6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ptyginaev\Desktop\Фото для презентации Никулиной\IMG_6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4613"/>
            <a:ext cx="25527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taptyginaev\Desktop\Фото для презентации Никулиной\IMG_6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4838"/>
            <a:ext cx="37798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taptyginaev\Desktop\Фото для презентации Никулиной\IMG_6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076700"/>
            <a:ext cx="370363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taptyginaev\Desktop\Фото для презентации Никулиной\IMG_64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37025"/>
            <a:ext cx="36147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C:\Users\taptyginaev\Desktop\Фото для презентации Никулиной\IMG_30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74613"/>
            <a:ext cx="277336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taptyginaev\Desktop\Фото для презентации Никулиной\IMG_64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9" y="4288393"/>
            <a:ext cx="36147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4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Елене_Петровне\401\VQxAfTXta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83" y="764704"/>
            <a:ext cx="2902517" cy="48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79512" y="627510"/>
            <a:ext cx="7056784" cy="5877272"/>
          </a:xfrm>
        </p:spPr>
        <p:txBody>
          <a:bodyPr>
            <a:noAutofit/>
          </a:bodyPr>
          <a:lstStyle/>
          <a:p>
            <a:pPr marL="365125" indent="-255588">
              <a:spcBef>
                <a:spcPts val="0"/>
              </a:spcBef>
              <a:buFontTx/>
              <a:buChar char="•"/>
              <a:defRPr/>
            </a:pPr>
            <a:r>
              <a:rPr lang="ru-RU" altLang="ru-RU" sz="2000" b="1" dirty="0" smtClean="0"/>
              <a:t>1 </a:t>
            </a:r>
            <a:r>
              <a:rPr lang="ru-RU" altLang="ru-RU" sz="2000" b="1" dirty="0"/>
              <a:t>курс </a:t>
            </a:r>
            <a:r>
              <a:rPr lang="ru-RU" altLang="ru-RU" sz="2000" dirty="0"/>
              <a:t>Согласно ФГОС  ВО и учебному плану </a:t>
            </a:r>
            <a:r>
              <a:rPr lang="ru-RU" altLang="ru-RU" sz="2000" dirty="0" smtClean="0"/>
              <a:t>специальностей «</a:t>
            </a:r>
            <a:r>
              <a:rPr lang="ru-RU" altLang="ru-RU" sz="2000" dirty="0"/>
              <a:t>Лечебное дело» и </a:t>
            </a:r>
            <a:r>
              <a:rPr lang="ru-RU" altLang="ru-RU" sz="2000" dirty="0" smtClean="0"/>
              <a:t>«Педиатрия» по </a:t>
            </a:r>
            <a:r>
              <a:rPr lang="ru-RU" altLang="ru-RU" sz="2000" dirty="0"/>
              <a:t>программе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«Помощник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младшего медицинского персонала»</a:t>
            </a:r>
            <a:r>
              <a:rPr lang="ru-RU" altLang="ru-RU" sz="2000" dirty="0" smtClean="0"/>
              <a:t>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72 часа</a:t>
            </a:r>
            <a:endParaRPr lang="ru-RU" altLang="ru-RU" sz="2000" b="1" dirty="0"/>
          </a:p>
          <a:p>
            <a:pPr marL="365125" indent="-255588">
              <a:spcBef>
                <a:spcPts val="0"/>
              </a:spcBef>
              <a:buFontTx/>
              <a:buChar char="•"/>
              <a:defRPr/>
            </a:pPr>
            <a:r>
              <a:rPr lang="ru-RU" altLang="ru-RU" sz="2000" b="1" dirty="0" smtClean="0"/>
              <a:t>2 </a:t>
            </a:r>
            <a:r>
              <a:rPr lang="ru-RU" altLang="ru-RU" sz="2000" b="1" dirty="0"/>
              <a:t>курс </a:t>
            </a:r>
            <a:r>
              <a:rPr lang="ru-RU" altLang="ru-RU" sz="2000" dirty="0"/>
              <a:t>Согласно ФГОС  ВО и учебному плану специальности «Лечебное дело» и «Педиатрия» по программе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«Помощник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палатной медицинской сестры </a:t>
            </a:r>
            <a:r>
              <a:rPr lang="ru-RU" altLang="ru-RU" sz="2000" b="1" dirty="0">
                <a:solidFill>
                  <a:srgbClr val="0070C0"/>
                </a:solidFill>
              </a:rPr>
              <a:t>медицинской сестры»</a:t>
            </a:r>
            <a:r>
              <a:rPr lang="ru-RU" altLang="ru-RU" sz="2000" dirty="0"/>
              <a:t> </a:t>
            </a:r>
            <a:r>
              <a:rPr lang="ru-RU" altLang="ru-RU" sz="2000" b="1" dirty="0"/>
              <a:t>120 часов</a:t>
            </a:r>
            <a:r>
              <a:rPr lang="ru-RU" altLang="ru-RU" sz="2000" b="1" dirty="0" smtClean="0"/>
              <a:t>: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b="1" dirty="0" smtClean="0"/>
              <a:t>     - </a:t>
            </a:r>
            <a:r>
              <a:rPr lang="ru-RU" altLang="ru-RU" sz="2000" dirty="0" smtClean="0"/>
              <a:t>60 часов помощник палатной медицинской сестры  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  терапевтического отделения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- 60 часов помощник палатной медицинской сестры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 хирургического отделения</a:t>
            </a:r>
          </a:p>
          <a:p>
            <a:pPr marL="365125" indent="-255588">
              <a:spcBef>
                <a:spcPts val="0"/>
              </a:spcBef>
              <a:buFontTx/>
              <a:buChar char="•"/>
              <a:defRPr/>
            </a:pPr>
            <a:r>
              <a:rPr lang="ru-RU" altLang="ru-RU" sz="2000" b="1" dirty="0" smtClean="0"/>
              <a:t>3 курс </a:t>
            </a:r>
            <a:r>
              <a:rPr lang="ru-RU" altLang="ru-RU" sz="2000" dirty="0" smtClean="0"/>
              <a:t>Согласно </a:t>
            </a:r>
            <a:r>
              <a:rPr lang="ru-RU" altLang="ru-RU" sz="2000" dirty="0"/>
              <a:t>ФГОС  ВО и учебному плану специальности «Лечебное дело» и «Педиатрия» по </a:t>
            </a:r>
            <a:r>
              <a:rPr lang="ru-RU" altLang="ru-RU" sz="2000" dirty="0" smtClean="0"/>
              <a:t>программе</a:t>
            </a:r>
            <a:r>
              <a:rPr lang="ru-RU" altLang="ru-RU" sz="2000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«Помощник процедурной медицинской сестры»</a:t>
            </a:r>
            <a:endParaRPr lang="ru-RU" altLang="ru-RU" sz="2000" dirty="0" smtClean="0"/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120 часов: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- 60 часов помощник процедурной медицинской сестры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- 30 часов помощник перевязочной медицинской сестры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- 30 часов помощник медсестры  </a:t>
            </a:r>
            <a:r>
              <a:rPr lang="ru-RU" altLang="ru-RU" sz="2000" dirty="0" err="1" smtClean="0"/>
              <a:t>травмпункта</a:t>
            </a:r>
            <a:endParaRPr lang="ru-RU" alt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Продолжительность </a:t>
            </a:r>
            <a:r>
              <a:rPr lang="ru-RU" altLang="ru-RU" sz="2400" dirty="0" smtClean="0"/>
              <a:t>практики </a:t>
            </a:r>
            <a:r>
              <a:rPr lang="ru-RU" altLang="ru-RU" sz="2400" dirty="0"/>
              <a:t>согласно </a:t>
            </a:r>
            <a:r>
              <a:rPr lang="ru-RU" altLang="ru-RU" sz="2400" dirty="0" smtClean="0"/>
              <a:t>программам ЛПП: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3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track.com.ua/supload/cms/Background/linz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2281436" cy="228143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Замечания по итогам промежуточной аттестации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5143512"/>
          </a:xfrm>
        </p:spPr>
        <p:txBody>
          <a:bodyPr>
            <a:normAutofit fontScale="47500" lnSpcReduction="20000"/>
          </a:bodyPr>
          <a:lstStyle/>
          <a:p>
            <a:pPr marL="180000" lvl="0" indent="-360000" algn="just">
              <a:spcBef>
                <a:spcPts val="300"/>
              </a:spcBef>
              <a:buNone/>
            </a:pPr>
            <a:r>
              <a:rPr lang="ru-RU" sz="5100" dirty="0" smtClean="0"/>
              <a:t>1. </a:t>
            </a:r>
            <a:r>
              <a:rPr lang="ru-RU" sz="4800" dirty="0" smtClean="0"/>
              <a:t>Большое количество студентов </a:t>
            </a:r>
            <a:r>
              <a:rPr lang="ru-RU" sz="4800" dirty="0" err="1" smtClean="0"/>
              <a:t>неявившихся</a:t>
            </a:r>
            <a:r>
              <a:rPr lang="ru-RU" sz="4800" dirty="0" smtClean="0"/>
              <a:t> на экзамен.</a:t>
            </a:r>
          </a:p>
          <a:p>
            <a:pPr marL="180000" lvl="0" indent="-360000" algn="just">
              <a:spcBef>
                <a:spcPts val="300"/>
              </a:spcBef>
              <a:buNone/>
            </a:pPr>
            <a:r>
              <a:rPr lang="ru-RU" sz="4800" dirty="0" smtClean="0"/>
              <a:t>2. После одного дня приема экзамена по практическому навыку «иммобилизация»  шины </a:t>
            </a:r>
            <a:r>
              <a:rPr lang="ru-RU" sz="4800" dirty="0" err="1" smtClean="0"/>
              <a:t>Крамера</a:t>
            </a:r>
            <a:r>
              <a:rPr lang="ru-RU" sz="4800" dirty="0" smtClean="0"/>
              <a:t> приходят в негодность и </a:t>
            </a:r>
          </a:p>
          <a:p>
            <a:pPr marL="180000" lvl="0" indent="-360000" algn="just">
              <a:spcBef>
                <a:spcPts val="300"/>
              </a:spcBef>
              <a:buNone/>
            </a:pPr>
            <a:r>
              <a:rPr lang="ru-RU" sz="4800" dirty="0" smtClean="0"/>
              <a:t>       представляют опасность  при их наложении (на скорой помощи с шин </a:t>
            </a:r>
            <a:r>
              <a:rPr lang="ru-RU" sz="4800" dirty="0" err="1" smtClean="0"/>
              <a:t>Крамера</a:t>
            </a:r>
            <a:r>
              <a:rPr lang="ru-RU" sz="4800" dirty="0" smtClean="0"/>
              <a:t> переходят на вакуумные).</a:t>
            </a:r>
          </a:p>
          <a:p>
            <a:pPr marL="180000" lvl="0" indent="-360000" algn="just">
              <a:spcBef>
                <a:spcPts val="300"/>
              </a:spcBef>
              <a:buNone/>
            </a:pPr>
            <a:r>
              <a:rPr lang="ru-RU" sz="4800" dirty="0" smtClean="0"/>
              <a:t>4. У студентов не хватает знаний по расшифровке ЭКГ.</a:t>
            </a:r>
          </a:p>
          <a:p>
            <a:pPr marL="180000" lvl="0" indent="-360000" algn="just">
              <a:spcBef>
                <a:spcPts val="300"/>
              </a:spcBef>
              <a:buNone/>
            </a:pPr>
            <a:r>
              <a:rPr lang="ru-RU" sz="4800" dirty="0" smtClean="0"/>
              <a:t>5. Неудобно искать практический навык по выбору при оценки     его на планшете (электронный вариант), в связи с тем, что много различных  практических навыков, расположенных не по алфавиту или другим критериям. </a:t>
            </a:r>
          </a:p>
          <a:p>
            <a:pPr marL="180000" lvl="0" indent="-360000" algn="just">
              <a:spcBef>
                <a:spcPts val="300"/>
              </a:spcBef>
              <a:buNone/>
            </a:pPr>
            <a:r>
              <a:rPr lang="ru-RU" sz="4800" dirty="0" smtClean="0"/>
              <a:t>   Имеются вообще пустые практические навыки (без алгоритмов) – только название. Встречаются навыки с похожими названиями, но разные по содержанию пунктов (например: измерение АД 15 и 40 пунктов). </a:t>
            </a:r>
          </a:p>
          <a:p>
            <a:pPr marL="180000" lvl="0" indent="-360000" algn="just">
              <a:spcBef>
                <a:spcPts val="300"/>
              </a:spcBef>
              <a:buNone/>
            </a:pPr>
            <a:r>
              <a:rPr lang="ru-RU" sz="4800" dirty="0" smtClean="0"/>
              <a:t>   После завершения практического навыка оценка сразу не появляется, нужно специально заходить смотреть.</a:t>
            </a:r>
          </a:p>
          <a:p>
            <a:pPr marL="180000" indent="-360000" algn="just">
              <a:spcBef>
                <a:spcPts val="300"/>
              </a:spcBef>
              <a:buNone/>
            </a:pPr>
            <a:r>
              <a:rPr lang="ru-RU" sz="4800" dirty="0" smtClean="0"/>
              <a:t> </a:t>
            </a:r>
          </a:p>
          <a:p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0010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после 5 курса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«Помощник врача амбулаторно-поликлинического звена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9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reetrack.com.ua/supload/cms/Background/linz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2281436" cy="228143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57496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Предложения по </a:t>
            </a:r>
            <a:r>
              <a:rPr lang="ru-RU" sz="3200" b="1" dirty="0" smtClean="0">
                <a:solidFill>
                  <a:srgbClr val="C00000"/>
                </a:solidFill>
              </a:rPr>
              <a:t>улучшению проведения </a:t>
            </a:r>
            <a:r>
              <a:rPr lang="ru-RU" sz="3200" b="1" dirty="0">
                <a:solidFill>
                  <a:srgbClr val="C00000"/>
                </a:solidFill>
              </a:rPr>
              <a:t>промежуточной </a:t>
            </a:r>
            <a:r>
              <a:rPr lang="ru-RU" sz="3200" b="1" dirty="0" smtClean="0">
                <a:solidFill>
                  <a:srgbClr val="C00000"/>
                </a:solidFill>
              </a:rPr>
              <a:t>аттестации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914816"/>
            <a:ext cx="8836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после 5 курса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«Помощник врача амбулаторно-поликлинического звена</a:t>
            </a:r>
          </a:p>
        </p:txBody>
      </p:sp>
      <p:sp>
        <p:nvSpPr>
          <p:cNvPr id="7" name="AutoShape 2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" y="1667352"/>
            <a:ext cx="8929718" cy="5547862"/>
          </a:xfrm>
        </p:spPr>
        <p:txBody>
          <a:bodyPr>
            <a:normAutofit fontScale="55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3600" dirty="0" smtClean="0"/>
              <a:t>Усилить контроль  за посещением  студентами практики, начиная с первого дня ее прохождения.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600" dirty="0" smtClean="0"/>
              <a:t>При не прохождении  студентом практики в установленные сроки без уважительной причины и при не явке на дифференцированный зачет по производственной практике  студента в установленные сроки без уважительной причины вносить выговор в личное дело.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600" dirty="0" smtClean="0"/>
              <a:t>Больше уделять внимания  качественному  заполнению студентами  учетно-отчетной документации и  знанию приказов, необходимых при работе участкового терапевта, посещению вызовов.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600" dirty="0" smtClean="0"/>
              <a:t>При сдаче экзамена по практическому навыку «иммобилизация»  необходимо заменить шины </a:t>
            </a:r>
            <a:r>
              <a:rPr lang="ru-RU" sz="3600" dirty="0" err="1" smtClean="0"/>
              <a:t>Крамера</a:t>
            </a:r>
            <a:r>
              <a:rPr lang="ru-RU" sz="3600" dirty="0" smtClean="0"/>
              <a:t> на вакуумные.  </a:t>
            </a:r>
            <a:r>
              <a:rPr lang="ru-RU" sz="3600" dirty="0" err="1" smtClean="0"/>
              <a:t>Чек-листы</a:t>
            </a:r>
            <a:r>
              <a:rPr lang="ru-RU" sz="3600" dirty="0" smtClean="0"/>
              <a:t> на вакуумные шины составлены.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600" dirty="0" smtClean="0"/>
              <a:t>Уделять  внимание разбору ЭКГ  на кафедрах  пропедевтики, кафедрах терапии.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600" dirty="0" smtClean="0"/>
              <a:t>Упорядочить навыки, убрать пустые навыки, необходимо, чтобы сразу после окончания прохождения навыка после нажатия кнопки завершить появлялась оценка.</a:t>
            </a:r>
          </a:p>
          <a:p>
            <a:pPr algn="just"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  <a:p>
            <a:pPr marL="514350" lvl="0" indent="-514350">
              <a:buFont typeface="+mj-lt"/>
              <a:buAutoNum type="arabicPeriod"/>
            </a:pPr>
            <a:endParaRPr lang="ru-RU" sz="3600" dirty="0" smtClean="0"/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4" y="166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Электронная анкета по итогам производственной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40768"/>
            <a:ext cx="7381503" cy="53062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62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Общее впечатление о производственной практике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82765"/>
              </p:ext>
            </p:extLst>
          </p:nvPr>
        </p:nvGraphicFramePr>
        <p:xfrm>
          <a:off x="899592" y="1700808"/>
          <a:ext cx="75608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049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бы Вы охарактеризовали свою активность в процессе производственной практики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8490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146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Имел возможность отрабатывать практические навыки на больных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18420"/>
              </p:ext>
            </p:extLst>
          </p:nvPr>
        </p:nvGraphicFramePr>
        <p:xfrm>
          <a:off x="-21710920" y="5445224"/>
          <a:ext cx="5184576" cy="360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40518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61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Отработал на практике алгоритм поведения в экстренных ситуациях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62238313"/>
              </p:ext>
            </p:extLst>
          </p:nvPr>
        </p:nvGraphicFramePr>
        <p:xfrm>
          <a:off x="1524000" y="1397000"/>
          <a:ext cx="700844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666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20688"/>
            <a:ext cx="558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анкетирования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базовых руководителей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http://www.r67.nalog.ru/images/r67/%D0%B0%D0%BD%D0%BA%D0%B5%D1%8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3" y="2348880"/>
            <a:ext cx="4075600" cy="296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903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2718"/>
            <a:ext cx="8928992" cy="105156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Пожелания базовых руководителей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300" dirty="0"/>
              <a:t>Отрабатывать навыки манипуляций, уметь интерпретировать данные исследований в соответствии с клинической картиной заболевания, повышать знания по оказанию медицинской помощи при неотложных состояниях.</a:t>
            </a:r>
          </a:p>
          <a:p>
            <a:pPr lvl="0"/>
            <a:r>
              <a:rPr lang="ru-RU" sz="3300" dirty="0"/>
              <a:t>Усиление мотивации  к работе в первичном звене здравоохранения (скорая помощь).</a:t>
            </a:r>
          </a:p>
          <a:p>
            <a:pPr lvl="0"/>
            <a:r>
              <a:rPr lang="ru-RU" sz="3300" dirty="0"/>
              <a:t>Освещать вопросы, касающиеся юридической стороны: нормативно-правовая база, регламентирующая работу лечебного учреждения.</a:t>
            </a:r>
          </a:p>
          <a:p>
            <a:pPr lvl="0"/>
            <a:r>
              <a:rPr lang="ru-RU" sz="3300" dirty="0" smtClean="0"/>
              <a:t>Повысить </a:t>
            </a:r>
            <a:r>
              <a:rPr lang="ru-RU" sz="3300" dirty="0"/>
              <a:t>ответственность и дисциплинированность.</a:t>
            </a:r>
          </a:p>
          <a:p>
            <a:pPr lvl="0"/>
            <a:r>
              <a:rPr lang="ru-RU" sz="3300" dirty="0"/>
              <a:t>Увеличить количество часов, отведенных для практических занятий по усвоению практических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20"/>
            <a:ext cx="4432721" cy="6658356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78" y="163959"/>
            <a:ext cx="4734614" cy="6511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49" y="157123"/>
            <a:ext cx="4963672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2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Елене_Петровне\фото 404 405 406\jmulkXAhYi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02" y="2564904"/>
            <a:ext cx="39831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79512" y="1019637"/>
            <a:ext cx="8136904" cy="5988510"/>
          </a:xfrm>
        </p:spPr>
        <p:txBody>
          <a:bodyPr>
            <a:normAutofit/>
          </a:bodyPr>
          <a:lstStyle/>
          <a:p>
            <a:pPr marL="365125" indent="-255588" eaLnBrk="1" hangingPunct="1">
              <a:buFontTx/>
              <a:buChar char="•"/>
              <a:defRPr/>
            </a:pPr>
            <a:r>
              <a:rPr lang="ru-RU" altLang="ru-RU" sz="2200" b="1" dirty="0" smtClean="0"/>
              <a:t>4 курс</a:t>
            </a:r>
            <a:r>
              <a:rPr lang="ru-RU" altLang="ru-RU" sz="2200" b="1" dirty="0" smtClean="0">
                <a:solidFill>
                  <a:srgbClr val="2B4A76"/>
                </a:solidFill>
              </a:rPr>
              <a:t> ЛПП по программе «Помощник врача стационара»</a:t>
            </a:r>
            <a:r>
              <a:rPr lang="ru-RU" altLang="ru-RU" sz="2200" dirty="0" smtClean="0">
                <a:solidFill>
                  <a:srgbClr val="2B4A76"/>
                </a:solidFill>
              </a:rPr>
              <a:t> </a:t>
            </a:r>
          </a:p>
          <a:p>
            <a:pPr marL="109537" indent="0" eaLnBrk="1" hangingPunct="1">
              <a:buNone/>
              <a:defRPr/>
            </a:pPr>
            <a:r>
              <a:rPr lang="ru-RU" altLang="ru-RU" sz="2200" b="1" dirty="0" smtClean="0">
                <a:solidFill>
                  <a:srgbClr val="2B4A76"/>
                </a:solidFill>
              </a:rPr>
              <a:t>   </a:t>
            </a:r>
            <a:r>
              <a:rPr lang="ru-RU" altLang="ru-RU" sz="2200" b="1" dirty="0" smtClean="0"/>
              <a:t>192 часов :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64 часов в терапевтическом, 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64 часов в хирургическом отделениях больницы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64 часов в акушерском стационаре </a:t>
            </a:r>
          </a:p>
          <a:p>
            <a:pPr marL="452437">
              <a:defRPr/>
            </a:pPr>
            <a:r>
              <a:rPr lang="ru-RU" altLang="ru-RU" sz="2200" b="1" dirty="0" smtClean="0"/>
              <a:t>5 курс </a:t>
            </a:r>
            <a:r>
              <a:rPr lang="ru-RU" altLang="ru-RU" sz="2200" dirty="0" smtClean="0"/>
              <a:t> по </a:t>
            </a:r>
            <a:r>
              <a:rPr lang="ru-RU" altLang="ru-RU" sz="2200" dirty="0"/>
              <a:t>программе: </a:t>
            </a:r>
            <a:r>
              <a:rPr lang="ru-RU" altLang="ru-RU" sz="2200" dirty="0" smtClean="0"/>
              <a:t>«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Помощник </a:t>
            </a:r>
          </a:p>
          <a:p>
            <a:pPr marL="109537" indent="0"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   врача амбулаторно-поликлинического </a:t>
            </a:r>
          </a:p>
          <a:p>
            <a:pPr marL="109537" indent="0"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   учреждения</a:t>
            </a:r>
            <a:r>
              <a:rPr lang="ru-RU" altLang="ru-RU" sz="2200" dirty="0" smtClean="0"/>
              <a:t>» </a:t>
            </a:r>
            <a:r>
              <a:rPr lang="ru-RU" altLang="ru-RU" sz="2200" dirty="0"/>
              <a:t>– </a:t>
            </a:r>
            <a:r>
              <a:rPr lang="ru-RU" altLang="ru-RU" sz="2200" dirty="0" smtClean="0"/>
              <a:t>72 часа </a:t>
            </a:r>
            <a:r>
              <a:rPr lang="ru-RU" altLang="ru-RU" sz="2200" dirty="0"/>
              <a:t>по разделам: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 smtClean="0"/>
              <a:t>   – 36 часов </a:t>
            </a:r>
            <a:r>
              <a:rPr lang="ru-RU" altLang="ru-RU" sz="2200" dirty="0"/>
              <a:t>помощник врача скорой и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неотложной </a:t>
            </a:r>
            <a:r>
              <a:rPr lang="ru-RU" altLang="ru-RU" sz="2200" dirty="0"/>
              <a:t>помощи </a:t>
            </a:r>
            <a:r>
              <a:rPr lang="ru-RU" altLang="ru-RU" sz="2200" dirty="0" smtClean="0"/>
              <a:t> </a:t>
            </a:r>
          </a:p>
          <a:p>
            <a:pPr marL="109537" indent="0">
              <a:buNone/>
              <a:defRPr/>
            </a:pPr>
            <a:r>
              <a:rPr lang="ru-RU" altLang="ru-RU" sz="2200" dirty="0" smtClean="0"/>
              <a:t>   – 36 часов помощник </a:t>
            </a:r>
            <a:r>
              <a:rPr lang="ru-RU" altLang="ru-RU" sz="2200" dirty="0"/>
              <a:t>врача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 амбулаторно-поликлинического  звена</a:t>
            </a:r>
          </a:p>
          <a:p>
            <a:pPr marL="452437">
              <a:spcBef>
                <a:spcPts val="1200"/>
              </a:spcBef>
              <a:defRPr/>
            </a:pPr>
            <a:r>
              <a:rPr lang="ru-RU" altLang="ru-RU" sz="2200" b="1" dirty="0" smtClean="0"/>
              <a:t>5 курс </a:t>
            </a:r>
            <a:r>
              <a:rPr lang="ru-RU" altLang="ru-RU" sz="2200" dirty="0" smtClean="0"/>
              <a:t>«</a:t>
            </a:r>
            <a:r>
              <a:rPr lang="ru-RU" altLang="ru-RU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Научно-исследовательская работа</a:t>
            </a:r>
            <a:r>
              <a:rPr lang="ru-RU" altLang="ru-RU" sz="2200" dirty="0" smtClean="0"/>
              <a:t>» – 48 часов</a:t>
            </a:r>
            <a:endParaRPr lang="ru-RU" altLang="ru-RU" sz="2200" dirty="0"/>
          </a:p>
          <a:p>
            <a:pPr marL="365125" indent="-255588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Продолжительность </a:t>
            </a:r>
            <a:r>
              <a:rPr lang="ru-RU" altLang="ru-RU" sz="2400" dirty="0" smtClean="0"/>
              <a:t>производственной практики </a:t>
            </a:r>
            <a:r>
              <a:rPr lang="ru-RU" altLang="ru-RU" sz="2400" dirty="0"/>
              <a:t>согласно </a:t>
            </a:r>
            <a:r>
              <a:rPr lang="ru-RU" altLang="ru-RU" sz="2400" dirty="0" smtClean="0"/>
              <a:t>ФГОС  </a:t>
            </a:r>
            <a:r>
              <a:rPr lang="ru-RU" altLang="ru-RU" sz="2400" dirty="0"/>
              <a:t>ВО и учебному плану </a:t>
            </a:r>
            <a:r>
              <a:rPr lang="ru-RU" altLang="ru-RU" sz="2400" dirty="0" smtClean="0"/>
              <a:t>специальности </a:t>
            </a:r>
            <a:r>
              <a:rPr lang="ru-RU" altLang="ru-RU" sz="2400" dirty="0"/>
              <a:t>«Лечебное дело» 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51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6" descr="https://cloclo11.cloud.mail.ru/thumb/xw1/Camera%20Uploads/IMG_3068.JPG?x-email=taptyg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7" name="AutoShape 8" descr="https://cloclo11.cloud.mail.ru/thumb/xw1/Camera%20Uploads/IMG_3068.JPG?x-email=taptygina%40mail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8" name="AutoShape 10" descr="https://cloclo16.cloud.mail.ru/thumb/xw1/Camera%20Uploads/IMG_3047.JPG?x-email=taptygina%40mail.ru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9" name="AutoShape 12" descr="https://cloclo16.cloud.mail.ru/thumb/xw1/Camera%20Uploads/IMG_3036.JPG?x-email=taptygina%40mail.ru"/>
          <p:cNvSpPr>
            <a:spLocks noChangeAspect="1" noChangeArrowheads="1"/>
          </p:cNvSpPr>
          <p:nvPr/>
        </p:nvSpPr>
        <p:spPr bwMode="auto">
          <a:xfrm>
            <a:off x="155575" y="-4343400"/>
            <a:ext cx="6781800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84125" y="804034"/>
            <a:ext cx="7316267" cy="5927540"/>
            <a:chOff x="784125" y="804034"/>
            <a:chExt cx="7316267" cy="5927540"/>
          </a:xfrm>
        </p:grpSpPr>
        <p:pic>
          <p:nvPicPr>
            <p:cNvPr id="13315" name="Picture 3" descr="C:\Users\taptyginaev\Desktop\Фото для презентации Никулиной\IMG_307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440" y="896768"/>
              <a:ext cx="2197448" cy="2931257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13" descr="C:\Users\taptyginaev\Desktop\Фото для презентации Никулиной\IMG_304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414" y="4077072"/>
              <a:ext cx="3523978" cy="264434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14" descr="C:\Users\taptyginaev\Desktop\Фото для презентации Никулиной\IMG_303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91" y="804034"/>
              <a:ext cx="2268800" cy="3023991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2" descr="C:\Users\taptyginaev\Desktop\Фото для презентации Никулиной\IMG_30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618" y="804034"/>
              <a:ext cx="2267653" cy="3023991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3" name="Picture 13" descr="C:\Users\taptyginaev\Desktop\Фото для презентации Никулиной\IMG_304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25" y="4077072"/>
              <a:ext cx="3539945" cy="265450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4815" y="66676"/>
            <a:ext cx="8229600" cy="5293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Спасибо</a:t>
            </a:r>
            <a:r>
              <a:rPr lang="ru-RU" dirty="0" smtClean="0"/>
              <a:t> </a:t>
            </a:r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72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Елене_Петровне\фото 404 405 406\jmulkXAhYi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02" y="2564904"/>
            <a:ext cx="39831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79512" y="1019637"/>
            <a:ext cx="8136904" cy="5988510"/>
          </a:xfrm>
        </p:spPr>
        <p:txBody>
          <a:bodyPr>
            <a:normAutofit/>
          </a:bodyPr>
          <a:lstStyle/>
          <a:p>
            <a:pPr marL="365125" indent="-255588" eaLnBrk="1" hangingPunct="1">
              <a:buFontTx/>
              <a:buChar char="•"/>
              <a:defRPr/>
            </a:pPr>
            <a:r>
              <a:rPr lang="ru-RU" altLang="ru-RU" sz="2200" b="1" dirty="0" smtClean="0"/>
              <a:t>4 курс</a:t>
            </a:r>
            <a:r>
              <a:rPr lang="ru-RU" altLang="ru-RU" sz="2200" b="1" dirty="0" smtClean="0">
                <a:solidFill>
                  <a:srgbClr val="2B4A76"/>
                </a:solidFill>
              </a:rPr>
              <a:t> ЛПП по программе «Помощник врача стационара»</a:t>
            </a:r>
            <a:r>
              <a:rPr lang="ru-RU" altLang="ru-RU" sz="2200" dirty="0" smtClean="0">
                <a:solidFill>
                  <a:srgbClr val="2B4A76"/>
                </a:solidFill>
              </a:rPr>
              <a:t> </a:t>
            </a:r>
          </a:p>
          <a:p>
            <a:pPr marL="109537" indent="0" eaLnBrk="1" hangingPunct="1">
              <a:buNone/>
              <a:defRPr/>
            </a:pPr>
            <a:r>
              <a:rPr lang="ru-RU" altLang="ru-RU" sz="2200" b="1" dirty="0" smtClean="0">
                <a:solidFill>
                  <a:srgbClr val="2B4A76"/>
                </a:solidFill>
              </a:rPr>
              <a:t>   </a:t>
            </a:r>
            <a:r>
              <a:rPr lang="ru-RU" altLang="ru-RU" sz="2200" b="1" dirty="0" smtClean="0"/>
              <a:t>216 часов :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72 часа в терапевтическом, 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72 часа в хирургическом отделениях больницы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72 часа в акушерском стационаре </a:t>
            </a:r>
          </a:p>
          <a:p>
            <a:pPr marL="452437">
              <a:defRPr/>
            </a:pPr>
            <a:r>
              <a:rPr lang="ru-RU" altLang="ru-RU" sz="2200" b="1" dirty="0" smtClean="0"/>
              <a:t>5 курс </a:t>
            </a:r>
            <a:r>
              <a:rPr lang="ru-RU" altLang="ru-RU" sz="2200" dirty="0" smtClean="0"/>
              <a:t> по </a:t>
            </a:r>
            <a:r>
              <a:rPr lang="ru-RU" altLang="ru-RU" sz="2200" dirty="0"/>
              <a:t>программе: </a:t>
            </a:r>
            <a:r>
              <a:rPr lang="ru-RU" altLang="ru-RU" sz="2200" dirty="0" smtClean="0"/>
              <a:t>«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Помощник </a:t>
            </a:r>
          </a:p>
          <a:p>
            <a:pPr marL="109537" indent="0"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   врача детской поликлиники</a:t>
            </a:r>
            <a:r>
              <a:rPr lang="ru-RU" altLang="ru-RU" sz="2200" dirty="0" smtClean="0"/>
              <a:t>» </a:t>
            </a:r>
            <a:r>
              <a:rPr lang="ru-RU" altLang="ru-RU" sz="2200" dirty="0"/>
              <a:t>– </a:t>
            </a:r>
            <a:r>
              <a:rPr lang="ru-RU" altLang="ru-RU" sz="2200" dirty="0" smtClean="0"/>
              <a:t>72 часа </a:t>
            </a:r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 по </a:t>
            </a:r>
            <a:r>
              <a:rPr lang="ru-RU" altLang="ru-RU" sz="2200" dirty="0"/>
              <a:t>разделам: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 smtClean="0"/>
              <a:t>   – 30 часов </a:t>
            </a:r>
            <a:r>
              <a:rPr lang="ru-RU" altLang="ru-RU" sz="2200" dirty="0"/>
              <a:t>помощник врача скорой и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неотложной </a:t>
            </a:r>
            <a:r>
              <a:rPr lang="ru-RU" altLang="ru-RU" sz="2200" dirty="0"/>
              <a:t>помощи </a:t>
            </a:r>
            <a:r>
              <a:rPr lang="ru-RU" altLang="ru-RU" sz="2200" dirty="0" smtClean="0"/>
              <a:t> </a:t>
            </a:r>
          </a:p>
          <a:p>
            <a:pPr marL="109537" indent="0">
              <a:buNone/>
              <a:defRPr/>
            </a:pPr>
            <a:r>
              <a:rPr lang="ru-RU" altLang="ru-RU" sz="2200" dirty="0" smtClean="0"/>
              <a:t>   – 42 часов помощник </a:t>
            </a:r>
            <a:r>
              <a:rPr lang="ru-RU" altLang="ru-RU" sz="2200" dirty="0"/>
              <a:t>врача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 детской поликлиники</a:t>
            </a:r>
          </a:p>
          <a:p>
            <a:pPr marL="452437">
              <a:spcBef>
                <a:spcPts val="1200"/>
              </a:spcBef>
              <a:defRPr/>
            </a:pPr>
            <a:r>
              <a:rPr lang="ru-RU" altLang="ru-RU" sz="2200" b="1" dirty="0" smtClean="0"/>
              <a:t>5 курс </a:t>
            </a:r>
            <a:r>
              <a:rPr lang="ru-RU" altLang="ru-RU" sz="2200" dirty="0" smtClean="0"/>
              <a:t>«</a:t>
            </a:r>
            <a:r>
              <a:rPr lang="ru-RU" altLang="ru-RU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Научно-исследовательская работа</a:t>
            </a:r>
            <a:r>
              <a:rPr lang="ru-RU" altLang="ru-RU" sz="2200" dirty="0" smtClean="0"/>
              <a:t>» – 48 часов</a:t>
            </a:r>
            <a:endParaRPr lang="ru-RU" altLang="ru-RU" sz="2200" dirty="0"/>
          </a:p>
          <a:p>
            <a:pPr marL="365125" indent="-255588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Продолжительность </a:t>
            </a:r>
            <a:r>
              <a:rPr lang="ru-RU" altLang="ru-RU" sz="2400" dirty="0" smtClean="0"/>
              <a:t>производственной практики </a:t>
            </a:r>
            <a:r>
              <a:rPr lang="ru-RU" altLang="ru-RU" sz="2400" dirty="0"/>
              <a:t>согласно 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ФГОС  ВО и учебному плану </a:t>
            </a:r>
            <a:r>
              <a:rPr lang="ru-RU" altLang="ru-RU" sz="2400" dirty="0" smtClean="0"/>
              <a:t>специальности «Педиатрия» </a:t>
            </a:r>
            <a:r>
              <a:rPr lang="ru-RU" altLang="ru-RU" sz="2400" dirty="0"/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93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143000"/>
          </a:xfrm>
        </p:spPr>
        <p:txBody>
          <a:bodyPr>
            <a:noAutofit/>
          </a:bodyPr>
          <a:lstStyle/>
          <a:p>
            <a:r>
              <a:rPr kumimoji="0"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практик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 ФГОС  ВО и учебному плану специальности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«Стоматология»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36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49251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kumimoji="0"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 </a:t>
            </a:r>
            <a:r>
              <a:rPr kumimoji="0"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–Клиническая практика (Помощник палатной и процедурной м/с</a:t>
            </a:r>
            <a:r>
              <a:rPr kumimoji="0"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72 часа; </a:t>
            </a:r>
            <a:r>
              <a:rPr kumimoji="0"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 </a:t>
            </a:r>
            <a:r>
              <a:rPr kumimoji="0"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29.06.2017-12.07.2017</a:t>
            </a:r>
            <a:endParaRPr kumimoji="0"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курс </a:t>
            </a:r>
            <a:r>
              <a:rPr kumimoji="0"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Практика по получению профессиональных умений и опыта профессиональной деятельности (Помощник врача стоматолога(гигиенист</a:t>
            </a:r>
            <a:r>
              <a:rPr kumimoji="0"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 – 72 часа; </a:t>
            </a:r>
            <a:r>
              <a:rPr kumimoji="0"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 </a:t>
            </a:r>
            <a:r>
              <a:rPr kumimoji="0"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29.06.2017-12.07.2017</a:t>
            </a:r>
            <a:endParaRPr kumimoji="0"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курс </a:t>
            </a:r>
            <a:r>
              <a:rPr kumimoji="0"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Помощник врача стоматолога(терапевта</a:t>
            </a:r>
            <a:r>
              <a:rPr kumimoji="0"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Помощник врача стоматолога(ортопеда); </a:t>
            </a:r>
            <a:r>
              <a:rPr kumimoji="0"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 13.06.2017-19.07.2017 – 192 часа, включая научно-исследовательскую работу; сроки: 11.07.17-19.07.17 – 48 часов</a:t>
            </a:r>
          </a:p>
          <a:p>
            <a:pPr marL="0" indent="0" eaLnBrk="1" hangingPunct="1">
              <a:buNone/>
            </a:pPr>
            <a:endParaRPr kumimoji="0"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57163"/>
            <a:ext cx="8615808" cy="53911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 соответствии с Приказом </a:t>
            </a:r>
            <a:r>
              <a:rPr lang="ru-RU" sz="1800" dirty="0"/>
              <a:t>Министерства здравоохранения </a:t>
            </a:r>
            <a:r>
              <a:rPr lang="ru-RU" sz="1800" dirty="0" smtClean="0"/>
              <a:t>РФ </a:t>
            </a:r>
            <a:r>
              <a:rPr lang="ru-RU" sz="1800" dirty="0"/>
              <a:t>от 30 июня 2016 года № 435н «Об утверждении типовой формы договора об организации практической подготовки обучающихся, заключаемого между образовательной или научной организацией и медицинской организацией либо организацией, осуществляющей производство и изготовление медицинских изделий, аптечной организацией, судебно-экспертным учреждением или иной организацией, осуществляющей деятельность в сфере охраны </a:t>
            </a:r>
            <a:r>
              <a:rPr lang="ru-RU" sz="1800" dirty="0" smtClean="0"/>
              <a:t>здоровья» </a:t>
            </a:r>
            <a:r>
              <a:rPr lang="ru-RU" sz="2000" dirty="0" smtClean="0"/>
              <a:t>заключены договора об организации и проведении практики студентов:  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sz="2000" dirty="0" smtClean="0"/>
              <a:t>с КГБУЗ г. Красноярска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50 договоров</a:t>
            </a:r>
            <a:r>
              <a:rPr lang="ru-RU" sz="2000" dirty="0" smtClean="0"/>
              <a:t>, 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sz="2000" dirty="0" smtClean="0"/>
              <a:t>с КГБУЗ Красноярского края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59</a:t>
            </a:r>
            <a:r>
              <a:rPr lang="ru-RU" sz="2000" dirty="0" smtClean="0"/>
              <a:t>, в которых прописаны права и обязанности сторон по организации практики студентов.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315 </a:t>
            </a:r>
            <a:r>
              <a:rPr lang="ru-RU" sz="2000" dirty="0" smtClean="0"/>
              <a:t>индивидуальных договоров</a:t>
            </a:r>
          </a:p>
        </p:txBody>
      </p:sp>
      <p:pic>
        <p:nvPicPr>
          <p:cNvPr id="15363" name="Picture 2" descr="C:\Users\Пользователь\Documents\Производств. практика 2 курс\2 КУРС КК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38798"/>
            <a:ext cx="6311943" cy="304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5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-90488"/>
            <a:ext cx="8229600" cy="1143001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модуль по ЛПП</a:t>
            </a:r>
          </a:p>
        </p:txBody>
      </p:sp>
      <p:pic>
        <p:nvPicPr>
          <p:cNvPr id="14339" name="Picture 7" descr="C:\Users\profpraktik\Desktop\ЧЕРНЯЕВА\Скрин шот сайта\Шаг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644900"/>
            <a:ext cx="6561137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profpraktik\Desktop\ЧЕРНЯЕВА\Скрин шот сайта\Ша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5175"/>
            <a:ext cx="60848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profpraktik\Desktop\ЧЕРНЯЕВА\Скрин шот сайта\Шаг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826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:\Users\profpraktik\Desktop\ЧЕРНЯЕВА\Скрин шот сайта\Шаг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84550"/>
            <a:ext cx="7086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4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11610</TotalTime>
  <Words>2276</Words>
  <Application>Microsoft Office PowerPoint</Application>
  <PresentationFormat>Экран (4:3)</PresentationFormat>
  <Paragraphs>449</Paragraphs>
  <Slides>40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Итоги летней производственной практики 2017 года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Виды практик согласно о ФГОС  ВО и учебному плану специальности «Стоматология» : </vt:lpstr>
      <vt:lpstr>Презентация PowerPoint</vt:lpstr>
      <vt:lpstr>Электронный модуль по ЛПП</vt:lpstr>
      <vt:lpstr>Презентация PowerPoint</vt:lpstr>
      <vt:lpstr>Распределение студентов 3, 4 и 5 курсов специальности «Лечебное дело» КрасГМУ, в зависимости от места прохождения практики</vt:lpstr>
      <vt:lpstr>Распределение студентов 1, 2, 3, 4 и 5 курсов специальности «Педиатрия» КрасГМУ, в зависимости от места прохождения практики</vt:lpstr>
      <vt:lpstr>Распределение студентов Института стоматологии по МО г. Красноярска и других регионов</vt:lpstr>
      <vt:lpstr>Проведенная методическая работа:</vt:lpstr>
      <vt:lpstr>Проведенная методическая работа:</vt:lpstr>
      <vt:lpstr>Во все дневники добавлена информация по самостоятельной работе студентов со ссылками на официальный сайт КрасГМУ, где размещены методические материалы, помогающие в освоении программы практики</vt:lpstr>
      <vt:lpstr>http://krasgmu.ru/index.php?page[common]=content&amp;id=48388</vt:lpstr>
      <vt:lpstr>http://krasgmu.ru/index.php?page[common]=dept&amp;id=318&amp;cat=folder&amp;band=0&amp;fid=10068</vt:lpstr>
      <vt:lpstr>допуском на экзамен по производственной практике стало заполнение электронной версии дневника и анкеты удовлетворенности студентом прохождения ЛПП на сайте в Электронном модуле «Производственная практика».  </vt:lpstr>
      <vt:lpstr>порядок проведения экзамена</vt:lpstr>
      <vt:lpstr>Результаты экзаменов по итогам летней производственной практики</vt:lpstr>
      <vt:lpstr>Презентация PowerPoint</vt:lpstr>
      <vt:lpstr>3 курс  «Помощник процедурной медицинской сестры»</vt:lpstr>
      <vt:lpstr>Предложения по улучшению проведения промежуточной аттестации</vt:lpstr>
      <vt:lpstr>Средний балл по отдельным практическим навыкам</vt:lpstr>
      <vt:lpstr>Замечания по итогам промежуточной аттестации</vt:lpstr>
      <vt:lpstr>Предложения по устранению замечания по итогам промежуточной аттестации</vt:lpstr>
      <vt:lpstr>Средний балл по отдельным  практическим навыкам</vt:lpstr>
      <vt:lpstr>Анализ неудовлетворительных оценок по ЛПП «Помощник врача амбулаторно-поликлинического учреждения</vt:lpstr>
      <vt:lpstr>Презентация PowerPoint</vt:lpstr>
      <vt:lpstr>Замечания по итогам промежуточной аттестации</vt:lpstr>
      <vt:lpstr>Предложения по улучшению проведения промежуточной аттестации</vt:lpstr>
      <vt:lpstr>Электронная анкета по итогам производственной практики</vt:lpstr>
      <vt:lpstr>Общее впечатление о производственной практике</vt:lpstr>
      <vt:lpstr>Как бы Вы охарактеризовали свою активность в процессе производственной практики</vt:lpstr>
      <vt:lpstr>Имел возможность отрабатывать практические навыки на больных</vt:lpstr>
      <vt:lpstr>Отработал на практике алгоритм поведения в экстренных ситуациях</vt:lpstr>
      <vt:lpstr>Презентация PowerPoint</vt:lpstr>
      <vt:lpstr>Пожелания базовых руководителей: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летних производственных практик</dc:title>
  <dc:creator>1234</dc:creator>
  <cp:lastModifiedBy>Ступникова Надежда Викторовна</cp:lastModifiedBy>
  <cp:revision>218</cp:revision>
  <dcterms:created xsi:type="dcterms:W3CDTF">2013-09-24T09:22:14Z</dcterms:created>
  <dcterms:modified xsi:type="dcterms:W3CDTF">2017-10-19T02:19:23Z</dcterms:modified>
</cp:coreProperties>
</file>