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74" r:id="rId4"/>
    <p:sldId id="285" r:id="rId5"/>
    <p:sldId id="277" r:id="rId6"/>
    <p:sldId id="288" r:id="rId7"/>
    <p:sldId id="293" r:id="rId8"/>
    <p:sldId id="294" r:id="rId9"/>
    <p:sldId id="290" r:id="rId10"/>
    <p:sldId id="278" r:id="rId11"/>
    <p:sldId id="279" r:id="rId12"/>
    <p:sldId id="291" r:id="rId13"/>
    <p:sldId id="292" r:id="rId14"/>
    <p:sldId id="280" r:id="rId15"/>
    <p:sldId id="295" r:id="rId16"/>
    <p:sldId id="281" r:id="rId17"/>
    <p:sldId id="289" r:id="rId18"/>
    <p:sldId id="283" r:id="rId19"/>
    <p:sldId id="276" r:id="rId20"/>
    <p:sldId id="275" r:id="rId21"/>
    <p:sldId id="25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98B9"/>
    <a:srgbClr val="38626A"/>
    <a:srgbClr val="5C5C5C"/>
    <a:srgbClr val="5F5F5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1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9144019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06" y="857232"/>
            <a:ext cx="8858312" cy="6572296"/>
          </a:xfrm>
        </p:spPr>
        <p:txBody>
          <a:bodyPr>
            <a:normAutofit/>
          </a:bodyPr>
          <a:lstStyle/>
          <a:p>
            <a:r>
              <a:rPr lang="en-US" sz="1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Федеральное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государственное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бюджетное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образовательное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учреждение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высшего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образования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«</a:t>
            </a:r>
            <a:r>
              <a:rPr lang="en-US" sz="1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Красноярский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государственный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медицинский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университет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имени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профессора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В.Ф. </a:t>
            </a:r>
            <a:r>
              <a:rPr lang="en-US" sz="1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Войно-Ясенецкого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» </a:t>
            </a:r>
            <a:b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US" sz="1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Министерства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здравоохранения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Российской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Федерации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/>
            </a:r>
            <a:b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endParaRPr lang="en-US" sz="140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endParaRPr lang="en-US" sz="140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r>
              <a:rPr lang="en-US" sz="1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Кафедра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4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стоматологии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ИПО</a:t>
            </a:r>
            <a:endParaRPr lang="ru-RU" sz="1400" dirty="0" smtClean="0"/>
          </a:p>
          <a:p>
            <a:pPr>
              <a:spcBef>
                <a:spcPts val="0"/>
              </a:spcBef>
            </a:pP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                                                                                            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                                                               </a:t>
            </a:r>
            <a:endParaRPr lang="en-GB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-GB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                                                   </a:t>
            </a:r>
            <a:r>
              <a:rPr lang="ru-RU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Выполнил </a:t>
            </a:r>
            <a:r>
              <a:rPr lang="ru-RU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ординатор </a:t>
            </a:r>
            <a:endParaRPr lang="ru-RU" sz="1400" dirty="0" smtClean="0"/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-GB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                                                                                  </a:t>
            </a:r>
            <a:r>
              <a:rPr lang="ru-RU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кафедры-клиники </a:t>
            </a:r>
            <a:r>
              <a:rPr lang="ru-RU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стоматологии ИПО</a:t>
            </a:r>
            <a:endParaRPr lang="ru-RU" sz="1400" dirty="0" smtClean="0"/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-GB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                                                                         </a:t>
            </a:r>
            <a:r>
              <a:rPr lang="ru-RU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по </a:t>
            </a:r>
            <a:r>
              <a:rPr lang="ru-RU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специальности </a:t>
            </a:r>
            <a:r>
              <a:rPr lang="ru-RU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«Ортодонтия»</a:t>
            </a:r>
            <a:endParaRPr lang="ru-RU" sz="1400" dirty="0" smtClean="0"/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-GB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                                                                    </a:t>
            </a:r>
            <a:r>
              <a:rPr lang="ru-RU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Соловьева Евгения Андреевна</a:t>
            </a:r>
            <a:endParaRPr lang="ru-RU" sz="1400" dirty="0" smtClean="0"/>
          </a:p>
          <a:p>
            <a:pPr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-GB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                                                                                                               </a:t>
            </a:r>
            <a:r>
              <a:rPr lang="ru-RU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рецензент </a:t>
            </a:r>
            <a:r>
              <a:rPr lang="ru-RU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к.м.н., </a:t>
            </a:r>
            <a:r>
              <a:rPr lang="ru-RU" sz="1400" dirty="0" smtClean="0">
                <a:solidFill>
                  <a:schemeClr val="tx1"/>
                </a:solidFill>
              </a:rPr>
              <a:t>доцент </a:t>
            </a:r>
            <a:r>
              <a:rPr lang="ru-RU" sz="1400" dirty="0" err="1" smtClean="0">
                <a:solidFill>
                  <a:schemeClr val="tx1"/>
                </a:solidFill>
              </a:rPr>
              <a:t>Дуж</a:t>
            </a:r>
            <a:r>
              <a:rPr lang="ru-RU" sz="1400" dirty="0" smtClean="0">
                <a:solidFill>
                  <a:schemeClr val="tx1"/>
                </a:solidFill>
              </a:rPr>
              <a:t> Анатолий Николаевич</a:t>
            </a:r>
            <a:endParaRPr lang="ru-RU" sz="1400" dirty="0" smtClean="0">
              <a:solidFill>
                <a:schemeClr val="tx1"/>
              </a:solidFill>
              <a:latin typeface="+mj-lt"/>
            </a:endParaRPr>
          </a:p>
          <a:p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GB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GB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ru-RU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Красноярск 2020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928934"/>
            <a:ext cx="9144000" cy="928694"/>
          </a:xfrm>
          <a:prstGeom prst="rect">
            <a:avLst/>
          </a:prstGeom>
          <a:solidFill>
            <a:srgbClr val="5C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Морфологические и </a:t>
            </a:r>
            <a:r>
              <a:rPr lang="ru-RU" sz="2400" dirty="0" smtClean="0"/>
              <a:t>функциональные </a:t>
            </a:r>
            <a:r>
              <a:rPr lang="ru-RU" sz="2400" dirty="0" smtClean="0"/>
              <a:t>особенности постоянного прикуса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00100" y="285728"/>
            <a:ext cx="6929486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Параметры зубочелюстной системы</a:t>
            </a:r>
            <a:endParaRPr lang="ru-RU" sz="2400" dirty="0"/>
          </a:p>
          <a:p>
            <a:pPr algn="ctr"/>
            <a:r>
              <a:rPr lang="ru-RU" sz="2400" dirty="0" smtClean="0"/>
              <a:t>в постоянном прикусе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43636" y="2714620"/>
            <a:ext cx="2500330" cy="71438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Резцы,клыки</a:t>
            </a:r>
            <a:r>
              <a:rPr lang="ru-RU" dirty="0" smtClean="0"/>
              <a:t>,</a:t>
            </a:r>
          </a:p>
          <a:p>
            <a:pPr algn="ctr"/>
            <a:r>
              <a:rPr lang="ru-RU" dirty="0" err="1" smtClean="0"/>
              <a:t>премоляры,моляры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714348" y="2571744"/>
            <a:ext cx="4857784" cy="107157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Группы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714348" y="1285860"/>
            <a:ext cx="4786346" cy="10001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Количество зубов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785786" y="3929066"/>
            <a:ext cx="4786346" cy="107157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Форма зубных рядов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785786" y="5214950"/>
            <a:ext cx="4786346" cy="114300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Вид смыкания зубных рядов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72198" y="1428736"/>
            <a:ext cx="2500330" cy="71438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28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43636" y="4071942"/>
            <a:ext cx="2500330" cy="71438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Верхний – </a:t>
            </a:r>
            <a:r>
              <a:rPr lang="ru-RU" dirty="0" err="1" smtClean="0"/>
              <a:t>полуэллипс</a:t>
            </a:r>
            <a:endParaRPr lang="ru-RU" dirty="0" smtClean="0"/>
          </a:p>
          <a:p>
            <a:pPr algn="ctr"/>
            <a:r>
              <a:rPr lang="ru-RU" dirty="0" smtClean="0"/>
              <a:t>Нижний парабола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15074" y="5572140"/>
            <a:ext cx="2500330" cy="71438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Физиологический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00100" y="142852"/>
            <a:ext cx="6929486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Храктеристики</a:t>
            </a:r>
            <a:r>
              <a:rPr lang="ru-RU" sz="2400" dirty="0" smtClean="0"/>
              <a:t> физиологического </a:t>
            </a:r>
            <a:r>
              <a:rPr lang="ru-RU" sz="2400" dirty="0" err="1" smtClean="0"/>
              <a:t>ортогнатического</a:t>
            </a:r>
            <a:r>
              <a:rPr lang="ru-RU" sz="2400" dirty="0" smtClean="0"/>
              <a:t> прикуса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2857496"/>
            <a:ext cx="314327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Каждый зуб имеет два </a:t>
            </a:r>
            <a:r>
              <a:rPr lang="ru-RU" sz="1200" dirty="0" err="1" smtClean="0"/>
              <a:t>антогониста</a:t>
            </a:r>
            <a:r>
              <a:rPr lang="ru-RU" sz="1200" dirty="0" smtClean="0"/>
              <a:t>(кроме нижних центральных </a:t>
            </a:r>
            <a:r>
              <a:rPr lang="ru-RU" sz="1200" dirty="0" err="1" smtClean="0"/>
              <a:t>резцов,верхних</a:t>
            </a:r>
            <a:r>
              <a:rPr lang="ru-RU" sz="1200" dirty="0" smtClean="0"/>
              <a:t> восьмых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596" y="1285860"/>
            <a:ext cx="3143272" cy="128588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Верхние боковые зубы перекрывают нижние на глубину продольной </a:t>
            </a:r>
            <a:r>
              <a:rPr lang="ru-RU" sz="1200" dirty="0" err="1" smtClean="0"/>
              <a:t>фиссуры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Верхние резцы перекрывают нижние не </a:t>
            </a:r>
            <a:r>
              <a:rPr lang="ru-RU" sz="1200" dirty="0" err="1" smtClean="0"/>
              <a:t>юолее</a:t>
            </a:r>
            <a:r>
              <a:rPr lang="ru-RU" sz="1200" dirty="0" smtClean="0"/>
              <a:t> чем на 1</a:t>
            </a:r>
            <a:r>
              <a:rPr lang="en-GB" sz="1200" dirty="0" smtClean="0"/>
              <a:t>/3</a:t>
            </a:r>
            <a:r>
              <a:rPr lang="ru-RU" sz="1200" dirty="0" smtClean="0"/>
              <a:t> высоты коронки, имеют режуще-бугорковый контакт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8596" y="4143380"/>
            <a:ext cx="3143272" cy="57150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Средняя линия проходит между центральными резцами</a:t>
            </a:r>
            <a:endParaRPr lang="ru-RU" sz="1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72132" y="1357298"/>
            <a:ext cx="3143272" cy="57150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Зубы касаются </a:t>
            </a:r>
            <a:r>
              <a:rPr lang="ru-RU" sz="1200" dirty="0" err="1" smtClean="0"/>
              <a:t>апроксимальными</a:t>
            </a:r>
            <a:r>
              <a:rPr lang="ru-RU" sz="1200" dirty="0" smtClean="0"/>
              <a:t> точками на контактных поверхностях</a:t>
            </a:r>
            <a:endParaRPr lang="ru-RU" sz="12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596" y="5500702"/>
            <a:ext cx="314327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На в</a:t>
            </a:r>
            <a:r>
              <a:rPr lang="en-GB" sz="1200" dirty="0" smtClean="0"/>
              <a:t>/</a:t>
            </a:r>
            <a:r>
              <a:rPr lang="ru-RU" sz="1200" dirty="0" smtClean="0"/>
              <a:t>ч зубной ряд больше альвеолярной дуги, альвеолярная больше базальной</a:t>
            </a:r>
          </a:p>
          <a:p>
            <a:pPr algn="ctr"/>
            <a:r>
              <a:rPr lang="ru-RU" sz="1200" dirty="0" smtClean="0"/>
              <a:t>Обратное соотношение на нижней челюсти</a:t>
            </a:r>
            <a:endParaRPr lang="ru-RU" sz="1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72132" y="2428868"/>
            <a:ext cx="314327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Высота коронок уменьшается от центральных резцов к молярам</a:t>
            </a:r>
          </a:p>
          <a:p>
            <a:pPr algn="ctr"/>
            <a:r>
              <a:rPr lang="ru-RU" sz="1200" dirty="0" smtClean="0"/>
              <a:t>(исключение – клыки)</a:t>
            </a:r>
            <a:endParaRPr lang="ru-RU" sz="12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72132" y="3786190"/>
            <a:ext cx="3143272" cy="57150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Верхние зубы наклонены </a:t>
            </a:r>
            <a:r>
              <a:rPr lang="ru-RU" sz="1200" dirty="0" err="1" smtClean="0"/>
              <a:t>вестибулярно</a:t>
            </a:r>
            <a:r>
              <a:rPr lang="ru-RU" sz="1200" dirty="0" smtClean="0"/>
              <a:t>, нижние расположены отвесно</a:t>
            </a:r>
            <a:endParaRPr lang="ru-RU" sz="12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72132" y="5286388"/>
            <a:ext cx="314327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Смыкание первых моляров:</a:t>
            </a:r>
          </a:p>
          <a:p>
            <a:pPr algn="ctr">
              <a:buFont typeface="Arial" pitchFamily="34" charset="0"/>
              <a:buChar char="•"/>
            </a:pPr>
            <a:r>
              <a:rPr lang="ru-RU" sz="1200" dirty="0" err="1" smtClean="0"/>
              <a:t>Мезиально-щечный</a:t>
            </a:r>
            <a:r>
              <a:rPr lang="ru-RU" sz="1200" dirty="0" smtClean="0"/>
              <a:t> бугор первого моляра в</a:t>
            </a:r>
            <a:r>
              <a:rPr lang="en-GB" sz="1200" dirty="0" smtClean="0"/>
              <a:t>/</a:t>
            </a:r>
            <a:r>
              <a:rPr lang="ru-RU" sz="1200" dirty="0" smtClean="0"/>
              <a:t>ч находится в </a:t>
            </a:r>
            <a:r>
              <a:rPr lang="ru-RU" sz="1200" dirty="0" err="1" smtClean="0"/>
              <a:t>межбугорковой</a:t>
            </a:r>
            <a:r>
              <a:rPr lang="ru-RU" sz="1200" dirty="0" smtClean="0"/>
              <a:t> </a:t>
            </a:r>
            <a:r>
              <a:rPr lang="ru-RU" sz="1200" dirty="0" err="1" smtClean="0"/>
              <a:t>фиссуре</a:t>
            </a:r>
            <a:r>
              <a:rPr lang="ru-RU" sz="1200" dirty="0" smtClean="0"/>
              <a:t> нижнего</a:t>
            </a:r>
            <a:endParaRPr lang="ru-RU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00100" y="142852"/>
            <a:ext cx="6929486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Храктеристики</a:t>
            </a:r>
            <a:r>
              <a:rPr lang="ru-RU" sz="2400" dirty="0" smtClean="0"/>
              <a:t> функций при физиологическом прикусе в разные периоды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928662" y="1000108"/>
            <a:ext cx="8001056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1.Жевание.</a:t>
            </a:r>
          </a:p>
          <a:p>
            <a:r>
              <a:rPr lang="ru-RU" sz="1400" i="1" dirty="0" smtClean="0"/>
              <a:t>Молочный прикус:</a:t>
            </a:r>
          </a:p>
          <a:p>
            <a:r>
              <a:rPr lang="ru-RU" sz="1400" dirty="0" smtClean="0"/>
              <a:t>1.До прорезывания зубов, преобладает акт сосания.</a:t>
            </a:r>
          </a:p>
          <a:p>
            <a:r>
              <a:rPr lang="ru-RU" sz="1400" dirty="0" smtClean="0"/>
              <a:t>2.Жевание двустороннее, равномерное.</a:t>
            </a:r>
          </a:p>
          <a:p>
            <a:r>
              <a:rPr lang="ru-RU" sz="1400" dirty="0" smtClean="0"/>
              <a:t>3.Жевательная эффективность 65-80%.</a:t>
            </a:r>
          </a:p>
          <a:p>
            <a:r>
              <a:rPr lang="ru-RU" sz="1400" dirty="0" smtClean="0"/>
              <a:t>4.Продолжительность жевательного периода 25-60 сек.</a:t>
            </a:r>
          </a:p>
          <a:p>
            <a:r>
              <a:rPr lang="ru-RU" sz="1400" i="1" dirty="0" smtClean="0"/>
              <a:t>Сменный прикус</a:t>
            </a:r>
            <a:r>
              <a:rPr lang="ru-RU" sz="1400" b="1" i="1" u="sng" dirty="0" smtClean="0"/>
              <a:t>:</a:t>
            </a:r>
            <a:endParaRPr lang="ru-RU" sz="1400" i="1" dirty="0" smtClean="0"/>
          </a:p>
          <a:p>
            <a:r>
              <a:rPr lang="ru-RU" sz="1400" dirty="0" smtClean="0"/>
              <a:t>1.Движение нижней челюсти дробящие и размалывающие.</a:t>
            </a:r>
          </a:p>
          <a:p>
            <a:r>
              <a:rPr lang="ru-RU" sz="1400" dirty="0" smtClean="0"/>
              <a:t>2.Жевательная эффективность 90%. Продолжительность жевательного периода</a:t>
            </a:r>
          </a:p>
          <a:p>
            <a:r>
              <a:rPr lang="ru-RU" sz="1400" dirty="0" smtClean="0"/>
              <a:t>26-30 сек.</a:t>
            </a:r>
          </a:p>
          <a:p>
            <a:r>
              <a:rPr lang="ru-RU" sz="1400" i="1" u="sng" dirty="0" smtClean="0"/>
              <a:t>Постоянный прикус</a:t>
            </a:r>
            <a:r>
              <a:rPr lang="ru-RU" sz="1400" b="1" i="1" u="sng" dirty="0" smtClean="0"/>
              <a:t>:</a:t>
            </a:r>
            <a:endParaRPr lang="ru-RU" sz="1400" i="1" u="sng" dirty="0" smtClean="0"/>
          </a:p>
          <a:p>
            <a:r>
              <a:rPr lang="ru-RU" sz="1400" dirty="0" smtClean="0"/>
              <a:t>1.Жевательная эффективность 100%. Продолжительность жевательного периода</a:t>
            </a:r>
          </a:p>
          <a:p>
            <a:r>
              <a:rPr lang="ru-RU" sz="1400" dirty="0" smtClean="0"/>
              <a:t>14-16 сек.</a:t>
            </a:r>
          </a:p>
          <a:p>
            <a:r>
              <a:rPr lang="ru-RU" sz="1400" b="1" dirty="0" smtClean="0"/>
              <a:t>2.Глотание.</a:t>
            </a:r>
          </a:p>
          <a:p>
            <a:r>
              <a:rPr lang="ru-RU" sz="1400" i="1" dirty="0" smtClean="0"/>
              <a:t>Инфантильный тип. </a:t>
            </a:r>
            <a:r>
              <a:rPr lang="ru-RU" sz="1400" dirty="0" smtClean="0"/>
              <a:t>Является нормой до прорезывания молочных зубов. При глотании язык отталкивается от внутренней поверхности сомкнутых губ. К 2,5 годам должен трансформироваться в соматический тип.</a:t>
            </a:r>
          </a:p>
          <a:p>
            <a:r>
              <a:rPr lang="ru-RU" sz="1400" i="1" dirty="0" smtClean="0"/>
              <a:t>Соматический тип</a:t>
            </a:r>
            <a:r>
              <a:rPr lang="ru-RU" sz="1400" dirty="0" smtClean="0"/>
              <a:t>. После прорезывания молочных зубов. При глотании язык отталкивается от небной поверхности верхних фронтальных зубов и передней трети твердого неба.</a:t>
            </a:r>
          </a:p>
          <a:p>
            <a:r>
              <a:rPr lang="ru-RU" sz="1400" b="1" dirty="0" smtClean="0"/>
              <a:t>3.Дыхание.</a:t>
            </a:r>
          </a:p>
          <a:p>
            <a:r>
              <a:rPr lang="ru-RU" sz="1400" dirty="0" smtClean="0"/>
              <a:t>Носовое с рождения</a:t>
            </a:r>
          </a:p>
          <a:p>
            <a:r>
              <a:rPr lang="ru-RU" sz="1400" b="1" dirty="0" smtClean="0"/>
              <a:t>4.Речь.</a:t>
            </a:r>
          </a:p>
          <a:p>
            <a:r>
              <a:rPr lang="ru-RU" sz="1400" dirty="0" smtClean="0"/>
              <a:t>Четкое произношение всех звуков. Правильная артикуляция губ и языка с 2-3 лет.</a:t>
            </a:r>
          </a:p>
          <a:p>
            <a:r>
              <a:rPr lang="ru-RU" sz="1400" b="1" dirty="0" smtClean="0"/>
              <a:t>5. Смыкание губ:</a:t>
            </a:r>
          </a:p>
          <a:p>
            <a:r>
              <a:rPr lang="ru-RU" sz="1400" dirty="0" smtClean="0"/>
              <a:t>Без напряжения. Верхняя слегка перекрывает нижнюю. Умеренно выражены носогубные и подбородочные складки.</a:t>
            </a:r>
          </a:p>
          <a:p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miografiya-Moskva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190" y="4046353"/>
            <a:ext cx="4214810" cy="2668766"/>
          </a:xfrm>
        </p:spPr>
      </p:pic>
      <p:sp>
        <p:nvSpPr>
          <p:cNvPr id="6" name="Прямоугольник 5"/>
          <p:cNvSpPr/>
          <p:nvPr/>
        </p:nvSpPr>
        <p:spPr>
          <a:xfrm>
            <a:off x="1000100" y="500042"/>
            <a:ext cx="6929486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Лабораторные показатели функций при физиологическом прикусе: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1714488"/>
            <a:ext cx="8001056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Используется </a:t>
            </a:r>
            <a:r>
              <a:rPr lang="ru-RU" sz="1400" dirty="0" smtClean="0"/>
              <a:t>электромиография (ЭМГ) при помощи которой определяется биоэлектрическая активность (БА) мышц лиц и шеи.</a:t>
            </a:r>
          </a:p>
          <a:p>
            <a:endParaRPr lang="ru-RU" sz="1400" dirty="0" smtClean="0"/>
          </a:p>
          <a:p>
            <a:r>
              <a:rPr lang="ru-RU" sz="1400" dirty="0" smtClean="0"/>
              <a:t>1</a:t>
            </a:r>
            <a:r>
              <a:rPr lang="ru-RU" sz="1400" dirty="0" smtClean="0"/>
              <a:t>. Жевание.</a:t>
            </a:r>
          </a:p>
          <a:p>
            <a:r>
              <a:rPr lang="ru-RU" sz="1400" dirty="0" smtClean="0"/>
              <a:t>ЭМГ: количество жевательных движений 16-20 в минуту (зависит от периода смены зубов). БА жевательных мышц выше БА височных мышц.</a:t>
            </a:r>
          </a:p>
          <a:p>
            <a:endParaRPr lang="ru-RU" sz="1400" dirty="0" smtClean="0"/>
          </a:p>
          <a:p>
            <a:r>
              <a:rPr lang="ru-RU" sz="1400" dirty="0" smtClean="0"/>
              <a:t>2</a:t>
            </a:r>
            <a:r>
              <a:rPr lang="ru-RU" sz="1400" dirty="0" smtClean="0"/>
              <a:t>. Глотание.</a:t>
            </a:r>
          </a:p>
          <a:p>
            <a:r>
              <a:rPr lang="ru-RU" sz="1400" dirty="0" smtClean="0"/>
              <a:t>ЭМГ: </a:t>
            </a:r>
            <a:r>
              <a:rPr lang="ru-RU" sz="1400" dirty="0" err="1" smtClean="0"/>
              <a:t>биоэлектическую</a:t>
            </a:r>
            <a:r>
              <a:rPr lang="ru-RU" sz="1400" dirty="0" smtClean="0"/>
              <a:t> активность проявляют мышцы </a:t>
            </a:r>
            <a:r>
              <a:rPr lang="ru-RU" sz="1400" dirty="0" err="1" smtClean="0"/>
              <a:t>супрагиоидной</a:t>
            </a:r>
            <a:r>
              <a:rPr lang="ru-RU" sz="1400" dirty="0" smtClean="0"/>
              <a:t> группы и дна</a:t>
            </a:r>
          </a:p>
          <a:p>
            <a:r>
              <a:rPr lang="ru-RU" sz="1400" dirty="0" smtClean="0"/>
              <a:t>23</a:t>
            </a:r>
          </a:p>
          <a:p>
            <a:r>
              <a:rPr lang="ru-RU" sz="1400" dirty="0" smtClean="0"/>
              <a:t>+полости рта.</a:t>
            </a:r>
          </a:p>
          <a:p>
            <a:endParaRPr lang="ru-RU" sz="1400" dirty="0" smtClean="0"/>
          </a:p>
          <a:p>
            <a:r>
              <a:rPr lang="ru-RU" sz="1400" dirty="0" smtClean="0"/>
              <a:t>3</a:t>
            </a:r>
            <a:r>
              <a:rPr lang="ru-RU" sz="1400" dirty="0" smtClean="0"/>
              <a:t>. Смыкание губ.</a:t>
            </a:r>
          </a:p>
          <a:p>
            <a:r>
              <a:rPr lang="ru-RU" sz="1400" dirty="0" err="1" smtClean="0"/>
              <a:t>Биоэлектическая</a:t>
            </a:r>
            <a:r>
              <a:rPr lang="ru-RU" sz="1400" dirty="0" smtClean="0"/>
              <a:t> активность в спокойном состоянии отсутствует.</a:t>
            </a:r>
          </a:p>
          <a:p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85728"/>
            <a:ext cx="7500990" cy="107157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Другие виды физиологического прикуса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1643050"/>
            <a:ext cx="2000264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Ортогнатический</a:t>
            </a:r>
            <a:r>
              <a:rPr lang="ru-RU" dirty="0" smtClean="0"/>
              <a:t> прикус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71802" y="1500174"/>
            <a:ext cx="5715040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Нижние передние зубы своими режущими краями контактируют с площадкой зубного бугорка верхних зубов. Верхние передние зубы перекрывают нижние на одну треть их вертикального размера.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3000372"/>
            <a:ext cx="2000264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Прямой </a:t>
            </a:r>
            <a:r>
              <a:rPr lang="ru-RU" dirty="0" smtClean="0"/>
              <a:t>прикус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4282" y="4071942"/>
            <a:ext cx="2000264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Физиологическая </a:t>
            </a:r>
            <a:r>
              <a:rPr lang="ru-RU" dirty="0" err="1" smtClean="0"/>
              <a:t>прогения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4282" y="5072074"/>
            <a:ext cx="2000264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Физиологическая </a:t>
            </a:r>
            <a:r>
              <a:rPr lang="ru-RU" dirty="0" err="1" smtClean="0"/>
              <a:t>прогнатия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71802" y="3000372"/>
            <a:ext cx="5715040" cy="7143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Характерно </a:t>
            </a:r>
            <a:r>
              <a:rPr lang="ru-RU" dirty="0" smtClean="0"/>
              <a:t>краевое смыкание резцов и одноименных бугров верхних и нижних боковых зубов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43240" y="4143380"/>
            <a:ext cx="5653126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Характерно </a:t>
            </a:r>
            <a:r>
              <a:rPr lang="ru-RU" dirty="0" smtClean="0"/>
              <a:t>умеренное выстояние зубного ряда нижней челюсти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1802" y="6072206"/>
            <a:ext cx="5786478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Характеризуется </a:t>
            </a:r>
            <a:r>
              <a:rPr lang="ru-RU" dirty="0" smtClean="0"/>
              <a:t>одновременным наклоном кпереди верхних и нижних </a:t>
            </a:r>
            <a:r>
              <a:rPr lang="ru-RU" dirty="0" smtClean="0"/>
              <a:t>зубов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4282" y="5929330"/>
            <a:ext cx="2000264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Бипрогнатический</a:t>
            </a:r>
            <a:r>
              <a:rPr lang="ru-RU" dirty="0" smtClean="0"/>
              <a:t> прикус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71802" y="5072074"/>
            <a:ext cx="5786478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Характерно </a:t>
            </a:r>
            <a:r>
              <a:rPr lang="ru-RU" dirty="0" smtClean="0"/>
              <a:t>умеренное выстояние, или переднее положение верхней челюсти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85728"/>
            <a:ext cx="7500990" cy="8572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Другие виды физиологического прикуса</a:t>
            </a:r>
            <a:endParaRPr lang="ru-RU" sz="2800" dirty="0"/>
          </a:p>
        </p:txBody>
      </p:sp>
      <p:pic>
        <p:nvPicPr>
          <p:cNvPr id="15" name="Рисунок 14" descr="pr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500174"/>
            <a:ext cx="6286544" cy="497056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" name="Содержимое 14" descr="anom-prik-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5984" y="2143116"/>
            <a:ext cx="6608874" cy="3581958"/>
          </a:xfrm>
        </p:spPr>
      </p:pic>
      <p:sp>
        <p:nvSpPr>
          <p:cNvPr id="5" name="Прямоугольник 4"/>
          <p:cNvSpPr/>
          <p:nvPr/>
        </p:nvSpPr>
        <p:spPr>
          <a:xfrm>
            <a:off x="928662" y="214290"/>
            <a:ext cx="7358114" cy="92869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Виды патологического прикуса</a:t>
            </a:r>
            <a:endParaRPr lang="ru-RU" sz="28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2844" y="1500174"/>
            <a:ext cx="1785950" cy="50720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300000"/>
              </a:lnSpc>
              <a:buFont typeface="Arial" pitchFamily="34" charset="0"/>
              <a:buChar char="•"/>
            </a:pPr>
            <a:r>
              <a:rPr lang="ru-RU" sz="1600" dirty="0" err="1" smtClean="0"/>
              <a:t>Глубогий</a:t>
            </a:r>
            <a:endParaRPr lang="ru-RU" sz="1600" dirty="0" smtClean="0"/>
          </a:p>
          <a:p>
            <a:pPr>
              <a:lnSpc>
                <a:spcPct val="300000"/>
              </a:lnSpc>
              <a:buFont typeface="Arial" pitchFamily="34" charset="0"/>
              <a:buChar char="•"/>
            </a:pPr>
            <a:r>
              <a:rPr lang="ru-RU" sz="1600" dirty="0" err="1" smtClean="0"/>
              <a:t>Мезиальный</a:t>
            </a:r>
            <a:endParaRPr lang="ru-RU" sz="1600" dirty="0" smtClean="0"/>
          </a:p>
          <a:p>
            <a:pPr>
              <a:lnSpc>
                <a:spcPct val="300000"/>
              </a:lnSpc>
              <a:buFont typeface="Arial" pitchFamily="34" charset="0"/>
              <a:buChar char="•"/>
            </a:pPr>
            <a:r>
              <a:rPr lang="ru-RU" sz="1600" dirty="0" smtClean="0"/>
              <a:t>Дистальный</a:t>
            </a:r>
          </a:p>
          <a:p>
            <a:pPr>
              <a:lnSpc>
                <a:spcPct val="300000"/>
              </a:lnSpc>
              <a:buFont typeface="Arial" pitchFamily="34" charset="0"/>
              <a:buChar char="•"/>
            </a:pPr>
            <a:r>
              <a:rPr lang="ru-RU" sz="1600" dirty="0" smtClean="0"/>
              <a:t>Перекрестный</a:t>
            </a:r>
          </a:p>
          <a:p>
            <a:pPr>
              <a:lnSpc>
                <a:spcPct val="300000"/>
              </a:lnSpc>
              <a:buFont typeface="Arial" pitchFamily="34" charset="0"/>
              <a:buChar char="•"/>
            </a:pPr>
            <a:r>
              <a:rPr lang="ru-RU" sz="1600" dirty="0" smtClean="0"/>
              <a:t>Открытый</a:t>
            </a:r>
            <a:endParaRPr lang="ru-RU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57222" y="0"/>
            <a:ext cx="950122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8662" y="0"/>
            <a:ext cx="7358114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Ключи </a:t>
            </a:r>
            <a:r>
              <a:rPr lang="ru-RU" sz="2800" dirty="0" smtClean="0"/>
              <a:t>н</a:t>
            </a:r>
            <a:r>
              <a:rPr lang="ru-RU" sz="2800" dirty="0" smtClean="0"/>
              <a:t>ормальной окклюзии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43240" y="857232"/>
            <a:ext cx="2928958" cy="2143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Описаны </a:t>
            </a:r>
            <a:r>
              <a:rPr lang="ru-RU" sz="1100" dirty="0" err="1" smtClean="0"/>
              <a:t>Эндрюсом</a:t>
            </a:r>
            <a:r>
              <a:rPr lang="ru-RU" sz="1100" dirty="0" smtClean="0"/>
              <a:t> в 1872 году</a:t>
            </a:r>
            <a:endParaRPr lang="ru-RU" sz="1100" dirty="0"/>
          </a:p>
        </p:txBody>
      </p:sp>
      <p:sp>
        <p:nvSpPr>
          <p:cNvPr id="11" name="Овал 10"/>
          <p:cNvSpPr/>
          <p:nvPr/>
        </p:nvSpPr>
        <p:spPr>
          <a:xfrm>
            <a:off x="0" y="1785926"/>
            <a:ext cx="857224" cy="78581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Ключ 1</a:t>
            </a:r>
            <a:endParaRPr lang="ru-RU" sz="1200" dirty="0"/>
          </a:p>
        </p:txBody>
      </p:sp>
      <p:sp>
        <p:nvSpPr>
          <p:cNvPr id="12" name="Овал 11"/>
          <p:cNvSpPr/>
          <p:nvPr/>
        </p:nvSpPr>
        <p:spPr>
          <a:xfrm>
            <a:off x="0" y="3429000"/>
            <a:ext cx="857224" cy="78581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Ключ 2</a:t>
            </a:r>
            <a:endParaRPr lang="ru-RU" sz="1200" dirty="0"/>
          </a:p>
        </p:txBody>
      </p:sp>
      <p:sp>
        <p:nvSpPr>
          <p:cNvPr id="19" name="Овал 18"/>
          <p:cNvSpPr/>
          <p:nvPr/>
        </p:nvSpPr>
        <p:spPr>
          <a:xfrm>
            <a:off x="0" y="5000636"/>
            <a:ext cx="857224" cy="78581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Ключ 3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928662" y="1214422"/>
            <a:ext cx="80010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/>
              <a:t>1.Соотношение </a:t>
            </a:r>
            <a:r>
              <a:rPr lang="ru-RU" sz="1600" u="sng" dirty="0" smtClean="0"/>
              <a:t>моляров</a:t>
            </a:r>
            <a:r>
              <a:rPr lang="ru-RU" sz="1600" u="sng" dirty="0" smtClean="0"/>
              <a:t>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• дистальная плоскость дистального края первого постоянного моляра верхней челюсти смыкается с </a:t>
            </a:r>
            <a:r>
              <a:rPr lang="ru-RU" sz="1600" dirty="0" err="1" smtClean="0"/>
              <a:t>мезиальной</a:t>
            </a:r>
            <a:r>
              <a:rPr lang="ru-RU" sz="1600" dirty="0" smtClean="0"/>
              <a:t> поверхностью </a:t>
            </a:r>
            <a:r>
              <a:rPr lang="ru-RU" sz="1600" dirty="0" err="1" smtClean="0"/>
              <a:t>мезиального</a:t>
            </a:r>
            <a:r>
              <a:rPr lang="ru-RU" sz="1600" dirty="0" smtClean="0"/>
              <a:t> края второго моляра нижней челюсти и касается этой плоскости</a:t>
            </a:r>
            <a:r>
              <a:rPr lang="ru-RU" sz="1600" dirty="0" smtClean="0"/>
              <a:t>;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•</a:t>
            </a:r>
            <a:r>
              <a:rPr lang="ru-RU" sz="1600" dirty="0" err="1" smtClean="0"/>
              <a:t>мезиощечный</a:t>
            </a:r>
            <a:r>
              <a:rPr lang="ru-RU" sz="1600" dirty="0" smtClean="0"/>
              <a:t> бугор первого постоянного моляра верхней челюсти лежит внутри ямки между </a:t>
            </a:r>
            <a:r>
              <a:rPr lang="ru-RU" sz="1600" dirty="0" err="1" smtClean="0"/>
              <a:t>мезиальным</a:t>
            </a:r>
            <a:r>
              <a:rPr lang="ru-RU" sz="1600" dirty="0" smtClean="0"/>
              <a:t> и средним буграми первого постоянного моляра нижней челюсти</a:t>
            </a:r>
            <a:r>
              <a:rPr lang="ru-RU" sz="1600" dirty="0" smtClean="0"/>
              <a:t>;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• </a:t>
            </a:r>
            <a:r>
              <a:rPr lang="ru-RU" sz="1600" dirty="0" err="1" smtClean="0"/>
              <a:t>мезиоязычный</a:t>
            </a:r>
            <a:r>
              <a:rPr lang="ru-RU" sz="1600" dirty="0" smtClean="0"/>
              <a:t> бугор первого моляра верхней челюсти находится в средней ямке первого моляра нижней челюсти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u="sng" dirty="0" smtClean="0"/>
              <a:t>2. </a:t>
            </a:r>
            <a:r>
              <a:rPr lang="ru-RU" sz="1600" u="sng" dirty="0" err="1" smtClean="0"/>
              <a:t>Мезиодистальный</a:t>
            </a:r>
            <a:r>
              <a:rPr lang="ru-RU" sz="1600" u="sng" dirty="0" smtClean="0"/>
              <a:t> наклон коронок зубов.</a:t>
            </a:r>
            <a:r>
              <a:rPr lang="ru-RU" sz="1600" dirty="0" smtClean="0"/>
              <a:t> При нормальной окклюзии </a:t>
            </a:r>
            <a:r>
              <a:rPr lang="ru-RU" sz="1600" dirty="0" err="1" smtClean="0"/>
              <a:t>десневая</a:t>
            </a:r>
            <a:r>
              <a:rPr lang="ru-RU" sz="1600" dirty="0" smtClean="0"/>
              <a:t> часть долевой оси каждой коронки зубов располагается дистально по отношению к </a:t>
            </a:r>
            <a:r>
              <a:rPr lang="ru-RU" sz="1600" dirty="0" err="1" smtClean="0"/>
              <a:t>окклюзионной</a:t>
            </a:r>
            <a:r>
              <a:rPr lang="ru-RU" sz="1600" dirty="0" smtClean="0"/>
              <a:t> части. Наклон коронки измеряется в градусах и различный в каждой группе зубов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u="sng" dirty="0" smtClean="0"/>
              <a:t>3. </a:t>
            </a:r>
            <a:r>
              <a:rPr lang="ru-RU" sz="1600" u="sng" dirty="0" err="1" smtClean="0"/>
              <a:t>Губно</a:t>
            </a:r>
            <a:r>
              <a:rPr lang="ru-RU" sz="1600" u="sng" dirty="0" smtClean="0"/>
              <a:t>- или щечно-язычный наклон</a:t>
            </a:r>
            <a:r>
              <a:rPr lang="ru-RU" sz="1600" dirty="0" smtClean="0"/>
              <a:t> коронок зубов </a:t>
            </a:r>
            <a:r>
              <a:rPr lang="ru-RU" sz="1600" dirty="0" smtClean="0"/>
              <a:t>. </a:t>
            </a:r>
            <a:r>
              <a:rPr lang="ru-RU" sz="1600" dirty="0" smtClean="0"/>
              <a:t>Это угол, образованный между перпендикуляром к </a:t>
            </a:r>
            <a:r>
              <a:rPr lang="ru-RU" sz="1600" dirty="0" err="1" smtClean="0"/>
              <a:t>окклюзионной</a:t>
            </a:r>
            <a:r>
              <a:rPr lang="ru-RU" sz="1600" dirty="0" smtClean="0"/>
              <a:t> плоскости и касательной на середине губной или щечной поверхности клинической коронки зуба. Коронки зубов передней группы (центральные и боковые резцы) расположены так, что </a:t>
            </a:r>
            <a:r>
              <a:rPr lang="ru-RU" sz="1600" dirty="0" err="1" smtClean="0"/>
              <a:t>окклюзионная</a:t>
            </a:r>
            <a:r>
              <a:rPr lang="ru-RU" sz="1600" dirty="0" smtClean="0"/>
              <a:t> часть губной поверхности коронки направлена в сторону языка. Язычный наклон коронок боковых групп зубов верхнего зубного ряда увеличивается от клыков к молярам.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57222" y="0"/>
            <a:ext cx="950122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8662" y="0"/>
            <a:ext cx="7358114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Ключи </a:t>
            </a:r>
            <a:r>
              <a:rPr lang="ru-RU" sz="2800" dirty="0" smtClean="0"/>
              <a:t>н</a:t>
            </a:r>
            <a:r>
              <a:rPr lang="ru-RU" sz="2800" dirty="0" smtClean="0"/>
              <a:t>ормальной окклюзии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43240" y="857232"/>
            <a:ext cx="2928958" cy="2143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Описаны </a:t>
            </a:r>
            <a:r>
              <a:rPr lang="ru-RU" sz="1100" dirty="0" err="1" smtClean="0"/>
              <a:t>Эндрюсом</a:t>
            </a:r>
            <a:r>
              <a:rPr lang="ru-RU" sz="1100" dirty="0" smtClean="0"/>
              <a:t> в 1872 году</a:t>
            </a:r>
            <a:endParaRPr lang="ru-RU" sz="1100" dirty="0"/>
          </a:p>
        </p:txBody>
      </p:sp>
      <p:sp>
        <p:nvSpPr>
          <p:cNvPr id="20" name="Овал 19"/>
          <p:cNvSpPr/>
          <p:nvPr/>
        </p:nvSpPr>
        <p:spPr>
          <a:xfrm>
            <a:off x="0" y="1785926"/>
            <a:ext cx="857224" cy="78581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Ключ 4</a:t>
            </a:r>
            <a:endParaRPr lang="ru-RU" sz="1200" dirty="0"/>
          </a:p>
        </p:txBody>
      </p:sp>
      <p:sp>
        <p:nvSpPr>
          <p:cNvPr id="21" name="Овал 20"/>
          <p:cNvSpPr/>
          <p:nvPr/>
        </p:nvSpPr>
        <p:spPr>
          <a:xfrm>
            <a:off x="0" y="3214686"/>
            <a:ext cx="857224" cy="78581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Ключ 5</a:t>
            </a:r>
            <a:endParaRPr lang="ru-RU" sz="1200" dirty="0"/>
          </a:p>
        </p:txBody>
      </p:sp>
      <p:sp>
        <p:nvSpPr>
          <p:cNvPr id="22" name="Овал 21"/>
          <p:cNvSpPr/>
          <p:nvPr/>
        </p:nvSpPr>
        <p:spPr>
          <a:xfrm>
            <a:off x="0" y="4500570"/>
            <a:ext cx="857224" cy="78581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Ключ 6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928662" y="1214422"/>
            <a:ext cx="800105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600" u="sng" dirty="0" smtClean="0"/>
              <a:t>4. Ротация. Зубы,</a:t>
            </a:r>
            <a:r>
              <a:rPr lang="ru-RU" sz="1600" dirty="0" smtClean="0"/>
              <a:t> расположенные в зубном ряду, не должны иметь поворота вокруг своей оси. Развернутый моляр или </a:t>
            </a:r>
            <a:r>
              <a:rPr lang="ru-RU" sz="1600" dirty="0" err="1" smtClean="0"/>
              <a:t>премоляр</a:t>
            </a:r>
            <a:r>
              <a:rPr lang="ru-RU" sz="1600" dirty="0" smtClean="0"/>
              <a:t> занимают больше места в зубном ряду, что влияет на стабильность достигнутой в результате </a:t>
            </a:r>
            <a:r>
              <a:rPr lang="ru-RU" sz="1600" dirty="0" err="1" smtClean="0"/>
              <a:t>ортодонтического</a:t>
            </a:r>
            <a:r>
              <a:rPr lang="ru-RU" sz="1600" dirty="0" smtClean="0"/>
              <a:t> лечения окклюзии. В случае поворота по оси передних зубов они занимают меньше места, чем при естественном, правильном положении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r>
              <a:rPr lang="ru-RU" sz="1600" u="sng" dirty="0" smtClean="0"/>
              <a:t>5.Плотный </a:t>
            </a:r>
            <a:r>
              <a:rPr lang="ru-RU" sz="1600" u="sng" dirty="0" smtClean="0"/>
              <a:t>контакт</a:t>
            </a:r>
            <a:r>
              <a:rPr lang="ru-RU" sz="1600" dirty="0" smtClean="0"/>
              <a:t>. Если размер и форма верхнего и нижнего зубных рядов не нарушены, должен наблюдаться плотный, точечный контакт между зубами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u="sng" dirty="0" smtClean="0"/>
          </a:p>
          <a:p>
            <a:r>
              <a:rPr lang="ru-RU" sz="1600" u="sng" dirty="0" smtClean="0"/>
              <a:t>6</a:t>
            </a:r>
            <a:r>
              <a:rPr lang="ru-RU" sz="1600" u="sng" dirty="0" smtClean="0"/>
              <a:t>. Кривая </a:t>
            </a:r>
            <a:r>
              <a:rPr lang="ru-RU" sz="1600" u="sng" dirty="0" err="1" smtClean="0"/>
              <a:t>Шпее</a:t>
            </a:r>
            <a:r>
              <a:rPr lang="ru-RU" sz="1600" u="sng" dirty="0" smtClean="0"/>
              <a:t> (</a:t>
            </a:r>
            <a:r>
              <a:rPr lang="ru-RU" sz="1600" u="sng" dirty="0" err="1" smtClean="0"/>
              <a:t>Spee</a:t>
            </a:r>
            <a:r>
              <a:rPr lang="ru-RU" sz="1600" u="sng" dirty="0" smtClean="0"/>
              <a:t>).</a:t>
            </a:r>
            <a:r>
              <a:rPr lang="ru-RU" sz="1600" dirty="0" smtClean="0"/>
              <a:t> Ровная </a:t>
            </a:r>
            <a:r>
              <a:rPr lang="ru-RU" sz="1600" dirty="0" err="1" smtClean="0"/>
              <a:t>окклюзионная</a:t>
            </a:r>
            <a:r>
              <a:rPr lang="ru-RU" sz="1600" dirty="0" smtClean="0"/>
              <a:t> плоскость характеризуется тем, что между наиболее выступающим бугорком второго моляра нижней челюсти и режущим краем нижнего центрального резца не бывает </a:t>
            </a:r>
            <a:r>
              <a:rPr lang="ru-RU" sz="1600" dirty="0" err="1" smtClean="0"/>
              <a:t>окклюзионной</a:t>
            </a:r>
            <a:r>
              <a:rPr lang="ru-RU" sz="1600" dirty="0" smtClean="0"/>
              <a:t> линии глубже 1,5 мм. При увеличении глубины кривой </a:t>
            </a:r>
            <a:r>
              <a:rPr lang="ru-RU" sz="1600" dirty="0" err="1" smtClean="0"/>
              <a:t>Шпее</a:t>
            </a:r>
            <a:r>
              <a:rPr lang="ru-RU" sz="1600" dirty="0" smtClean="0"/>
              <a:t> уменьшается место для правильной позиции зубов в зубном ряду верхней челюсти, что вызывает отклонение зубов в </a:t>
            </a:r>
            <a:r>
              <a:rPr lang="ru-RU" sz="1600" dirty="0" err="1" smtClean="0"/>
              <a:t>мезиальном</a:t>
            </a:r>
            <a:r>
              <a:rPr lang="ru-RU" sz="1600" dirty="0" smtClean="0"/>
              <a:t> и дистальном направлениях. Обратная (развернутая) форма кривой </a:t>
            </a:r>
            <a:r>
              <a:rPr lang="ru-RU" sz="1600" dirty="0" err="1" smtClean="0"/>
              <a:t>Шпее</a:t>
            </a:r>
            <a:r>
              <a:rPr lang="ru-RU" sz="1600" dirty="0" smtClean="0"/>
              <a:t> создает больше места для верхних зубов. Наиболее оптимальная форма кривой </a:t>
            </a:r>
            <a:r>
              <a:rPr lang="ru-RU" sz="1600" dirty="0" err="1" smtClean="0"/>
              <a:t>Шпее</a:t>
            </a:r>
            <a:r>
              <a:rPr lang="ru-RU" sz="1600" dirty="0" smtClean="0"/>
              <a:t> для нормальной окклюзии — это прямая </a:t>
            </a:r>
            <a:r>
              <a:rPr lang="ru-RU" sz="1600" dirty="0" err="1" smtClean="0"/>
              <a:t>окклюзионная</a:t>
            </a:r>
            <a:r>
              <a:rPr lang="ru-RU" sz="1600" dirty="0" smtClean="0"/>
              <a:t> плоскость</a:t>
            </a:r>
            <a:endParaRPr lang="ru-RU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85728"/>
            <a:ext cx="8358246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Выводы</a:t>
            </a:r>
            <a:endParaRPr lang="ru-RU" sz="4000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928662" y="1214422"/>
            <a:ext cx="7858180" cy="571504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Определили основные физиологические и морфологические особенностям постоянного прикуса</a:t>
            </a:r>
            <a:endParaRPr lang="ru-RU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928662" y="3500438"/>
            <a:ext cx="7858180" cy="642942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200" dirty="0" smtClean="0"/>
          </a:p>
          <a:p>
            <a:pPr algn="just"/>
            <a:r>
              <a:rPr lang="ru-RU" sz="2000" dirty="0" smtClean="0"/>
              <a:t>Выявили отличия физиологического постоянного прикуса от патологических форм</a:t>
            </a:r>
            <a:endParaRPr lang="ru-RU" sz="2000" dirty="0" smtClean="0"/>
          </a:p>
          <a:p>
            <a:pPr algn="ctr"/>
            <a:endParaRPr lang="ru-RU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928662" y="2000240"/>
            <a:ext cx="8215338" cy="1357322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Дали характеристику нормальных функций зубочелюстной системы в постоянном прикусе в сравнение с молочным и сменным прикусом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14282" y="1214422"/>
            <a:ext cx="571504" cy="57150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10" name="Овал 9"/>
          <p:cNvSpPr/>
          <p:nvPr/>
        </p:nvSpPr>
        <p:spPr>
          <a:xfrm>
            <a:off x="214282" y="2357430"/>
            <a:ext cx="571504" cy="57150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14" name="Овал 13"/>
          <p:cNvSpPr/>
          <p:nvPr/>
        </p:nvSpPr>
        <p:spPr>
          <a:xfrm>
            <a:off x="214282" y="3571876"/>
            <a:ext cx="571504" cy="57150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857356" y="3357562"/>
            <a:ext cx="5715040" cy="30003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Используя различные источники профессиональной литературы разобраться в основных понятиях и характеристиках периода постоянного прикуса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1571604" y="357166"/>
            <a:ext cx="6215106" cy="2857496"/>
          </a:xfrm>
          <a:prstGeom prst="downArrow">
            <a:avLst>
              <a:gd name="adj1" fmla="val 50000"/>
              <a:gd name="adj2" fmla="val 3222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Цель исследования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3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714356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8" y="285728"/>
            <a:ext cx="8358246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900" dirty="0" smtClean="0"/>
              <a:t>Список литературы</a:t>
            </a:r>
            <a:endParaRPr lang="ru-RU" sz="29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214422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Персин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Л.С., Ортодонтия. Диагностика и лечение зубочелюстно-лицевых аномалий и деформаций [Электронный ресурс] : учебник / Л.С.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Персин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др. - М. :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ГЭОТАР-Медиа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2015. - 640 с.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Руководство по ортодонтии / Ф. Я.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Хорошилкина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З.М.Акодис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Г.А.Анжеркушян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[и др.] // М. Медицина, 1999. - 800 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/>
              <a:t>Анатомия</a:t>
            </a:r>
            <a:r>
              <a:rPr lang="ru-RU" sz="2400" dirty="0" smtClean="0"/>
              <a:t>, физиология челюстно-лицевой области в возрастном аспекте: метод. Пособие / сост. : И.А. Павлова, А.В. Виноградова, Н.Д. Сергеева, Т.А. </a:t>
            </a:r>
            <a:r>
              <a:rPr lang="ru-RU" sz="2400" dirty="0" err="1" smtClean="0"/>
              <a:t>Спасич</a:t>
            </a:r>
            <a:r>
              <a:rPr lang="ru-RU" sz="2400" dirty="0" smtClean="0"/>
              <a:t>; ГБОУ ВПОР ИГМУ Минздрава России. – Иркутск: Н ЦРВХ СО РАМН, 2014. – 59 с</a:t>
            </a:r>
            <a:r>
              <a:rPr lang="ru-RU" sz="2400" dirty="0" smtClean="0"/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err="1" smtClean="0"/>
              <a:t>Флис</a:t>
            </a:r>
            <a:r>
              <a:rPr lang="ru-RU" sz="2400" dirty="0" smtClean="0"/>
              <a:t> П.С. </a:t>
            </a:r>
            <a:r>
              <a:rPr lang="ru-RU" sz="2400" dirty="0" smtClean="0"/>
              <a:t>Ортодонтия</a:t>
            </a:r>
            <a:r>
              <a:rPr lang="en-GB" sz="2400" dirty="0" smtClean="0"/>
              <a:t>/</a:t>
            </a:r>
            <a:r>
              <a:rPr lang="ru-RU" sz="2400" dirty="0" smtClean="0"/>
              <a:t> </a:t>
            </a:r>
            <a:r>
              <a:rPr lang="ru-RU" sz="2400" dirty="0" err="1" smtClean="0"/>
              <a:t>Флис</a:t>
            </a:r>
            <a:r>
              <a:rPr lang="ru-RU" sz="2400" dirty="0" smtClean="0"/>
              <a:t> П.С. </a:t>
            </a:r>
            <a:r>
              <a:rPr lang="ru-RU" sz="2400" dirty="0" smtClean="0"/>
              <a:t>– </a:t>
            </a:r>
            <a:r>
              <a:rPr lang="ru-RU" sz="2400" dirty="0" smtClean="0"/>
              <a:t>Винница, </a:t>
            </a:r>
            <a:r>
              <a:rPr lang="ru-RU" sz="2400" dirty="0" smtClean="0"/>
              <a:t>2011. </a:t>
            </a:r>
            <a:r>
              <a:rPr lang="ru-RU" sz="2400" dirty="0" smtClean="0"/>
              <a:t>– </a:t>
            </a:r>
            <a:r>
              <a:rPr lang="ru-RU" sz="2400" dirty="0" smtClean="0"/>
              <a:t>с.22-28</a:t>
            </a:r>
            <a:endParaRPr lang="en-GB" sz="24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err="1" smtClean="0">
                <a:cs typeface="Arial" pitchFamily="34" charset="0"/>
                <a:sym typeface="Symbol" pitchFamily="18" charset="2"/>
              </a:rPr>
              <a:t>Мелсен</a:t>
            </a:r>
            <a:r>
              <a:rPr lang="ru-RU" sz="2400" dirty="0" smtClean="0">
                <a:cs typeface="Arial" pitchFamily="34" charset="0"/>
                <a:sym typeface="Symbol" pitchFamily="18" charset="2"/>
              </a:rPr>
              <a:t> </a:t>
            </a:r>
            <a:r>
              <a:rPr lang="ru-RU" sz="2400" dirty="0" err="1" smtClean="0">
                <a:cs typeface="Arial" pitchFamily="34" charset="0"/>
                <a:sym typeface="Symbol" pitchFamily="18" charset="2"/>
              </a:rPr>
              <a:t>Бирте</a:t>
            </a:r>
            <a:r>
              <a:rPr lang="ru-RU" sz="2400" dirty="0" smtClean="0">
                <a:cs typeface="Arial" pitchFamily="34" charset="0"/>
                <a:sym typeface="Symbol" pitchFamily="18" charset="2"/>
              </a:rPr>
              <a:t> ,Ортодонтия взрослых </a:t>
            </a:r>
            <a:r>
              <a:rPr lang="en-GB" sz="2400" dirty="0" smtClean="0">
                <a:cs typeface="Arial" pitchFamily="34" charset="0"/>
                <a:sym typeface="Symbol" pitchFamily="18" charset="2"/>
              </a:rPr>
              <a:t>/ </a:t>
            </a:r>
            <a:r>
              <a:rPr lang="ru-RU" sz="2400" dirty="0" err="1" smtClean="0">
                <a:cs typeface="Arial" pitchFamily="34" charset="0"/>
                <a:sym typeface="Symbol" pitchFamily="18" charset="2"/>
              </a:rPr>
              <a:t>Мелсен</a:t>
            </a:r>
            <a:r>
              <a:rPr lang="ru-RU" sz="2400" dirty="0" smtClean="0">
                <a:cs typeface="Arial" pitchFamily="34" charset="0"/>
                <a:sym typeface="Symbol" pitchFamily="18" charset="2"/>
              </a:rPr>
              <a:t> Б.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 - М. : </a:t>
            </a:r>
            <a:r>
              <a:rPr lang="ru-RU" sz="2400" dirty="0" err="1" smtClean="0">
                <a:ea typeface="Times New Roman" pitchFamily="18" charset="0"/>
                <a:cs typeface="Times New Roman" pitchFamily="18" charset="0"/>
              </a:rPr>
              <a:t>ГЭОТАР-Медиа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2019. - 416 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с. </a:t>
            </a:r>
            <a:endParaRPr lang="ru-RU" sz="2400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  <a:sym typeface="Symbol" pitchFamily="18" charset="2"/>
              </a:rPr>
              <a:t>Иванов А.С., Основы ортодонтии: учебное пособие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  <a:sym typeface="Symbol" pitchFamily="18" charset="2"/>
              </a:rPr>
              <a:t>/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  <a:sym typeface="Symbol" pitchFamily="18" charset="2"/>
              </a:rPr>
              <a:t> Иванов А.С.-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  <a:sym typeface="Symbol" pitchFamily="18" charset="2"/>
              </a:rPr>
              <a:t>СпецЛит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  <a:sym typeface="Symbol" pitchFamily="18" charset="2"/>
              </a:rPr>
              <a:t>, 2017. – 223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  <a:sym typeface="Symbol" pitchFamily="18" charset="2"/>
              </a:rPr>
              <a:t> с.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aseline="0" dirty="0" err="1" smtClean="0">
                <a:cs typeface="Times New Roman" pitchFamily="18" charset="0"/>
                <a:sym typeface="Symbol" pitchFamily="18" charset="2"/>
              </a:rPr>
              <a:t>Клемин</a:t>
            </a:r>
            <a:r>
              <a:rPr lang="ru-RU" sz="2400" baseline="0" dirty="0" smtClean="0">
                <a:cs typeface="Times New Roman" pitchFamily="18" charset="0"/>
                <a:sym typeface="Symbol" pitchFamily="18" charset="2"/>
              </a:rPr>
              <a:t> В.А.,</a:t>
            </a:r>
            <a:r>
              <a:rPr lang="ru-RU" sz="2400" dirty="0" smtClean="0">
                <a:cs typeface="Times New Roman" pitchFamily="18" charset="0"/>
                <a:sym typeface="Symbol" pitchFamily="18" charset="2"/>
              </a:rPr>
              <a:t> Пропедевтика ортодонтии</a:t>
            </a:r>
            <a:r>
              <a:rPr lang="en-GB" sz="2400" dirty="0" smtClean="0">
                <a:cs typeface="Times New Roman" pitchFamily="18" charset="0"/>
                <a:sym typeface="Symbol" pitchFamily="18" charset="2"/>
              </a:rPr>
              <a:t>/ </a:t>
            </a:r>
            <a:r>
              <a:rPr lang="ru-RU" sz="2400" dirty="0" err="1" smtClean="0">
                <a:cs typeface="Times New Roman" pitchFamily="18" charset="0"/>
                <a:sym typeface="Symbol" pitchFamily="18" charset="2"/>
              </a:rPr>
              <a:t>Клемин</a:t>
            </a:r>
            <a:r>
              <a:rPr lang="ru-RU" sz="2400" dirty="0" smtClean="0">
                <a:cs typeface="Times New Roman" pitchFamily="18" charset="0"/>
                <a:sym typeface="Symbol" pitchFamily="18" charset="2"/>
              </a:rPr>
              <a:t> В.А.- Издательство «Человек», 2015.-304 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730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12" name="Рисунок 11" descr="зубик вектор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742" y="1395398"/>
            <a:ext cx="6286544" cy="572774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57224" y="785794"/>
            <a:ext cx="7572428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endParaRPr lang="ru-RU" sz="1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14290"/>
            <a:ext cx="8358246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Задачи</a:t>
            </a:r>
            <a:endParaRPr lang="ru-RU" sz="3600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1285852" y="1571612"/>
            <a:ext cx="7643866" cy="785818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Определить </a:t>
            </a:r>
            <a:r>
              <a:rPr lang="ru-RU" dirty="0" smtClean="0"/>
              <a:t>основные морфологические характеристики периода постоянного прикуса</a:t>
            </a:r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1285852" y="3000372"/>
            <a:ext cx="7643866" cy="714380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Определить основные </a:t>
            </a:r>
            <a:r>
              <a:rPr lang="ru-RU" dirty="0" smtClean="0"/>
              <a:t>физиологические особенности </a:t>
            </a:r>
            <a:r>
              <a:rPr lang="ru-RU" dirty="0" smtClean="0"/>
              <a:t>периода постоянного прикуса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57158" y="1571612"/>
            <a:ext cx="571504" cy="5715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12" name="Овал 11"/>
          <p:cNvSpPr/>
          <p:nvPr/>
        </p:nvSpPr>
        <p:spPr>
          <a:xfrm>
            <a:off x="357158" y="3071810"/>
            <a:ext cx="571504" cy="57150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13" name="Овал 12"/>
          <p:cNvSpPr/>
          <p:nvPr/>
        </p:nvSpPr>
        <p:spPr>
          <a:xfrm>
            <a:off x="357158" y="4572008"/>
            <a:ext cx="571504" cy="5715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15" name="Пятиугольник 14"/>
          <p:cNvSpPr/>
          <p:nvPr/>
        </p:nvSpPr>
        <p:spPr>
          <a:xfrm>
            <a:off x="1285852" y="4429132"/>
            <a:ext cx="7643866" cy="857256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Выявить </a:t>
            </a:r>
            <a:r>
              <a:rPr lang="ru-RU" dirty="0" smtClean="0"/>
              <a:t>возрастные особенности сформированного прикуса, сроки прорезывания и формирование постоянных зубов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85728"/>
            <a:ext cx="7215238" cy="10001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Период постоянного прикуса</a:t>
            </a:r>
            <a:endParaRPr lang="ru-RU" sz="3200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1714488"/>
            <a:ext cx="3500462" cy="235745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 smtClean="0"/>
              <a:t>Постоянный прикус</a:t>
            </a:r>
            <a:r>
              <a:rPr lang="ru-RU" dirty="0" smtClean="0"/>
              <a:t> – это завершающая стадия развития и формирования всей зубочелюстной системы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4286256"/>
            <a:ext cx="4714876" cy="25717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Постоянному прикусу предшествует период смены зубов, который длится с 5-6 лет до 12-13</a:t>
            </a:r>
          </a:p>
          <a:p>
            <a:r>
              <a:rPr lang="ru-RU" sz="2000" dirty="0" smtClean="0"/>
              <a:t>Завершающие этапы формирования </a:t>
            </a:r>
            <a:r>
              <a:rPr lang="ru-RU" sz="2000" b="1" dirty="0" smtClean="0"/>
              <a:t>постоянного прикуса</a:t>
            </a:r>
            <a:r>
              <a:rPr lang="ru-RU" sz="2000" dirty="0" smtClean="0"/>
              <a:t> приходятся на возраст 20 – </a:t>
            </a:r>
            <a:r>
              <a:rPr lang="ru-RU" sz="2000" dirty="0" smtClean="0"/>
              <a:t>25 лет.</a:t>
            </a:r>
            <a:endParaRPr lang="ru-RU" sz="2000" dirty="0"/>
          </a:p>
        </p:txBody>
      </p:sp>
      <p:pic>
        <p:nvPicPr>
          <p:cNvPr id="11" name="Рисунок 10" descr="74aad819065730b4a729acfbb436faf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928802"/>
            <a:ext cx="3657116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85728"/>
            <a:ext cx="7215238" cy="10001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Смена зубов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43438" y="1571612"/>
            <a:ext cx="3286148" cy="15716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dirty="0" smtClean="0"/>
              <a:t>Начинается в 5-6 лет с прорезыванием первого постоянного моляра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643050"/>
            <a:ext cx="34290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Зачаток постоянного зуба начинает давить на корни соответствующего молочного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err="1" smtClean="0"/>
              <a:t>Активизируеются</a:t>
            </a:r>
            <a:r>
              <a:rPr lang="ru-RU" sz="2400" dirty="0" smtClean="0"/>
              <a:t> остеокласты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Начинается резорбция корней молочного зуба, заканчивающаяся выпадением зуба</a:t>
            </a:r>
            <a:endParaRPr lang="ru-RU" sz="2400" dirty="0"/>
          </a:p>
        </p:txBody>
      </p:sp>
      <p:pic>
        <p:nvPicPr>
          <p:cNvPr id="13" name="Содержимое 12" descr="kak-proiskhodit-rezorbciya-kornej-molochnyh-zubov-linesmil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00456" y="3357562"/>
            <a:ext cx="5181610" cy="3238506"/>
          </a:xfrm>
        </p:spPr>
      </p:pic>
      <p:cxnSp>
        <p:nvCxnSpPr>
          <p:cNvPr id="18" name="Прямая со стрелкой 17"/>
          <p:cNvCxnSpPr/>
          <p:nvPr/>
        </p:nvCxnSpPr>
        <p:spPr>
          <a:xfrm rot="5400000">
            <a:off x="1214414" y="335756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1178695" y="446485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42852"/>
            <a:ext cx="7215238" cy="10001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Порядок и сроки прорезывания постоянных зубов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57554" y="1357298"/>
            <a:ext cx="1928826" cy="8572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6-1-2-4-3-5-7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285860"/>
            <a:ext cx="32147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Прорезывание зубов происходит в определенном порядке:</a:t>
            </a:r>
          </a:p>
          <a:p>
            <a:endParaRPr lang="ru-RU" sz="2400" dirty="0"/>
          </a:p>
        </p:txBody>
      </p:sp>
      <p:pic>
        <p:nvPicPr>
          <p:cNvPr id="14" name="Рисунок 13" descr="proezivan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2428868"/>
            <a:ext cx="6467475" cy="40671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-vMBhf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388" y="1071546"/>
            <a:ext cx="2357454" cy="2814134"/>
          </a:xfrm>
        </p:spPr>
      </p:pic>
      <p:sp>
        <p:nvSpPr>
          <p:cNvPr id="6" name="Прямоугольник 5"/>
          <p:cNvSpPr/>
          <p:nvPr/>
        </p:nvSpPr>
        <p:spPr>
          <a:xfrm>
            <a:off x="1000100" y="142852"/>
            <a:ext cx="6929486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Прорезывание зубов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143248"/>
            <a:ext cx="800105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600" dirty="0" smtClean="0"/>
          </a:p>
          <a:p>
            <a:pPr algn="ctr"/>
            <a:r>
              <a:rPr lang="ru-RU" sz="1600" b="1" u="sng" dirty="0" smtClean="0"/>
              <a:t>Прорезывание перед появлением. </a:t>
            </a:r>
            <a:endParaRPr lang="ru-RU" sz="1600" b="1" u="sng" dirty="0" smtClean="0"/>
          </a:p>
          <a:p>
            <a:r>
              <a:rPr lang="ru-RU" sz="1600" dirty="0" smtClean="0"/>
              <a:t>Во </a:t>
            </a:r>
            <a:r>
              <a:rPr lang="ru-RU" sz="1600" dirty="0" smtClean="0"/>
              <a:t>время периода формирования коронки зуба наблюдается очень медленное лабиальное или щечное перемещение зубного фолликула внутри кости, однако это фолликулярное перемещение само по себе не относится к механизму прорезывания. Движение прорезывания начинается вскоре после начала формирования корня </a:t>
            </a:r>
            <a:endParaRPr lang="ru-RU" sz="1600" dirty="0" smtClean="0"/>
          </a:p>
          <a:p>
            <a:r>
              <a:rPr lang="ru-RU" sz="1600" dirty="0" smtClean="0"/>
              <a:t>Для прорезывания перед появлением необходимы два процесса. </a:t>
            </a:r>
            <a:endParaRPr lang="ru-RU" sz="1600" dirty="0" smtClean="0"/>
          </a:p>
          <a:p>
            <a:r>
              <a:rPr lang="ru-RU" sz="1600" dirty="0" smtClean="0"/>
              <a:t>Во-первых</a:t>
            </a:r>
            <a:r>
              <a:rPr lang="ru-RU" sz="1600" dirty="0" smtClean="0"/>
              <a:t>, должна происходить резорбция кости и корней временных зубов над коронкой прорезывающегося зуба; во-вторых механизм прорезывания должен перемещать зуб в том направлении, где путь уже расчищен. Оба эти механизма функционируют в совокупности, но при некоторых обстоятельствах этого не происходит. </a:t>
            </a:r>
            <a:endParaRPr lang="ru-RU" sz="1600" dirty="0" smtClean="0"/>
          </a:p>
          <a:p>
            <a:r>
              <a:rPr lang="ru-RU" sz="1600" dirty="0" smtClean="0"/>
              <a:t>Таким образом, резорбция является ограничивающим фактором скорости прорезывания перед появлением. 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1071546"/>
            <a:ext cx="3786214" cy="25003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400" dirty="0" smtClean="0"/>
              <a:t>В целом развитие постоянных зубов происходит аналогично развитию молочных. 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Источником </a:t>
            </a:r>
            <a:r>
              <a:rPr lang="ru-RU" sz="1400" dirty="0" smtClean="0"/>
              <a:t>образования постоянных зубов является та же зубная пластинка, из которой развиваются зачатки молочных зубов.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Прорезывание любого зуба можно разделить на несколько этапов.</a:t>
            </a:r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f672a96e3a44ff6ba66b9181f1de33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4546" y="4000504"/>
            <a:ext cx="4476760" cy="2581132"/>
          </a:xfrm>
        </p:spPr>
      </p:pic>
      <p:sp>
        <p:nvSpPr>
          <p:cNvPr id="6" name="Прямоугольник 5"/>
          <p:cNvSpPr/>
          <p:nvPr/>
        </p:nvSpPr>
        <p:spPr>
          <a:xfrm>
            <a:off x="1000100" y="142852"/>
            <a:ext cx="6929486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Прорезывание зубов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928662" y="1000108"/>
            <a:ext cx="800105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Прорезывание после появления. </a:t>
            </a:r>
            <a:endParaRPr lang="ru-RU" b="1" u="sng" dirty="0" smtClean="0"/>
          </a:p>
          <a:p>
            <a:r>
              <a:rPr lang="ru-RU" dirty="0" smtClean="0"/>
              <a:t>После </a:t>
            </a:r>
            <a:r>
              <a:rPr lang="ru-RU" dirty="0" smtClean="0"/>
              <a:t>появления зуба в ротовой полости происходит его быстрое прорезывание до уровня окклюзии, где он подвергается жевательной нагрузке. В это время его прорезывание замедляется, и, когда он доходит до уровня окклюзии с другими зубами, и начинается его полноценное функционирование. Прорезывание полностью останавливается. Стадия относительно быстрого прорезывания, начиная с внедрения зуба до достижения </a:t>
            </a:r>
            <a:r>
              <a:rPr lang="ru-RU" dirty="0" err="1" smtClean="0"/>
              <a:t>окклюзионного</a:t>
            </a:r>
            <a:r>
              <a:rPr lang="ru-RU" dirty="0" smtClean="0"/>
              <a:t> уровня, называется всплеском после появления, в отличие от следующей фазы очень медленного прорезывания, обозначенной как юношеское </a:t>
            </a:r>
            <a:r>
              <a:rPr lang="ru-RU" dirty="0" err="1" smtClean="0"/>
              <a:t>окклюзионное</a:t>
            </a:r>
            <a:r>
              <a:rPr lang="ru-RU" dirty="0" smtClean="0"/>
              <a:t> равновесие. 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>
            <a:extLst>
              <a:ext uri="{FF2B5EF4-FFF2-40B4-BE49-F238E27FC236}">
                <a16:creationId xmlns=""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42852"/>
            <a:ext cx="7215238" cy="10001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Сроки минерализации</a:t>
            </a:r>
            <a:endParaRPr lang="ru-RU" sz="2400" dirty="0"/>
          </a:p>
        </p:txBody>
      </p:sp>
      <p:pic>
        <p:nvPicPr>
          <p:cNvPr id="10" name="Рисунок 9" descr="минер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357298"/>
            <a:ext cx="7286676" cy="51092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3987</TotalTime>
  <Words>895</Words>
  <PresentationFormat>Экран (4:3)</PresentationFormat>
  <Paragraphs>174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Евгения</cp:lastModifiedBy>
  <cp:revision>9</cp:revision>
  <dcterms:created xsi:type="dcterms:W3CDTF">2019-12-09T20:12:34Z</dcterms:created>
  <dcterms:modified xsi:type="dcterms:W3CDTF">2020-11-03T15:08:22Z</dcterms:modified>
</cp:coreProperties>
</file>