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sldIdLst>
    <p:sldId id="326" r:id="rId2"/>
    <p:sldId id="259" r:id="rId3"/>
    <p:sldId id="258" r:id="rId4"/>
    <p:sldId id="358" r:id="rId5"/>
    <p:sldId id="360" r:id="rId6"/>
    <p:sldId id="260" r:id="rId7"/>
    <p:sldId id="261" r:id="rId8"/>
    <p:sldId id="359" r:id="rId9"/>
    <p:sldId id="263" r:id="rId10"/>
    <p:sldId id="262" r:id="rId11"/>
    <p:sldId id="265" r:id="rId12"/>
    <p:sldId id="264" r:id="rId13"/>
    <p:sldId id="266" r:id="rId14"/>
    <p:sldId id="267" r:id="rId15"/>
    <p:sldId id="328" r:id="rId16"/>
    <p:sldId id="269" r:id="rId17"/>
    <p:sldId id="270" r:id="rId18"/>
    <p:sldId id="271" r:id="rId19"/>
    <p:sldId id="272" r:id="rId20"/>
    <p:sldId id="274" r:id="rId21"/>
    <p:sldId id="275" r:id="rId22"/>
    <p:sldId id="361" r:id="rId23"/>
    <p:sldId id="329" r:id="rId24"/>
    <p:sldId id="354" r:id="rId25"/>
    <p:sldId id="35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2EBEC-64EA-4225-B2AB-7E98E654E074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F6880-AA59-4191-ABF5-514F7EED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6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27FF-2773-4FF3-AAB3-B8478D1F51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F6880-AA59-4191-ABF5-514F7EED7E0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35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8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9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967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2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688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2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8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5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8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3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0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6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9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9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534CB-808B-48DC-8D8B-E73CB950C29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8438" y="1267330"/>
            <a:ext cx="8915399" cy="1677471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Артрит. Часть 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1643" y="4619297"/>
            <a:ext cx="4760797" cy="1677471"/>
          </a:xfrm>
        </p:spPr>
        <p:txBody>
          <a:bodyPr>
            <a:normAutofit fontScale="85000" lnSpcReduction="10000"/>
          </a:bodyPr>
          <a:lstStyle/>
          <a:p>
            <a:r>
              <a:rPr lang="ru-RU" alt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Выполнил: ординатор кафедры лучевой диагностики ИПО </a:t>
            </a:r>
          </a:p>
          <a:p>
            <a:r>
              <a:rPr lang="ru-RU" alt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Фисун Елена Александровна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27697" y="6414185"/>
            <a:ext cx="38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dirty="0">
                <a:latin typeface="+mj-lt"/>
                <a:cs typeface="Times New Roman" panose="02020603050405020304" pitchFamily="18" charset="0"/>
              </a:rPr>
              <a:t>Красноярск, 2023 г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7148" y="100493"/>
            <a:ext cx="8238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>
                <a:cs typeface="Times New Roman"/>
              </a:rPr>
              <a:t>ФГБОУ ВО </a:t>
            </a:r>
            <a:r>
              <a:rPr lang="ru-RU" altLang="ru-RU" dirty="0" err="1">
                <a:cs typeface="Times New Roman"/>
              </a:rPr>
              <a:t>КрасГМУ</a:t>
            </a:r>
            <a:r>
              <a:rPr lang="ru-RU" altLang="ru-RU" dirty="0">
                <a:cs typeface="Times New Roman"/>
              </a:rPr>
              <a:t> им. проф. В.Ф. </a:t>
            </a:r>
            <a:r>
              <a:rPr lang="ru-RU" altLang="ru-RU" dirty="0" err="1">
                <a:cs typeface="Times New Roman"/>
              </a:rPr>
              <a:t>Войно-Ясенецкого</a:t>
            </a:r>
            <a:r>
              <a:rPr lang="ru-RU" altLang="ru-RU" dirty="0">
                <a:cs typeface="Times New Roman"/>
              </a:rPr>
              <a:t> Минздрава России Кафедра лучевой диагностики ИПО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50" y="0"/>
            <a:ext cx="2194750" cy="149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8" y="2944801"/>
            <a:ext cx="11996382" cy="13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811C13-52C0-31F7-EBAA-6FEAD037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832" y="25562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Суставные </a:t>
            </a:r>
            <a:r>
              <a:rPr lang="ru-RU" dirty="0"/>
              <a:t>эрозии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F7FD9E3-BEB9-9460-2A79-467FC02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53" y="1059838"/>
            <a:ext cx="10183329" cy="3348389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Деформация «</a:t>
            </a:r>
            <a:r>
              <a:rPr lang="en-US" sz="2200" b="1" dirty="0"/>
              <a:t>Gullwing</a:t>
            </a:r>
            <a:r>
              <a:rPr lang="ru-RU" sz="2200" b="1" dirty="0" smtClean="0"/>
              <a:t>»</a:t>
            </a:r>
            <a:r>
              <a:rPr lang="ru-RU" sz="2200" b="1" dirty="0"/>
              <a:t> </a:t>
            </a:r>
            <a:r>
              <a:rPr lang="ru-RU" sz="2200" dirty="0"/>
              <a:t> </a:t>
            </a:r>
            <a:r>
              <a:rPr lang="ru-RU" sz="2200" dirty="0" smtClean="0"/>
              <a:t>- </a:t>
            </a:r>
            <a:r>
              <a:rPr lang="ru-RU" sz="2200" dirty="0"/>
              <a:t>сочетание центральных эрозий и </a:t>
            </a:r>
            <a:r>
              <a:rPr lang="ru-RU" sz="2200" dirty="0" smtClean="0"/>
              <a:t>остеофитов. </a:t>
            </a:r>
            <a:r>
              <a:rPr lang="ru-RU" sz="2200" dirty="0"/>
              <a:t>(</a:t>
            </a:r>
            <a:r>
              <a:rPr lang="ru-RU" sz="2200" i="1" dirty="0"/>
              <a:t>Эрозивный остеоартрит</a:t>
            </a:r>
            <a:r>
              <a:rPr lang="ru-RU" sz="2200" dirty="0"/>
              <a:t>) </a:t>
            </a:r>
            <a:endParaRPr lang="ru-RU" sz="2200" dirty="0" smtClean="0"/>
          </a:p>
          <a:p>
            <a:r>
              <a:rPr lang="ru-RU" sz="2200" b="1" dirty="0"/>
              <a:t>Деформация </a:t>
            </a:r>
            <a:r>
              <a:rPr lang="ru-RU" sz="2200" b="1" dirty="0" smtClean="0"/>
              <a:t>«</a:t>
            </a:r>
            <a:r>
              <a:rPr lang="en-US" sz="2200" b="1" dirty="0"/>
              <a:t>Pencil-in-cup</a:t>
            </a:r>
            <a:r>
              <a:rPr lang="ru-RU" sz="2200" b="1" dirty="0" smtClean="0"/>
              <a:t>»</a:t>
            </a:r>
            <a:r>
              <a:rPr lang="ru-RU" sz="2200" b="1" dirty="0"/>
              <a:t> </a:t>
            </a:r>
            <a:r>
              <a:rPr lang="ru-RU" sz="2200" dirty="0" smtClean="0"/>
              <a:t>-</a:t>
            </a:r>
            <a:r>
              <a:rPr lang="ru-RU" sz="2200" b="1" dirty="0" smtClean="0"/>
              <a:t> </a:t>
            </a:r>
            <a:r>
              <a:rPr lang="ru-RU" sz="2200" dirty="0" smtClean="0"/>
              <a:t>сочетание </a:t>
            </a:r>
            <a:r>
              <a:rPr lang="ru-RU" sz="2200" dirty="0"/>
              <a:t>краевых эрозий и пролиферации </a:t>
            </a:r>
            <a:r>
              <a:rPr lang="ru-RU" sz="2200" dirty="0" smtClean="0"/>
              <a:t>костной ткани. (</a:t>
            </a:r>
            <a:r>
              <a:rPr lang="ru-RU" sz="2200" i="1" dirty="0" smtClean="0"/>
              <a:t>Псориатический артрит</a:t>
            </a:r>
            <a:r>
              <a:rPr lang="ru-RU" sz="2200" dirty="0" smtClean="0"/>
              <a:t>)</a:t>
            </a:r>
            <a:endParaRPr lang="ru-RU" sz="2200" dirty="0"/>
          </a:p>
          <a:p>
            <a:r>
              <a:rPr lang="ru-RU" sz="2200" b="1" dirty="0"/>
              <a:t>Пери- или околосуставные </a:t>
            </a:r>
            <a:r>
              <a:rPr lang="ru-RU" sz="2200" b="1" dirty="0" smtClean="0"/>
              <a:t>эрозии</a:t>
            </a:r>
            <a:r>
              <a:rPr lang="ru-RU" sz="2200" dirty="0"/>
              <a:t> </a:t>
            </a:r>
            <a:r>
              <a:rPr lang="ru-RU" sz="2200" dirty="0" smtClean="0"/>
              <a:t>-</a:t>
            </a:r>
            <a:r>
              <a:rPr lang="ru-RU" sz="2200" dirty="0"/>
              <a:t> </a:t>
            </a:r>
            <a:r>
              <a:rPr lang="ru-RU" sz="2200" dirty="0" smtClean="0"/>
              <a:t>имеют околосуставное расположение, в месте прикрепления капсулы сустава </a:t>
            </a:r>
            <a:r>
              <a:rPr lang="ru-RU" sz="2200" dirty="0"/>
              <a:t>к кости. Чаще всего они наблюдаются в </a:t>
            </a:r>
            <a:r>
              <a:rPr lang="ru-RU" sz="2200" dirty="0" smtClean="0"/>
              <a:t>1 плюснефаланговом суставе. (</a:t>
            </a:r>
            <a:r>
              <a:rPr lang="ru-RU" sz="2200" i="1" dirty="0" smtClean="0"/>
              <a:t>Подагрический артрит</a:t>
            </a:r>
            <a:r>
              <a:rPr lang="ru-RU" sz="2200" dirty="0" smtClean="0"/>
              <a:t>)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47" y="4135272"/>
            <a:ext cx="7945362" cy="27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75" y="3916907"/>
            <a:ext cx="9369816" cy="29410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6DB60D-7A62-E660-8FED-A9139AE3A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692" y="214677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Примеры типичных суставных эрозий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93575" y="1127078"/>
            <a:ext cx="10502807" cy="263970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</a:rPr>
              <a:t>Ревматоидный артрит: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краевые </a:t>
            </a:r>
            <a:r>
              <a:rPr lang="ru-RU" sz="2000" dirty="0">
                <a:solidFill>
                  <a:srgbClr val="000000"/>
                </a:solidFill>
              </a:rPr>
              <a:t>эрозии </a:t>
            </a:r>
            <a:r>
              <a:rPr lang="ru-RU" sz="2000" dirty="0" err="1" smtClean="0">
                <a:solidFill>
                  <a:srgbClr val="000000"/>
                </a:solidFill>
              </a:rPr>
              <a:t>пястнофаланговых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суставов.</a:t>
            </a:r>
          </a:p>
          <a:p>
            <a:pPr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</a:rPr>
              <a:t>Эрозивный остеоартрит: </a:t>
            </a:r>
            <a:r>
              <a:rPr lang="ru-RU" sz="2000" dirty="0" err="1">
                <a:solidFill>
                  <a:srgbClr val="000000"/>
                </a:solidFill>
              </a:rPr>
              <a:t>субхондральные</a:t>
            </a:r>
            <a:r>
              <a:rPr lang="ru-RU" sz="2000" dirty="0">
                <a:solidFill>
                  <a:srgbClr val="000000"/>
                </a:solidFill>
              </a:rPr>
              <a:t> эрозии в дистальных и проксимальных межфаланговых суставах, с одновременным образованием остеофитов приводит к  деформации </a:t>
            </a:r>
            <a:r>
              <a:rPr lang="en-US" sz="2000" dirty="0">
                <a:solidFill>
                  <a:srgbClr val="000000"/>
                </a:solidFill>
              </a:rPr>
              <a:t>«Gullwing»</a:t>
            </a:r>
            <a:r>
              <a:rPr lang="ru-RU" sz="2000" dirty="0">
                <a:solidFill>
                  <a:srgbClr val="000000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</a:rPr>
              <a:t>Подагра: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периферические эрозии </a:t>
            </a:r>
            <a:r>
              <a:rPr lang="ru-RU" sz="2000" dirty="0">
                <a:solidFill>
                  <a:srgbClr val="000000"/>
                </a:solidFill>
              </a:rPr>
              <a:t>с </a:t>
            </a:r>
            <a:r>
              <a:rPr lang="ru-RU" sz="2000" dirty="0" smtClean="0">
                <a:solidFill>
                  <a:srgbClr val="000000"/>
                </a:solidFill>
              </a:rPr>
              <a:t>ободком склероза.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dirty="0" smtClean="0">
                <a:solidFill>
                  <a:srgbClr val="000000"/>
                </a:solidFill>
              </a:rPr>
              <a:t>Склеротический край указывает </a:t>
            </a:r>
            <a:r>
              <a:rPr lang="ru-RU" sz="2000" dirty="0">
                <a:solidFill>
                  <a:srgbClr val="000000"/>
                </a:solidFill>
              </a:rPr>
              <a:t>на хроническое и вялотекущее заболевание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382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2E41F2-A365-D9E0-E478-BDA78269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841" y="179422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Примеры типичных суставных эрозий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B864E6-A8B0-43C6-A0EC-71B10D35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860" y="1201005"/>
            <a:ext cx="10727140" cy="257942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000" b="1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4. </a:t>
            </a:r>
            <a:r>
              <a:rPr lang="ru-RU" sz="2000" b="1" i="0" dirty="0" smtClean="0">
                <a:solidFill>
                  <a:srgbClr val="000000"/>
                </a:solidFill>
                <a:effectLst/>
              </a:rPr>
              <a:t>Инфекционное заболевание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: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Деструктивные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изменения с поражением хрящей и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эрозиями.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0000"/>
                </a:solidFill>
              </a:rPr>
              <a:t>5. </a:t>
            </a:r>
            <a:r>
              <a:rPr lang="ru-RU" sz="2000" b="1" i="0" dirty="0" smtClean="0">
                <a:solidFill>
                  <a:srgbClr val="000000"/>
                </a:solidFill>
                <a:effectLst/>
              </a:rPr>
              <a:t>Псориатический артрит</a:t>
            </a:r>
            <a:r>
              <a:rPr lang="ru-RU" sz="2000" b="1" dirty="0">
                <a:solidFill>
                  <a:srgbClr val="000000"/>
                </a:solidFill>
              </a:rPr>
              <a:t>:</a:t>
            </a:r>
            <a:r>
              <a:rPr lang="ru-RU" sz="2000" b="1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костные эрозии,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суженый проксимальный конец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фаланги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, упирающийся в расширенное основание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дистальной фаланги в результате костных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разрастаний (</a:t>
            </a:r>
            <a:r>
              <a:rPr lang="en-US" sz="2000" dirty="0">
                <a:solidFill>
                  <a:srgbClr val="000000"/>
                </a:solidFill>
              </a:rPr>
              <a:t>«Pencil-in-cup</a:t>
            </a:r>
            <a:r>
              <a:rPr lang="en-US" sz="2000" dirty="0" smtClean="0">
                <a:solidFill>
                  <a:srgbClr val="000000"/>
                </a:solidFill>
              </a:rPr>
              <a:t>»</a:t>
            </a:r>
            <a:r>
              <a:rPr lang="ru-RU" sz="2000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i="0" dirty="0" smtClean="0">
                <a:solidFill>
                  <a:srgbClr val="000000"/>
                </a:solidFill>
                <a:effectLst/>
              </a:rPr>
              <a:t>6</a:t>
            </a:r>
            <a:r>
              <a:rPr lang="ru-RU" sz="2000" b="1" i="0" dirty="0" smtClean="0">
                <a:solidFill>
                  <a:srgbClr val="000000"/>
                </a:solidFill>
                <a:effectLst/>
              </a:rPr>
              <a:t>. Склеродермия:</a:t>
            </a:r>
            <a:r>
              <a:rPr lang="ru-RU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ru-RU" sz="2000" i="0" dirty="0" smtClean="0">
                <a:solidFill>
                  <a:srgbClr val="000000"/>
                </a:solidFill>
                <a:effectLst/>
              </a:rPr>
              <a:t>проявляется эрозиями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дистальных </a:t>
            </a:r>
            <a:r>
              <a:rPr lang="ru-RU" sz="2000" dirty="0" smtClean="0">
                <a:solidFill>
                  <a:srgbClr val="000000"/>
                </a:solidFill>
              </a:rPr>
              <a:t>отделов конечностей -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dirty="0" err="1" smtClean="0">
                <a:solidFill>
                  <a:srgbClr val="000000"/>
                </a:solidFill>
                <a:effectLst/>
              </a:rPr>
              <a:t>акроостеолиз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639" y="3780430"/>
            <a:ext cx="9066090" cy="30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DE9069-1ECA-15A7-9527-8A8F7155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537" y="32386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Конфигурация сустава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D1E3BE-EDAC-889B-E90B-DBC6F8E50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006" y="1299786"/>
            <a:ext cx="5063319" cy="5317775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Другой вариант буквы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 в </a:t>
            </a:r>
            <a:r>
              <a:rPr lang="ru-RU" sz="24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ABCDE-S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для оценки </a:t>
            </a:r>
            <a:r>
              <a:rPr lang="ru-RU" sz="2400" dirty="0" smtClean="0">
                <a:solidFill>
                  <a:srgbClr val="000000"/>
                </a:solidFill>
              </a:rPr>
              <a:t>конфигурации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Нарушение конфигурации сустава может наблюдаться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при всех терминальных заболеваниях суставов, независимо от того, являются ли они дегенеративными или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воспалительными</a:t>
            </a:r>
            <a:endParaRPr lang="ru-RU" sz="2400" b="0" i="0" dirty="0">
              <a:solidFill>
                <a:srgbClr val="000000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7B132F-889A-6054-3F94-96E967BB2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6" y="1179535"/>
            <a:ext cx="6859469" cy="5352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94398"/>
            <a:ext cx="2043094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4. Болезнь Шарко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0821" y="6294396"/>
            <a:ext cx="2799663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6. Системная красная волчанка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4821" y="6294397"/>
            <a:ext cx="2286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5.  Диабетическая кисть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86581"/>
            <a:ext cx="6974006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1. Ревматоидный артрит  2. Эрозивный артрит 3. Подагра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2AD157-E008-68FE-E1DD-FB09FCE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91" y="164916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Костные разрастания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C5FDA15-3E82-705E-3C87-33995E853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916" y="910726"/>
            <a:ext cx="10768084" cy="285605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dirty="0">
                <a:solidFill>
                  <a:srgbClr val="000000"/>
                </a:solidFill>
              </a:rPr>
              <a:t>П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ролиферация костной ткани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наблюдается при многих заболеваниях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суставов, </a:t>
            </a:r>
            <a:r>
              <a:rPr lang="ru-RU" sz="2000" b="0" i="0" u="sng" dirty="0" smtClean="0">
                <a:solidFill>
                  <a:srgbClr val="000000"/>
                </a:solidFill>
                <a:effectLst/>
              </a:rPr>
              <a:t>кроме активной фазы </a:t>
            </a:r>
            <a:r>
              <a:rPr lang="ru-RU" sz="2000" b="0" i="0" u="sng" dirty="0">
                <a:solidFill>
                  <a:srgbClr val="000000"/>
                </a:solidFill>
                <a:effectLst/>
              </a:rPr>
              <a:t>ревматоидного артрита.</a:t>
            </a:r>
          </a:p>
          <a:p>
            <a:pPr algn="l"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effectLst/>
              </a:rPr>
              <a:t>Остеофиты </a:t>
            </a:r>
            <a:r>
              <a:rPr lang="ru-RU" sz="2000" b="1" dirty="0">
                <a:solidFill>
                  <a:srgbClr val="000000"/>
                </a:solidFill>
                <a:effectLst/>
              </a:rPr>
              <a:t>при </a:t>
            </a:r>
            <a:r>
              <a:rPr lang="ru-RU" sz="2000" b="1" dirty="0" smtClean="0">
                <a:solidFill>
                  <a:srgbClr val="000000"/>
                </a:solidFill>
                <a:effectLst/>
              </a:rPr>
              <a:t>остеоартрите</a:t>
            </a:r>
            <a:r>
              <a:rPr lang="ru-RU" sz="2000" b="1" dirty="0" smtClean="0">
                <a:solidFill>
                  <a:srgbClr val="000000"/>
                </a:solidFill>
              </a:rPr>
              <a:t>: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ru-RU" sz="2000" dirty="0" smtClean="0">
                <a:solidFill>
                  <a:srgbClr val="000000"/>
                </a:solidFill>
              </a:rPr>
              <a:t>к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остные </a:t>
            </a:r>
            <a:r>
              <a:rPr lang="ru-RU" sz="2000" dirty="0" smtClean="0">
                <a:solidFill>
                  <a:srgbClr val="000000"/>
                </a:solidFill>
              </a:rPr>
              <a:t>разрастания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,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развивающиеся по краям синовиального сустава вследствие повреждения суставного хряща при остеоартрите.</a:t>
            </a:r>
          </a:p>
          <a:p>
            <a:pPr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effectLst/>
              </a:rPr>
              <a:t>Остеофиты у пациента с  </a:t>
            </a:r>
            <a:r>
              <a:rPr lang="ru-RU" sz="2000" b="1" dirty="0">
                <a:solidFill>
                  <a:srgbClr val="000000"/>
                </a:solidFill>
              </a:rPr>
              <a:t>отложение </a:t>
            </a:r>
            <a:r>
              <a:rPr lang="ru-RU" sz="2000" b="1" dirty="0" err="1">
                <a:solidFill>
                  <a:srgbClr val="000000"/>
                </a:solidFill>
              </a:rPr>
              <a:t>пирофосфата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кальция:</a:t>
            </a:r>
            <a:r>
              <a:rPr lang="ru-RU" sz="2000" i="1" dirty="0">
                <a:solidFill>
                  <a:srgbClr val="000000"/>
                </a:solidFill>
              </a:rPr>
              <a:t> </a:t>
            </a:r>
            <a:r>
              <a:rPr lang="ru-RU" sz="2000" b="0" i="0" dirty="0" err="1" smtClean="0">
                <a:solidFill>
                  <a:srgbClr val="000000"/>
                </a:solidFill>
                <a:effectLst/>
              </a:rPr>
              <a:t>кальцификации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мягких тканей (</a:t>
            </a:r>
            <a:r>
              <a:rPr lang="ru-RU" sz="20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).</a:t>
            </a:r>
          </a:p>
          <a:p>
            <a:pPr algn="l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effectLst/>
              </a:rPr>
              <a:t>Костные </a:t>
            </a:r>
            <a:r>
              <a:rPr lang="ru-RU" sz="2000" b="1" dirty="0" smtClean="0">
                <a:solidFill>
                  <a:srgbClr val="000000"/>
                </a:solidFill>
              </a:rPr>
              <a:t>разрастания</a:t>
            </a:r>
            <a:r>
              <a:rPr lang="ru-RU" sz="2000" b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/>
              </a:rPr>
              <a:t>при </a:t>
            </a:r>
            <a:r>
              <a:rPr lang="ru-RU" sz="2000" b="1" dirty="0" err="1">
                <a:solidFill>
                  <a:srgbClr val="000000"/>
                </a:solidFill>
                <a:effectLst/>
              </a:rPr>
              <a:t>псориатическом</a:t>
            </a:r>
            <a:r>
              <a:rPr lang="ru-RU" sz="2000" b="1" dirty="0">
                <a:solidFill>
                  <a:srgbClr val="000000"/>
                </a:solidFill>
                <a:effectLst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effectLst/>
              </a:rPr>
              <a:t>артрите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(</a:t>
            </a:r>
            <a:r>
              <a:rPr lang="ru-RU" sz="20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наконечники стрел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)</a:t>
            </a:r>
            <a:endParaRPr lang="ru-RU" sz="2000" b="0" i="0" dirty="0">
              <a:solidFill>
                <a:srgbClr val="000000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130" y="3630304"/>
            <a:ext cx="9082898" cy="32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015" y="310212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Костные </a:t>
            </a:r>
            <a:r>
              <a:rPr lang="ru-RU" dirty="0" smtClean="0"/>
              <a:t>разрастания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0189" y="1164042"/>
            <a:ext cx="11061811" cy="3138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0000"/>
                </a:solidFill>
              </a:rPr>
              <a:t>4. Спондилофиты</a:t>
            </a:r>
            <a:r>
              <a:rPr lang="ru-RU" sz="2000" b="1" dirty="0">
                <a:solidFill>
                  <a:srgbClr val="000000"/>
                </a:solidFill>
              </a:rPr>
              <a:t>:</a:t>
            </a:r>
            <a:r>
              <a:rPr lang="ru-RU" sz="2000" dirty="0">
                <a:solidFill>
                  <a:srgbClr val="000000"/>
                </a:solidFill>
              </a:rPr>
              <a:t> остеофиты позвоночника при </a:t>
            </a:r>
            <a:r>
              <a:rPr lang="ru-RU" sz="2000" dirty="0" smtClean="0">
                <a:solidFill>
                  <a:srgbClr val="000000"/>
                </a:solidFill>
              </a:rPr>
              <a:t>спондилезе.</a:t>
            </a:r>
            <a:r>
              <a:rPr lang="ru-RU" sz="2000" dirty="0">
                <a:solidFill>
                  <a:srgbClr val="000000"/>
                </a:solidFill>
              </a:rPr>
              <a:t> Типичная </a:t>
            </a:r>
            <a:r>
              <a:rPr lang="ru-RU" sz="2000" dirty="0" smtClean="0">
                <a:solidFill>
                  <a:srgbClr val="000000"/>
                </a:solidFill>
              </a:rPr>
              <a:t>локализация </a:t>
            </a:r>
            <a:r>
              <a:rPr lang="ru-RU" sz="2000" dirty="0">
                <a:solidFill>
                  <a:srgbClr val="000000"/>
                </a:solidFill>
              </a:rPr>
              <a:t>– </a:t>
            </a:r>
            <a:r>
              <a:rPr lang="ru-RU" sz="2000" b="1" dirty="0" smtClean="0">
                <a:solidFill>
                  <a:srgbClr val="000000"/>
                </a:solidFill>
              </a:rPr>
              <a:t>горизонтально/перпендикулярно </a:t>
            </a:r>
            <a:r>
              <a:rPr lang="ru-RU" sz="2000" dirty="0" smtClean="0">
                <a:solidFill>
                  <a:srgbClr val="000000"/>
                </a:solidFill>
              </a:rPr>
              <a:t>относительно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dirty="0" smtClean="0">
                <a:solidFill>
                  <a:srgbClr val="000000"/>
                </a:solidFill>
              </a:rPr>
              <a:t>позвоночника.</a:t>
            </a:r>
            <a:endParaRPr lang="ru-RU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0000"/>
                </a:solidFill>
              </a:rPr>
              <a:t>5. </a:t>
            </a:r>
            <a:r>
              <a:rPr lang="ru-RU" sz="2000" b="1" dirty="0" err="1" smtClean="0">
                <a:solidFill>
                  <a:srgbClr val="000000"/>
                </a:solidFill>
              </a:rPr>
              <a:t>Синдесмофиты</a:t>
            </a:r>
            <a:r>
              <a:rPr lang="ru-RU" sz="2000" b="1" dirty="0" smtClean="0">
                <a:solidFill>
                  <a:srgbClr val="000000"/>
                </a:solidFill>
              </a:rPr>
              <a:t>: </a:t>
            </a:r>
            <a:r>
              <a:rPr lang="ru-RU" sz="2000" dirty="0" err="1">
                <a:solidFill>
                  <a:srgbClr val="000000"/>
                </a:solidFill>
              </a:rPr>
              <a:t>п</a:t>
            </a:r>
            <a:r>
              <a:rPr lang="ru-RU" sz="2000" dirty="0" err="1" smtClean="0">
                <a:solidFill>
                  <a:srgbClr val="000000"/>
                </a:solidFill>
              </a:rPr>
              <a:t>аравертебральные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окостенения связок позвоночника. Типичная </a:t>
            </a:r>
            <a:r>
              <a:rPr lang="ru-RU" sz="2000" dirty="0" smtClean="0">
                <a:solidFill>
                  <a:srgbClr val="000000"/>
                </a:solidFill>
              </a:rPr>
              <a:t>локализация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b="1" dirty="0">
                <a:solidFill>
                  <a:srgbClr val="000000"/>
                </a:solidFill>
              </a:rPr>
              <a:t>вертикальная/параллельная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dirty="0">
                <a:solidFill>
                  <a:srgbClr val="000000"/>
                </a:solidFill>
              </a:rPr>
              <a:t>относительно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dirty="0" smtClean="0">
                <a:solidFill>
                  <a:srgbClr val="000000"/>
                </a:solidFill>
              </a:rPr>
              <a:t>позвоночника </a:t>
            </a:r>
            <a:r>
              <a:rPr lang="ru-RU" sz="2000" dirty="0" smtClean="0">
                <a:solidFill>
                  <a:srgbClr val="000000"/>
                </a:solidFill>
              </a:rPr>
              <a:t>(анкилозирующий спондилит)</a:t>
            </a:r>
            <a:endParaRPr lang="ru-RU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0000"/>
                </a:solidFill>
              </a:rPr>
              <a:t>6. </a:t>
            </a:r>
            <a:r>
              <a:rPr lang="ru-RU" sz="2000" b="1" dirty="0">
                <a:solidFill>
                  <a:srgbClr val="000000"/>
                </a:solidFill>
              </a:rPr>
              <a:t>Д</a:t>
            </a:r>
            <a:r>
              <a:rPr lang="ru-RU" sz="2000" b="1" dirty="0" smtClean="0">
                <a:solidFill>
                  <a:srgbClr val="000000"/>
                </a:solidFill>
              </a:rPr>
              <a:t>иффузный </a:t>
            </a:r>
            <a:r>
              <a:rPr lang="ru-RU" sz="2000" b="1" dirty="0">
                <a:solidFill>
                  <a:srgbClr val="000000"/>
                </a:solidFill>
              </a:rPr>
              <a:t>идиопатический скелетный </a:t>
            </a:r>
            <a:r>
              <a:rPr lang="ru-RU" sz="2000" b="1" dirty="0" err="1" smtClean="0">
                <a:solidFill>
                  <a:srgbClr val="000000"/>
                </a:solidFill>
              </a:rPr>
              <a:t>гиперостоз</a:t>
            </a:r>
            <a:r>
              <a:rPr lang="ru-RU" sz="2000" b="1" dirty="0" smtClean="0">
                <a:solidFill>
                  <a:srgbClr val="000000"/>
                </a:solidFill>
              </a:rPr>
              <a:t>:</a:t>
            </a:r>
            <a:r>
              <a:rPr lang="ru-RU" sz="2000" i="1" dirty="0" smtClean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оссификация</a:t>
            </a:r>
            <a:r>
              <a:rPr lang="ru-RU" sz="2000" dirty="0">
                <a:solidFill>
                  <a:srgbClr val="000000"/>
                </a:solidFill>
              </a:rPr>
              <a:t> передней продольной </a:t>
            </a:r>
            <a:r>
              <a:rPr lang="ru-RU" sz="2000" dirty="0" smtClean="0">
                <a:solidFill>
                  <a:srgbClr val="000000"/>
                </a:solidFill>
              </a:rPr>
              <a:t>связки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79" y="3655513"/>
            <a:ext cx="10316120" cy="32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87CFD8-AB32-F6F9-831A-A0DE7C30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08" y="18738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Плотность костной ткани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0AF0F5-4665-AFD1-55A2-40BC6156E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24" y="1282890"/>
            <a:ext cx="5298099" cy="557511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rgbClr val="000000"/>
                </a:solidFill>
                <a:effectLst/>
              </a:rPr>
              <a:t>Периартикулярный</a:t>
            </a:r>
            <a:r>
              <a:rPr lang="ru-RU" sz="2400" b="1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effectLst/>
              </a:rPr>
              <a:t>остеопороз</a:t>
            </a:r>
            <a:r>
              <a:rPr lang="ru-RU" sz="2400" b="0" i="1" dirty="0" smtClean="0">
                <a:solidFill>
                  <a:srgbClr val="000000"/>
                </a:solidFill>
                <a:effectLst/>
              </a:rPr>
              <a:t> 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 обычно наблюдается при ревматоидном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артрите, развивается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в результате </a:t>
            </a:r>
            <a:r>
              <a:rPr lang="ru-RU" sz="2400" dirty="0" smtClean="0">
                <a:solidFill>
                  <a:srgbClr val="000000"/>
                </a:solidFill>
              </a:rPr>
              <a:t>воспаления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синовиальной оболочки и мягких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тканей.</a:t>
            </a:r>
          </a:p>
          <a:p>
            <a:r>
              <a:rPr lang="ru-RU" sz="2400" b="1" i="1" dirty="0" err="1" smtClean="0">
                <a:solidFill>
                  <a:srgbClr val="000000"/>
                </a:solidFill>
                <a:effectLst/>
              </a:rPr>
              <a:t>Субхондральный</a:t>
            </a:r>
            <a:r>
              <a:rPr lang="ru-RU" sz="2400" b="1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effectLst/>
              </a:rPr>
              <a:t>склероз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 обычно наблюдается при остеоартрите. Также у пациентов с </a:t>
            </a:r>
            <a:r>
              <a:rPr lang="ru-RU" sz="2400" b="0" i="0" dirty="0" err="1">
                <a:solidFill>
                  <a:srgbClr val="000000"/>
                </a:solidFill>
                <a:effectLst/>
              </a:rPr>
              <a:t>нейропатическим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артритом</a:t>
            </a:r>
            <a:endParaRPr lang="ru-RU" sz="2400" b="0" i="0" dirty="0">
              <a:solidFill>
                <a:srgbClr val="000000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E4E376-E095-639C-D666-161A77F33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476" y="1160968"/>
            <a:ext cx="6738777" cy="3620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3223" y="5045954"/>
            <a:ext cx="6792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 smtClean="0">
                <a:solidFill>
                  <a:srgbClr val="000000"/>
                </a:solidFill>
              </a:rPr>
              <a:t>Периартикулярный</a:t>
            </a:r>
            <a:r>
              <a:rPr lang="ru-RU" sz="2400" i="1" dirty="0" smtClean="0">
                <a:solidFill>
                  <a:srgbClr val="000000"/>
                </a:solidFill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</a:rPr>
              <a:t>остеопороз</a:t>
            </a:r>
            <a:r>
              <a:rPr lang="ru-RU" sz="2400" dirty="0" smtClean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с ревматоидным </a:t>
            </a:r>
            <a:r>
              <a:rPr lang="ru-RU" sz="2400" dirty="0" smtClean="0">
                <a:solidFill>
                  <a:srgbClr val="000000"/>
                </a:solidFill>
              </a:rPr>
              <a:t>артритом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1501" y="4221201"/>
            <a:ext cx="54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5124" y="2275717"/>
            <a:ext cx="46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90316" y="4266187"/>
            <a:ext cx="232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88922" y="4238892"/>
            <a:ext cx="39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В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AEDDDC-BFA7-0BAB-EA26-8905B671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702" y="157708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Хрящ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A25E151-44AD-975D-F89F-84FDDB9DC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860" y="974306"/>
            <a:ext cx="10727140" cy="4640930"/>
          </a:xfrm>
        </p:spPr>
        <p:txBody>
          <a:bodyPr>
            <a:normAutofit/>
          </a:bodyPr>
          <a:lstStyle/>
          <a:p>
            <a:pPr algn="l"/>
            <a:r>
              <a:rPr lang="ru-RU" sz="2400" b="0" i="1" dirty="0" smtClean="0">
                <a:solidFill>
                  <a:srgbClr val="000000"/>
                </a:solidFill>
                <a:effectLst/>
              </a:rPr>
              <a:t>Дегенеративные заболевания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поражают хрящ неравномерно, в результате механической нагрузки, которая </a:t>
            </a:r>
            <a:r>
              <a:rPr lang="ru-RU" sz="2400" dirty="0" smtClean="0">
                <a:solidFill>
                  <a:srgbClr val="000000"/>
                </a:solidFill>
              </a:rPr>
              <a:t>асимметрично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распределяется по суставу.</a:t>
            </a:r>
          </a:p>
          <a:p>
            <a:pPr algn="l"/>
            <a:r>
              <a:rPr lang="ru-RU" sz="2400" b="0" i="1" dirty="0" smtClean="0">
                <a:solidFill>
                  <a:srgbClr val="000000"/>
                </a:solidFill>
                <a:effectLst/>
              </a:rPr>
              <a:t>Воспалительные </a:t>
            </a:r>
            <a:r>
              <a:rPr lang="ru-RU" sz="2400" b="0" i="1" dirty="0">
                <a:solidFill>
                  <a:srgbClr val="000000"/>
                </a:solidFill>
                <a:effectLst/>
              </a:rPr>
              <a:t>заболевания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 поражают хрящ равномерно, поскольку </a:t>
            </a:r>
            <a:r>
              <a:rPr lang="ru-RU" sz="2400" b="0" i="0" dirty="0" err="1">
                <a:solidFill>
                  <a:srgbClr val="000000"/>
                </a:solidFill>
                <a:effectLst/>
              </a:rPr>
              <a:t>синовит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поражает всю суставную поверхность</a:t>
            </a:r>
            <a:endParaRPr lang="ru-RU" sz="2400" b="0" i="0" dirty="0">
              <a:solidFill>
                <a:srgbClr val="000000"/>
              </a:solidFill>
              <a:effectLst/>
            </a:endParaRPr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0F49C2B-E1A1-F6AA-1384-EB7546137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749" y="3183780"/>
            <a:ext cx="7837594" cy="36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791705-EBF8-71B8-02C3-37C9A761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638" y="160085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Хрящ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FB3919-FB59-EB09-C384-006272DF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11" y="5436969"/>
            <a:ext cx="5691117" cy="1350455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</a:rPr>
              <a:t>Типичный остеоартрит с поражением хряща на медиальной стороне, </a:t>
            </a:r>
            <a:r>
              <a:rPr lang="ru-RU" sz="2400" b="0" i="0" dirty="0" err="1">
                <a:solidFill>
                  <a:srgbClr val="000000"/>
                </a:solidFill>
                <a:effectLst/>
              </a:rPr>
              <a:t>субхондральным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 склерозом и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остеофитами</a:t>
            </a:r>
            <a:endParaRPr lang="ru-RU" sz="24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534FFB-7A0B-11A3-5D01-E1A4F4B5B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38" y="936008"/>
            <a:ext cx="9266980" cy="4400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0127" y="5336274"/>
            <a:ext cx="6175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0000"/>
                </a:solidFill>
              </a:rPr>
              <a:t>Определяется равномерное истончение хряща, остеофитов не определяется - рентген признаки воспалительных изменений коленного сустава</a:t>
            </a:r>
            <a:endParaRPr lang="ru-RU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79C36B-9B81-7A56-6389-A2BD7B5A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763" y="228324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Распространение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98AA62-D1BC-5DB6-D59B-7E2391C89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478" y="1380973"/>
            <a:ext cx="5474552" cy="5016383"/>
          </a:xfrm>
        </p:spPr>
        <p:txBody>
          <a:bodyPr>
            <a:noAutofit/>
          </a:bodyPr>
          <a:lstStyle/>
          <a:p>
            <a:r>
              <a:rPr lang="ru-RU" sz="2000" b="0" i="0" dirty="0" smtClean="0">
                <a:solidFill>
                  <a:srgbClr val="000000"/>
                </a:solidFill>
                <a:effectLst/>
              </a:rPr>
              <a:t>Остеоартрит локализуется </a:t>
            </a:r>
            <a:r>
              <a:rPr lang="ru-RU" sz="2000" dirty="0">
                <a:solidFill>
                  <a:srgbClr val="000000"/>
                </a:solidFill>
              </a:rPr>
              <a:t>в первом запястно-пястном, </a:t>
            </a:r>
            <a:r>
              <a:rPr lang="ru-RU" sz="2000" dirty="0" smtClean="0">
                <a:solidFill>
                  <a:srgbClr val="000000"/>
                </a:solidFill>
              </a:rPr>
              <a:t>ладьевидно-трапециевидном </a:t>
            </a:r>
            <a:r>
              <a:rPr lang="ru-RU" sz="2000" dirty="0">
                <a:solidFill>
                  <a:srgbClr val="000000"/>
                </a:solidFill>
              </a:rPr>
              <a:t>и </a:t>
            </a:r>
            <a:r>
              <a:rPr lang="ru-RU" sz="2000" dirty="0" smtClean="0">
                <a:solidFill>
                  <a:srgbClr val="000000"/>
                </a:solidFill>
              </a:rPr>
              <a:t>дистальных межфаланговых суставах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</a:rPr>
              <a:t>Ревматоидный артрит локализуется в запястьях, </a:t>
            </a:r>
            <a:r>
              <a:rPr lang="ru-RU" sz="2000" dirty="0" smtClean="0">
                <a:solidFill>
                  <a:srgbClr val="000000"/>
                </a:solidFill>
              </a:rPr>
              <a:t>пястно-фаланговых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и </a:t>
            </a:r>
            <a:r>
              <a:rPr lang="ru-RU" sz="2000" dirty="0" smtClean="0">
                <a:solidFill>
                  <a:srgbClr val="000000"/>
                </a:solidFill>
              </a:rPr>
              <a:t>проксимальных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межфаланговых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суставах. Кроме того, часто поражается шиловидный отросток локтевой </a:t>
            </a:r>
            <a:r>
              <a:rPr lang="ru-RU" sz="2000" dirty="0" smtClean="0">
                <a:solidFill>
                  <a:srgbClr val="000000"/>
                </a:solidFill>
              </a:rPr>
              <a:t>кости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ru-RU" sz="2000" b="0" i="0" dirty="0" err="1" smtClean="0">
                <a:solidFill>
                  <a:srgbClr val="000000"/>
                </a:solidFill>
                <a:effectLst/>
              </a:rPr>
              <a:t>Псориатический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артрит локализуется в </a:t>
            </a:r>
            <a:r>
              <a:rPr lang="ru-RU" sz="2000" dirty="0" smtClean="0">
                <a:solidFill>
                  <a:srgbClr val="000000"/>
                </a:solidFill>
              </a:rPr>
              <a:t>проксимальных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и </a:t>
            </a:r>
            <a:r>
              <a:rPr lang="ru-RU" sz="2000" dirty="0" smtClean="0">
                <a:solidFill>
                  <a:srgbClr val="000000"/>
                </a:solidFill>
              </a:rPr>
              <a:t>дистальных межфаланговых 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суставах. В запястье также часто встречаются </a:t>
            </a:r>
            <a:r>
              <a:rPr lang="ru-RU" sz="2000" dirty="0" smtClean="0">
                <a:solidFill>
                  <a:srgbClr val="000000"/>
                </a:solidFill>
              </a:rPr>
              <a:t>в </a:t>
            </a:r>
            <a:r>
              <a:rPr lang="ru-RU" sz="2000" dirty="0" err="1" smtClean="0">
                <a:solidFill>
                  <a:srgbClr val="000000"/>
                </a:solidFill>
              </a:rPr>
              <a:t>трехладьевидном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 и трехгранном суставе</a:t>
            </a:r>
            <a:endParaRPr lang="ru-RU" sz="2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928"/>
            <a:ext cx="653547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E49E1B-181A-73E8-6BD7-70ADD59B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889" y="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одход </a:t>
            </a:r>
            <a:r>
              <a:rPr lang="ru-RU" dirty="0"/>
              <a:t>к рентгенографической оценке </a:t>
            </a:r>
            <a:r>
              <a:rPr lang="ru-RU" dirty="0" smtClean="0"/>
              <a:t>артрита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33FF907-7B06-97D7-7C77-7C32BE142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4678" y="1353103"/>
            <a:ext cx="5617242" cy="55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D3D245-0BDC-CDC0-B342-2DD2F9D7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310" y="473984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Лабораторные данные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0548477-9193-2610-CB54-78575966B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117" y="1467134"/>
            <a:ext cx="10303609" cy="5390866"/>
          </a:xfrm>
        </p:spPr>
        <p:txBody>
          <a:bodyPr>
            <a:normAutofit/>
          </a:bodyPr>
          <a:lstStyle/>
          <a:p>
            <a:pPr algn="l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Серологические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тесты могут помочь при подозрении на ревматические заболевания.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</a:rPr>
              <a:t>Положительный результат теста на ревматоидный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фактор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или антитела к цитруллинированному пептиду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может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подтвердить диагноз при подозрении на ревматоидный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артрит.</a:t>
            </a:r>
          </a:p>
          <a:p>
            <a:pPr algn="l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Положительный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тест на HLA-B27 может помочь в постановке диагноза анкилозирующий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спондилит.</a:t>
            </a:r>
          </a:p>
          <a:p>
            <a:pPr algn="l"/>
            <a:r>
              <a:rPr lang="ru-RU" sz="2400" b="0" i="0" dirty="0" smtClean="0">
                <a:solidFill>
                  <a:srgbClr val="000000"/>
                </a:solidFill>
                <a:effectLst/>
              </a:rPr>
              <a:t>Неспецифические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маркеры воспаления, включая скорость оседания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эритроцитов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и С-реактивный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белок,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часто повышаются при любом воспалительном заболевании.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</a:rPr>
              <a:t>Однако иммунологические тесты не всегда полезны, поскольку они имеют ограниченную специфичность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8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C8A8A6-15CA-E6E3-99A6-988013153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875" y="185136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Мягкие ткани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1B8B88-ADC1-BBA3-640F-5CF34E8C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218" y="1466026"/>
            <a:ext cx="6646459" cy="5291057"/>
          </a:xfrm>
        </p:spPr>
        <p:txBody>
          <a:bodyPr>
            <a:noAutofit/>
          </a:bodyPr>
          <a:lstStyle/>
          <a:p>
            <a:pPr algn="l"/>
            <a:r>
              <a:rPr lang="ru-RU" sz="2200" b="0" i="0" dirty="0" smtClean="0">
                <a:solidFill>
                  <a:srgbClr val="000000"/>
                </a:solidFill>
                <a:effectLst/>
              </a:rPr>
              <a:t>Отек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мягких тканей и </a:t>
            </a:r>
            <a:r>
              <a:rPr lang="ru-RU" sz="2200" b="0" i="0" dirty="0" err="1">
                <a:solidFill>
                  <a:srgbClr val="000000"/>
                </a:solidFill>
                <a:effectLst/>
              </a:rPr>
              <a:t>кальцификаты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 часто наблюдаются при артрите и могут помочь сузить дифференциальный 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диагноз.</a:t>
            </a:r>
            <a:endParaRPr lang="ru-RU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200" b="0" i="0" dirty="0" smtClean="0">
                <a:solidFill>
                  <a:srgbClr val="000000"/>
                </a:solidFill>
                <a:effectLst/>
              </a:rPr>
              <a:t> 1.</a:t>
            </a:r>
            <a:r>
              <a:rPr lang="ru-RU" sz="2200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i="1" dirty="0" err="1" smtClean="0">
                <a:solidFill>
                  <a:srgbClr val="000000"/>
                </a:solidFill>
                <a:effectLst/>
              </a:rPr>
              <a:t>Хондрокальциноз</a:t>
            </a:r>
            <a:r>
              <a:rPr lang="ru-RU" sz="2200" i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–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мелкие </a:t>
            </a:r>
            <a:r>
              <a:rPr lang="ru-RU" sz="2200" b="0" i="0" dirty="0" err="1">
                <a:solidFill>
                  <a:srgbClr val="000000"/>
                </a:solidFill>
                <a:effectLst/>
              </a:rPr>
              <a:t>кальцинаты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 внутри сустава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. </a:t>
            </a:r>
          </a:p>
          <a:p>
            <a:pPr marL="0" indent="0">
              <a:buNone/>
            </a:pPr>
            <a:r>
              <a:rPr lang="ru-RU" sz="2200" b="0" i="0" u="sng" dirty="0" smtClean="0">
                <a:solidFill>
                  <a:srgbClr val="000000"/>
                </a:solidFill>
                <a:effectLst/>
              </a:rPr>
              <a:t>Локализация: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>
                <a:solidFill>
                  <a:srgbClr val="000000"/>
                </a:solidFill>
              </a:rPr>
              <a:t>вокруг </a:t>
            </a:r>
            <a:r>
              <a:rPr lang="ru-RU" sz="2200" dirty="0" smtClean="0">
                <a:solidFill>
                  <a:srgbClr val="000000"/>
                </a:solidFill>
              </a:rPr>
              <a:t>треугольного фиброзно-хрящевого </a:t>
            </a:r>
            <a:r>
              <a:rPr lang="ru-RU" sz="2200" dirty="0">
                <a:solidFill>
                  <a:srgbClr val="000000"/>
                </a:solidFill>
              </a:rPr>
              <a:t>комплекс , лучезапястного сустава или внутри коленного </a:t>
            </a:r>
            <a:r>
              <a:rPr lang="ru-RU" sz="2200" dirty="0" smtClean="0">
                <a:solidFill>
                  <a:srgbClr val="000000"/>
                </a:solidFill>
              </a:rPr>
              <a:t>сустава</a:t>
            </a:r>
            <a:r>
              <a:rPr lang="ru-RU" sz="2200" dirty="0">
                <a:solidFill>
                  <a:srgbClr val="000000"/>
                </a:solidFill>
              </a:rPr>
              <a:t> </a:t>
            </a:r>
            <a:r>
              <a:rPr lang="ru-RU" sz="2200" dirty="0" smtClean="0">
                <a:solidFill>
                  <a:srgbClr val="000000"/>
                </a:solidFill>
              </a:rPr>
              <a:t>– вероятнее  проявления </a:t>
            </a:r>
            <a:r>
              <a:rPr lang="ru-RU" sz="2200" b="1" dirty="0" smtClean="0">
                <a:solidFill>
                  <a:srgbClr val="000000"/>
                </a:solidFill>
              </a:rPr>
              <a:t>болезни </a:t>
            </a:r>
            <a:r>
              <a:rPr lang="ru-RU" sz="2200" b="1" dirty="0">
                <a:solidFill>
                  <a:srgbClr val="000000"/>
                </a:solidFill>
              </a:rPr>
              <a:t>отложения </a:t>
            </a:r>
            <a:r>
              <a:rPr lang="ru-RU" sz="2200" b="1" dirty="0" err="1">
                <a:solidFill>
                  <a:srgbClr val="000000"/>
                </a:solidFill>
              </a:rPr>
              <a:t>пирофосфата</a:t>
            </a:r>
            <a:r>
              <a:rPr lang="ru-RU" sz="2200" b="1" dirty="0">
                <a:solidFill>
                  <a:srgbClr val="000000"/>
                </a:solidFill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</a:rPr>
              <a:t>кальция</a:t>
            </a:r>
            <a:r>
              <a:rPr lang="ru-RU" sz="2200" dirty="0" smtClean="0">
                <a:solidFill>
                  <a:srgbClr val="000000"/>
                </a:solidFill>
              </a:rPr>
              <a:t>.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 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Болезнь </a:t>
            </a:r>
            <a:r>
              <a:rPr lang="ru-RU" sz="2200" dirty="0">
                <a:solidFill>
                  <a:srgbClr val="000000"/>
                </a:solidFill>
              </a:rPr>
              <a:t>отложения </a:t>
            </a:r>
            <a:r>
              <a:rPr lang="ru-RU" sz="2200" dirty="0" err="1">
                <a:solidFill>
                  <a:srgbClr val="000000"/>
                </a:solidFill>
              </a:rPr>
              <a:t>пирофосфата</a:t>
            </a:r>
            <a:r>
              <a:rPr lang="ru-RU" sz="2200" dirty="0">
                <a:solidFill>
                  <a:srgbClr val="000000"/>
                </a:solidFill>
              </a:rPr>
              <a:t> кальция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может вызвать </a:t>
            </a:r>
            <a:r>
              <a:rPr lang="ru-RU" sz="2200" dirty="0" smtClean="0">
                <a:solidFill>
                  <a:srgbClr val="000000"/>
                </a:solidFill>
              </a:rPr>
              <a:t>диссоциацию ладьевидной </a:t>
            </a:r>
            <a:r>
              <a:rPr lang="ru-RU" sz="2200" dirty="0">
                <a:solidFill>
                  <a:srgbClr val="000000"/>
                </a:solidFill>
              </a:rPr>
              <a:t>кости 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(стрелка слева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)</a:t>
            </a:r>
            <a:endParaRPr lang="ru-RU" sz="2200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ru-RU" sz="1400" b="0" i="0" dirty="0">
                <a:solidFill>
                  <a:srgbClr val="000000"/>
                </a:solidFill>
                <a:effectLst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0" y="1466025"/>
            <a:ext cx="4944165" cy="5016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760" y="5928689"/>
            <a:ext cx="4944165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1. Болезнь </a:t>
            </a:r>
            <a:r>
              <a:rPr lang="ru-RU" sz="2400" b="1" dirty="0">
                <a:solidFill>
                  <a:schemeClr val="bg1"/>
                </a:solidFill>
              </a:rPr>
              <a:t>отложения </a:t>
            </a:r>
            <a:r>
              <a:rPr lang="ru-RU" sz="2400" b="1" dirty="0" err="1">
                <a:solidFill>
                  <a:schemeClr val="bg1"/>
                </a:solidFill>
              </a:rPr>
              <a:t>пирофосфата</a:t>
            </a:r>
            <a:r>
              <a:rPr lang="ru-RU" sz="2400" b="1" dirty="0">
                <a:solidFill>
                  <a:schemeClr val="bg1"/>
                </a:solidFill>
              </a:rPr>
              <a:t> кальция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3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946" y="364803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Мягкие ткани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5470" y="973540"/>
            <a:ext cx="10567348" cy="316173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2. </a:t>
            </a:r>
            <a:r>
              <a:rPr lang="ru-RU" sz="2200" i="1" dirty="0" err="1"/>
              <a:t>Хондрокальциноз</a:t>
            </a:r>
            <a:r>
              <a:rPr lang="ru-RU" sz="2200" dirty="0"/>
              <a:t> коленного сустава.</a:t>
            </a:r>
          </a:p>
          <a:p>
            <a:r>
              <a:rPr lang="ru-RU" sz="2200" dirty="0" smtClean="0"/>
              <a:t>3. </a:t>
            </a:r>
            <a:r>
              <a:rPr lang="ru-RU" sz="2200" i="1" dirty="0"/>
              <a:t>Отек мягких тканей </a:t>
            </a:r>
            <a:r>
              <a:rPr lang="ru-RU" sz="2200" dirty="0"/>
              <a:t>рядом с первым плюснефаланговым суставом патогномоничный признак </a:t>
            </a:r>
            <a:r>
              <a:rPr lang="ru-RU" sz="2200" b="1" dirty="0"/>
              <a:t>подагры</a:t>
            </a:r>
            <a:r>
              <a:rPr lang="ru-RU" sz="2200" dirty="0"/>
              <a:t>. Другими типичными местами являются места прикрепления сухожилий вокруг колена, например сухожилие подколенной мышцы, или сухожилия сгибателей голеностопного сустава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40" y="3193576"/>
            <a:ext cx="7727297" cy="3432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8140" y="6145088"/>
            <a:ext cx="3938088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2. Болезнь </a:t>
            </a:r>
            <a:r>
              <a:rPr lang="ru-RU" sz="2000" b="1" dirty="0">
                <a:solidFill>
                  <a:schemeClr val="bg1"/>
                </a:solidFill>
              </a:rPr>
              <a:t>отложения </a:t>
            </a:r>
            <a:r>
              <a:rPr lang="ru-RU" sz="2000" b="1" dirty="0" err="1">
                <a:solidFill>
                  <a:schemeClr val="bg1"/>
                </a:solidFill>
              </a:rPr>
              <a:t>пирофосфата</a:t>
            </a:r>
            <a:r>
              <a:rPr lang="ru-RU" sz="2000" b="1" dirty="0">
                <a:solidFill>
                  <a:schemeClr val="bg1"/>
                </a:solidFill>
              </a:rPr>
              <a:t> кальция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1788" y="6225878"/>
            <a:ext cx="3863649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3</a:t>
            </a:r>
            <a:r>
              <a:rPr lang="ru-RU" sz="2000" b="1" dirty="0" smtClean="0">
                <a:solidFill>
                  <a:schemeClr val="bg1"/>
                </a:solidFill>
              </a:rPr>
              <a:t>. Подагра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630" y="190100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Мягкие ткани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4278" y="830545"/>
            <a:ext cx="10744200" cy="2896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4. </a:t>
            </a:r>
            <a:r>
              <a:rPr lang="ru-RU" sz="2200" i="1" dirty="0" smtClean="0">
                <a:solidFill>
                  <a:srgbClr val="000000"/>
                </a:solidFill>
              </a:rPr>
              <a:t>Околосуставной отек </a:t>
            </a:r>
            <a:r>
              <a:rPr lang="ru-RU" sz="2200" dirty="0">
                <a:solidFill>
                  <a:srgbClr val="000000"/>
                </a:solidFill>
              </a:rPr>
              <a:t>мягких тканей является </a:t>
            </a:r>
            <a:r>
              <a:rPr lang="ru-RU" sz="2200" dirty="0" smtClean="0">
                <a:solidFill>
                  <a:srgbClr val="000000"/>
                </a:solidFill>
              </a:rPr>
              <a:t>частым признаком </a:t>
            </a:r>
            <a:r>
              <a:rPr lang="ru-RU" sz="2200" dirty="0">
                <a:solidFill>
                  <a:srgbClr val="000000"/>
                </a:solidFill>
              </a:rPr>
              <a:t>при </a:t>
            </a:r>
            <a:r>
              <a:rPr lang="ru-RU" sz="2200" dirty="0" err="1">
                <a:solidFill>
                  <a:srgbClr val="000000"/>
                </a:solidFill>
              </a:rPr>
              <a:t>псориатическом</a:t>
            </a:r>
            <a:r>
              <a:rPr lang="ru-RU" sz="2200" dirty="0">
                <a:solidFill>
                  <a:srgbClr val="000000"/>
                </a:solidFill>
              </a:rPr>
              <a:t> артрите и может охватывать весь палец, что приводит к </a:t>
            </a:r>
            <a:r>
              <a:rPr lang="ru-RU" sz="2200" dirty="0" smtClean="0">
                <a:solidFill>
                  <a:srgbClr val="000000"/>
                </a:solidFill>
              </a:rPr>
              <a:t>дактилиту.</a:t>
            </a:r>
            <a:r>
              <a:rPr lang="ru-RU" sz="22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5. </a:t>
            </a:r>
            <a:r>
              <a:rPr lang="ru-RU" sz="2200" i="1" dirty="0" smtClean="0">
                <a:solidFill>
                  <a:srgbClr val="000000"/>
                </a:solidFill>
              </a:rPr>
              <a:t>Грубые </a:t>
            </a:r>
            <a:r>
              <a:rPr lang="ru-RU" sz="2200" i="1" dirty="0" err="1">
                <a:solidFill>
                  <a:srgbClr val="000000"/>
                </a:solidFill>
              </a:rPr>
              <a:t>кальцинаты</a:t>
            </a:r>
            <a:r>
              <a:rPr lang="ru-RU" sz="2200" i="1" dirty="0">
                <a:solidFill>
                  <a:srgbClr val="000000"/>
                </a:solidFill>
              </a:rPr>
              <a:t> </a:t>
            </a:r>
            <a:r>
              <a:rPr lang="ru-RU" sz="2200" dirty="0">
                <a:solidFill>
                  <a:srgbClr val="000000"/>
                </a:solidFill>
              </a:rPr>
              <a:t>в подкожной клетчатке, окружающей дистальные </a:t>
            </a:r>
            <a:r>
              <a:rPr lang="ru-RU" sz="2200" dirty="0" smtClean="0">
                <a:solidFill>
                  <a:srgbClr val="000000"/>
                </a:solidFill>
              </a:rPr>
              <a:t>отделы </a:t>
            </a:r>
            <a:r>
              <a:rPr lang="ru-RU" sz="2200" dirty="0">
                <a:solidFill>
                  <a:srgbClr val="000000"/>
                </a:solidFill>
              </a:rPr>
              <a:t>пальцев </a:t>
            </a:r>
            <a:r>
              <a:rPr lang="ru-RU" sz="2200" dirty="0" smtClean="0">
                <a:solidFill>
                  <a:srgbClr val="000000"/>
                </a:solidFill>
              </a:rPr>
              <a:t>конечностей, </a:t>
            </a:r>
            <a:r>
              <a:rPr lang="ru-RU" sz="2200" dirty="0" err="1" smtClean="0">
                <a:solidFill>
                  <a:srgbClr val="000000"/>
                </a:solidFill>
              </a:rPr>
              <a:t>вызваные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>
                <a:solidFill>
                  <a:srgbClr val="000000"/>
                </a:solidFill>
              </a:rPr>
              <a:t>склеродермией.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6. </a:t>
            </a:r>
            <a:r>
              <a:rPr lang="ru-RU" sz="2200" i="1" dirty="0" smtClean="0">
                <a:solidFill>
                  <a:srgbClr val="000000"/>
                </a:solidFill>
              </a:rPr>
              <a:t>Склеродермия</a:t>
            </a:r>
            <a:r>
              <a:rPr lang="ru-RU" sz="2200" dirty="0">
                <a:solidFill>
                  <a:srgbClr val="000000"/>
                </a:solidFill>
              </a:rPr>
              <a:t> </a:t>
            </a:r>
          </a:p>
          <a:p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03" y="3270239"/>
            <a:ext cx="11313939" cy="3541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376" y="6150114"/>
            <a:ext cx="386364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4</a:t>
            </a:r>
            <a:r>
              <a:rPr lang="ru-RU" sz="2000" b="1" dirty="0" smtClean="0">
                <a:solidFill>
                  <a:schemeClr val="bg1"/>
                </a:solidFill>
              </a:rPr>
              <a:t>. Дактилит при </a:t>
            </a:r>
            <a:r>
              <a:rPr lang="ru-RU" sz="2000" b="1" dirty="0" err="1" smtClean="0">
                <a:solidFill>
                  <a:schemeClr val="bg1"/>
                </a:solidFill>
              </a:rPr>
              <a:t>псориатическрм</a:t>
            </a:r>
            <a:r>
              <a:rPr lang="ru-RU" sz="2000" b="1" dirty="0" smtClean="0">
                <a:solidFill>
                  <a:schemeClr val="bg1"/>
                </a:solidFill>
              </a:rPr>
              <a:t> артрите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7025" y="6398319"/>
            <a:ext cx="3882895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5. Склеродермия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9920" y="6398319"/>
            <a:ext cx="3715522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6. Склеродермия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3496" y="337508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Мягкие ткани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6575" y="1153270"/>
            <a:ext cx="10717355" cy="1960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7. </a:t>
            </a:r>
            <a:r>
              <a:rPr lang="ru-RU" sz="2200" i="1" dirty="0" smtClean="0">
                <a:solidFill>
                  <a:srgbClr val="000000"/>
                </a:solidFill>
              </a:rPr>
              <a:t>Узлы </a:t>
            </a:r>
            <a:r>
              <a:rPr lang="ru-RU" sz="2200" i="1" dirty="0" err="1" smtClean="0">
                <a:solidFill>
                  <a:srgbClr val="000000"/>
                </a:solidFill>
              </a:rPr>
              <a:t>Гебердена</a:t>
            </a:r>
            <a:r>
              <a:rPr lang="ru-RU" sz="2200" dirty="0">
                <a:solidFill>
                  <a:srgbClr val="000000"/>
                </a:solidFill>
              </a:rPr>
              <a:t>, вызванные остеофитами при остеоартрите.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8. </a:t>
            </a:r>
            <a:r>
              <a:rPr lang="ru-RU" sz="2200" i="1" dirty="0" smtClean="0">
                <a:solidFill>
                  <a:srgbClr val="000000"/>
                </a:solidFill>
              </a:rPr>
              <a:t>Ревматоидные </a:t>
            </a:r>
            <a:r>
              <a:rPr lang="ru-RU" sz="2200" i="1" dirty="0" smtClean="0">
                <a:solidFill>
                  <a:srgbClr val="000000"/>
                </a:solidFill>
              </a:rPr>
              <a:t>узлы</a:t>
            </a:r>
            <a:endParaRPr lang="ru-RU" sz="22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200" dirty="0" smtClean="0">
                <a:solidFill>
                  <a:srgbClr val="000000"/>
                </a:solidFill>
              </a:rPr>
              <a:t>9. </a:t>
            </a:r>
            <a:r>
              <a:rPr lang="ru-RU" sz="2200" i="1" dirty="0" err="1" smtClean="0">
                <a:solidFill>
                  <a:srgbClr val="000000"/>
                </a:solidFill>
              </a:rPr>
              <a:t>Хондрокальциноз</a:t>
            </a:r>
            <a:r>
              <a:rPr lang="ru-RU" sz="2200" dirty="0">
                <a:solidFill>
                  <a:srgbClr val="000000"/>
                </a:solidFill>
              </a:rPr>
              <a:t> </a:t>
            </a:r>
            <a:r>
              <a:rPr lang="ru-RU" sz="2200" dirty="0" smtClean="0">
                <a:solidFill>
                  <a:srgbClr val="000000"/>
                </a:solidFill>
              </a:rPr>
              <a:t>при болезни </a:t>
            </a:r>
            <a:r>
              <a:rPr lang="ru-RU" sz="2200" dirty="0">
                <a:solidFill>
                  <a:srgbClr val="000000"/>
                </a:solidFill>
              </a:rPr>
              <a:t>отложения </a:t>
            </a:r>
            <a:r>
              <a:rPr lang="ru-RU" sz="2200" dirty="0" err="1">
                <a:solidFill>
                  <a:srgbClr val="000000"/>
                </a:solidFill>
              </a:rPr>
              <a:t>пирофосфата</a:t>
            </a:r>
            <a:r>
              <a:rPr lang="ru-RU" sz="2200" dirty="0">
                <a:solidFill>
                  <a:srgbClr val="000000"/>
                </a:solidFill>
              </a:rPr>
              <a:t> кальция  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17" y="2648868"/>
            <a:ext cx="10702401" cy="4220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915" y="6343726"/>
            <a:ext cx="3413721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7. </a:t>
            </a:r>
            <a:r>
              <a:rPr lang="ru-RU" sz="2400" b="1" dirty="0">
                <a:solidFill>
                  <a:schemeClr val="bg1"/>
                </a:solidFill>
              </a:rPr>
              <a:t>Узлы </a:t>
            </a:r>
            <a:r>
              <a:rPr lang="ru-RU" sz="2400" b="1" dirty="0" err="1">
                <a:solidFill>
                  <a:schemeClr val="bg1"/>
                </a:solidFill>
              </a:rPr>
              <a:t>Гебердена</a:t>
            </a:r>
            <a:r>
              <a:rPr lang="ru-RU" sz="24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0256" y="6343726"/>
            <a:ext cx="3715522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8. </a:t>
            </a:r>
            <a:r>
              <a:rPr lang="ru-RU" sz="2400" b="1" dirty="0">
                <a:solidFill>
                  <a:schemeClr val="bg1"/>
                </a:solidFill>
              </a:rPr>
              <a:t>Ревматоидные узлы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5778" y="6150114"/>
            <a:ext cx="3748394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9. Ладьевидно-полулунный коллапс запястья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3928" y="2420203"/>
            <a:ext cx="8915400" cy="377762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Продолжение следует…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509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039F5F-1BC5-9388-EE46-655616D1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707" y="179196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Неравномерное сужение суставной щели </a:t>
            </a:r>
            <a:r>
              <a:rPr lang="ru-RU" b="1" i="0" dirty="0">
                <a:effectLst/>
              </a:rPr>
              <a:t/>
            </a:r>
            <a:br>
              <a:rPr lang="ru-RU" b="1" i="0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FEFB00E-EE65-FECA-E31F-2D148F980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397" y="1473733"/>
            <a:ext cx="5931721" cy="507796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b="1" i="1" dirty="0" smtClean="0">
                <a:solidFill>
                  <a:srgbClr val="000000"/>
                </a:solidFill>
                <a:effectLst/>
              </a:rPr>
              <a:t>Дегенеративное </a:t>
            </a:r>
            <a:r>
              <a:rPr lang="ru-RU" sz="2400" b="1" i="1" dirty="0">
                <a:solidFill>
                  <a:srgbClr val="000000"/>
                </a:solidFill>
                <a:effectLst/>
              </a:rPr>
              <a:t>заболевание </a:t>
            </a:r>
            <a:r>
              <a:rPr lang="ru-RU" sz="2400" b="1" i="1" dirty="0" smtClean="0">
                <a:solidFill>
                  <a:srgbClr val="000000"/>
                </a:solidFill>
                <a:effectLst/>
              </a:rPr>
              <a:t>суставов:</a:t>
            </a:r>
            <a:endParaRPr lang="ru-RU" sz="2400" i="1" dirty="0">
              <a:solidFill>
                <a:srgbClr val="000000"/>
              </a:solidFill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400" b="0" i="0" dirty="0" smtClean="0">
                <a:solidFill>
                  <a:srgbClr val="000000"/>
                </a:solidFill>
                <a:effectLst/>
              </a:rPr>
              <a:t>Характеризуется наличием остеофитов 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и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неравномерным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</a:rPr>
              <a:t>субхондральным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склерозом</a:t>
            </a:r>
            <a:r>
              <a:rPr lang="ru-RU" sz="2400" dirty="0" smtClean="0">
                <a:solidFill>
                  <a:srgbClr val="000000"/>
                </a:solidFill>
              </a:rPr>
              <a:t> -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400" b="0" i="1" dirty="0">
                <a:solidFill>
                  <a:srgbClr val="000000"/>
                </a:solidFill>
                <a:effectLst/>
              </a:rPr>
              <a:t>типичный </a:t>
            </a:r>
            <a:r>
              <a:rPr lang="ru-RU" sz="2400" b="0" i="1" dirty="0" smtClean="0">
                <a:solidFill>
                  <a:srgbClr val="000000"/>
                </a:solidFill>
                <a:effectLst/>
              </a:rPr>
              <a:t>остеоартрит.</a:t>
            </a:r>
            <a:endParaRPr lang="ru-RU" sz="24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0000"/>
                </a:solidFill>
              </a:rPr>
              <a:t>А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типичные признаки</a:t>
            </a:r>
            <a:r>
              <a:rPr lang="ru-RU" sz="2400" b="0" i="1" dirty="0">
                <a:solidFill>
                  <a:srgbClr val="000000"/>
                </a:solidFill>
                <a:effectLst/>
              </a:rPr>
              <a:t> (необычное сочетание возраста, пораженного сустава и тяжести</a:t>
            </a:r>
            <a:r>
              <a:rPr lang="ru-RU" sz="2400" b="0" i="1" dirty="0" smtClean="0">
                <a:solidFill>
                  <a:srgbClr val="000000"/>
                </a:solidFill>
                <a:effectLst/>
              </a:rPr>
              <a:t>) - </a:t>
            </a:r>
            <a:r>
              <a:rPr lang="ru-RU" sz="24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  <a:effectLst/>
              </a:rPr>
              <a:t>посттравматический </a:t>
            </a:r>
            <a:r>
              <a:rPr lang="ru-RU" sz="2400" i="1" dirty="0" err="1" smtClean="0">
                <a:solidFill>
                  <a:srgbClr val="000000"/>
                </a:solidFill>
                <a:effectLst/>
              </a:rPr>
              <a:t>артртрит</a:t>
            </a:r>
            <a:r>
              <a:rPr lang="ru-RU" sz="2400" i="1" dirty="0" smtClean="0">
                <a:solidFill>
                  <a:srgbClr val="000000"/>
                </a:solidFill>
              </a:rPr>
              <a:t>, болезнь </a:t>
            </a:r>
            <a:r>
              <a:rPr lang="ru-RU" sz="2400" i="1" dirty="0">
                <a:solidFill>
                  <a:srgbClr val="000000"/>
                </a:solidFill>
              </a:rPr>
              <a:t>отложения </a:t>
            </a:r>
            <a:r>
              <a:rPr lang="ru-RU" sz="2400" i="1" dirty="0" err="1">
                <a:solidFill>
                  <a:srgbClr val="000000"/>
                </a:solidFill>
              </a:rPr>
              <a:t>пирофосфата</a:t>
            </a:r>
            <a:r>
              <a:rPr lang="ru-RU" sz="2400" i="1" dirty="0">
                <a:solidFill>
                  <a:srgbClr val="000000"/>
                </a:solidFill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</a:rPr>
              <a:t>кальция</a:t>
            </a:r>
            <a:r>
              <a:rPr lang="ru-RU" sz="2400" i="1" dirty="0" smtClean="0">
                <a:solidFill>
                  <a:srgbClr val="000000"/>
                </a:solidFill>
                <a:effectLst/>
              </a:rPr>
              <a:t>, </a:t>
            </a:r>
            <a:r>
              <a:rPr lang="ru-RU" sz="2400" i="1" dirty="0" err="1" smtClean="0">
                <a:solidFill>
                  <a:srgbClr val="000000"/>
                </a:solidFill>
                <a:effectLst/>
              </a:rPr>
              <a:t>нейропатический</a:t>
            </a:r>
            <a:r>
              <a:rPr lang="ru-RU" sz="2400" i="1" dirty="0" smtClean="0">
                <a:solidFill>
                  <a:srgbClr val="000000"/>
                </a:solidFill>
                <a:effectLst/>
              </a:rPr>
              <a:t> или </a:t>
            </a:r>
            <a:r>
              <a:rPr lang="ru-RU" sz="2400" i="1" dirty="0">
                <a:solidFill>
                  <a:srgbClr val="000000"/>
                </a:solidFill>
                <a:effectLst/>
              </a:rPr>
              <a:t>гемофильный </a:t>
            </a:r>
            <a:r>
              <a:rPr lang="ru-RU" sz="2400" i="1" dirty="0" smtClean="0">
                <a:solidFill>
                  <a:srgbClr val="000000"/>
                </a:solidFill>
                <a:effectLst/>
              </a:rPr>
              <a:t>артрит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8" y="1460086"/>
            <a:ext cx="4344001" cy="52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3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071" y="269268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Равномерное сужение </a:t>
            </a:r>
            <a:r>
              <a:rPr lang="ru-RU" dirty="0"/>
              <a:t>суставной щели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8447" y="1550157"/>
            <a:ext cx="5954287" cy="5307843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0000"/>
                </a:solidFill>
              </a:rPr>
              <a:t>Воспалительное заболевание </a:t>
            </a:r>
            <a:r>
              <a:rPr lang="ru-RU" sz="2000" b="1" i="1" dirty="0" smtClean="0">
                <a:solidFill>
                  <a:srgbClr val="000000"/>
                </a:solidFill>
              </a:rPr>
              <a:t>суставов:</a:t>
            </a:r>
            <a:endParaRPr lang="ru-RU" sz="2000" i="1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</a:rPr>
              <a:t>Характеризуется эрозиями костей, </a:t>
            </a:r>
            <a:r>
              <a:rPr lang="ru-RU" sz="2000" dirty="0" smtClean="0">
                <a:solidFill>
                  <a:srgbClr val="000000"/>
                </a:solidFill>
              </a:rPr>
              <a:t>остеопорозом, </a:t>
            </a:r>
            <a:r>
              <a:rPr lang="ru-RU" sz="2000" dirty="0">
                <a:solidFill>
                  <a:srgbClr val="000000"/>
                </a:solidFill>
              </a:rPr>
              <a:t>отеком мягких тканей и равномерным, симметричным </a:t>
            </a:r>
            <a:r>
              <a:rPr lang="ru-RU" sz="2000" dirty="0" smtClean="0">
                <a:solidFill>
                  <a:srgbClr val="000000"/>
                </a:solidFill>
              </a:rPr>
              <a:t>сужением </a:t>
            </a:r>
            <a:r>
              <a:rPr lang="ru-RU" sz="2000" dirty="0">
                <a:solidFill>
                  <a:srgbClr val="000000"/>
                </a:solidFill>
              </a:rPr>
              <a:t>суставной </a:t>
            </a:r>
            <a:r>
              <a:rPr lang="ru-RU" sz="2000" dirty="0" smtClean="0">
                <a:solidFill>
                  <a:srgbClr val="000000"/>
                </a:solidFill>
              </a:rPr>
              <a:t>щели.</a:t>
            </a:r>
            <a:endParaRPr lang="ru-RU" sz="20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</a:rPr>
              <a:t>Воспаление одного сустава </a:t>
            </a:r>
            <a:r>
              <a:rPr lang="ru-RU" sz="2000" dirty="0" smtClean="0">
                <a:solidFill>
                  <a:srgbClr val="000000"/>
                </a:solidFill>
              </a:rPr>
              <a:t>– чаще </a:t>
            </a:r>
            <a:r>
              <a:rPr lang="ru-RU" sz="2000" i="1" dirty="0" smtClean="0">
                <a:solidFill>
                  <a:srgbClr val="000000"/>
                </a:solidFill>
              </a:rPr>
              <a:t>инфекционной этиологии.</a:t>
            </a:r>
            <a:endParaRPr lang="ru-RU" sz="2000" i="1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</a:rPr>
              <a:t>Множественное </a:t>
            </a:r>
            <a:r>
              <a:rPr lang="ru-RU" sz="2000" dirty="0">
                <a:solidFill>
                  <a:srgbClr val="000000"/>
                </a:solidFill>
              </a:rPr>
              <a:t>воспаление суставов с проксимальным </a:t>
            </a:r>
            <a:r>
              <a:rPr lang="ru-RU" sz="2000" dirty="0" smtClean="0">
                <a:solidFill>
                  <a:srgbClr val="000000"/>
                </a:solidFill>
              </a:rPr>
              <a:t>распространением </a:t>
            </a:r>
            <a:r>
              <a:rPr lang="ru-RU" sz="2000" dirty="0">
                <a:solidFill>
                  <a:srgbClr val="000000"/>
                </a:solidFill>
              </a:rPr>
              <a:t>без пролиферации </a:t>
            </a:r>
            <a:r>
              <a:rPr lang="ru-RU" sz="2000" dirty="0" smtClean="0">
                <a:solidFill>
                  <a:srgbClr val="000000"/>
                </a:solidFill>
              </a:rPr>
              <a:t>костной ткани -  </a:t>
            </a:r>
            <a:r>
              <a:rPr lang="ru-RU" sz="2000" i="1" dirty="0">
                <a:solidFill>
                  <a:srgbClr val="000000"/>
                </a:solidFill>
              </a:rPr>
              <a:t>ревматоидный артрит.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</a:rPr>
              <a:t>В</a:t>
            </a:r>
            <a:r>
              <a:rPr lang="ru-RU" sz="2000" dirty="0" smtClean="0">
                <a:solidFill>
                  <a:srgbClr val="000000"/>
                </a:solidFill>
              </a:rPr>
              <a:t>оспаление </a:t>
            </a:r>
            <a:r>
              <a:rPr lang="ru-RU" sz="2000" dirty="0">
                <a:solidFill>
                  <a:srgbClr val="000000"/>
                </a:solidFill>
              </a:rPr>
              <a:t>распространяется </a:t>
            </a:r>
            <a:r>
              <a:rPr lang="ru-RU" sz="2000" dirty="0" smtClean="0">
                <a:solidFill>
                  <a:srgbClr val="000000"/>
                </a:solidFill>
              </a:rPr>
              <a:t>дистально </a:t>
            </a:r>
            <a:r>
              <a:rPr lang="ru-RU" sz="2000" dirty="0">
                <a:solidFill>
                  <a:srgbClr val="000000"/>
                </a:solidFill>
              </a:rPr>
              <a:t>с пролиферацией </a:t>
            </a:r>
            <a:r>
              <a:rPr lang="ru-RU" sz="2000" dirty="0" smtClean="0">
                <a:solidFill>
                  <a:srgbClr val="000000"/>
                </a:solidFill>
              </a:rPr>
              <a:t>костной ткани - серонегативная </a:t>
            </a:r>
            <a:r>
              <a:rPr lang="ru-RU" sz="2000" dirty="0" err="1" smtClean="0">
                <a:solidFill>
                  <a:srgbClr val="000000"/>
                </a:solidFill>
              </a:rPr>
              <a:t>спондилоартропатия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" y="1362267"/>
            <a:ext cx="5244434" cy="54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5128" y="323859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Серонегативная </a:t>
            </a:r>
            <a:r>
              <a:rPr lang="ru-RU" dirty="0" err="1"/>
              <a:t>спондилоартропатия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5958" y="2133600"/>
            <a:ext cx="5868538" cy="4471916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П</a:t>
            </a:r>
            <a:r>
              <a:rPr lang="ru-RU" sz="2000" dirty="0" smtClean="0"/>
              <a:t>редставляет </a:t>
            </a:r>
            <a:r>
              <a:rPr lang="ru-RU" sz="2000" dirty="0"/>
              <a:t>собой группу хронических воспалительных заболеваний, связанных с </a:t>
            </a:r>
            <a:r>
              <a:rPr lang="ru-RU" sz="2000" dirty="0" smtClean="0"/>
              <a:t>HLA-B27.</a:t>
            </a:r>
          </a:p>
          <a:p>
            <a:r>
              <a:rPr lang="ru-RU" sz="2000" b="1" dirty="0" smtClean="0"/>
              <a:t>Аксиальная серонегативная </a:t>
            </a:r>
            <a:r>
              <a:rPr lang="ru-RU" sz="2000" b="1" dirty="0" err="1"/>
              <a:t>спондилоартропатия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dirty="0" smtClean="0"/>
              <a:t>– </a:t>
            </a:r>
            <a:r>
              <a:rPr lang="ru-RU" sz="2000" dirty="0"/>
              <a:t>локализуется </a:t>
            </a:r>
            <a:r>
              <a:rPr lang="ru-RU" sz="2000" dirty="0" smtClean="0"/>
              <a:t>чаще в передних отделах позвоночного столба </a:t>
            </a:r>
            <a:r>
              <a:rPr lang="ru-RU" sz="2000" dirty="0"/>
              <a:t>(анкилозирующий </a:t>
            </a:r>
            <a:r>
              <a:rPr lang="ru-RU" sz="2000" dirty="0" smtClean="0"/>
              <a:t>спондилоартрит)</a:t>
            </a:r>
          </a:p>
          <a:p>
            <a:r>
              <a:rPr lang="ru-RU" sz="2000" b="1" dirty="0"/>
              <a:t>Периферическая серонегативная </a:t>
            </a:r>
            <a:r>
              <a:rPr lang="ru-RU" sz="2000" b="1" dirty="0" err="1" smtClean="0"/>
              <a:t>спондилоартропатия</a:t>
            </a:r>
            <a:r>
              <a:rPr lang="ru-RU" sz="2000" b="1" dirty="0" smtClean="0"/>
              <a:t> </a:t>
            </a:r>
            <a:r>
              <a:rPr lang="ru-RU" sz="2000" dirty="0" smtClean="0"/>
              <a:t>- </a:t>
            </a:r>
            <a:r>
              <a:rPr lang="ru-RU" sz="2000" dirty="0"/>
              <a:t>локализуется </a:t>
            </a:r>
            <a:r>
              <a:rPr lang="ru-RU" sz="2000" dirty="0" smtClean="0"/>
              <a:t>в суставах верхних и нижних конечностей (</a:t>
            </a:r>
            <a:r>
              <a:rPr lang="ru-RU" sz="2000" dirty="0" err="1" smtClean="0"/>
              <a:t>псориатический</a:t>
            </a:r>
            <a:r>
              <a:rPr lang="ru-RU" sz="2000" dirty="0"/>
              <a:t>, </a:t>
            </a:r>
            <a:r>
              <a:rPr lang="ru-RU" sz="2000" dirty="0" smtClean="0"/>
              <a:t>реактивный артрит </a:t>
            </a:r>
            <a:r>
              <a:rPr lang="ru-RU" sz="2000" dirty="0"/>
              <a:t>и </a:t>
            </a:r>
            <a:r>
              <a:rPr lang="ru-RU" sz="2000" dirty="0" smtClean="0"/>
              <a:t>артрит ассоциированный с воспалительными заболеваниями кишечника)</a:t>
            </a:r>
            <a:endParaRPr lang="ru-RU" sz="20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0" y="2133600"/>
            <a:ext cx="5375135" cy="416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BADBE5-89E8-FB5A-9CDF-6A3E3314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367" y="52857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Система </a:t>
            </a:r>
            <a:r>
              <a:rPr lang="en-US" dirty="0" err="1" smtClean="0"/>
              <a:t>Rg</a:t>
            </a:r>
            <a:r>
              <a:rPr lang="en-US" dirty="0" smtClean="0"/>
              <a:t>-</a:t>
            </a:r>
            <a:r>
              <a:rPr lang="ru-RU" dirty="0" smtClean="0"/>
              <a:t>интерпретации суставов ABCDE-S</a:t>
            </a:r>
            <a:r>
              <a:rPr lang="ru-RU" b="1" dirty="0">
                <a:latin typeface="Open Sans" panose="020B0606030504020204" pitchFamily="34" charset="0"/>
              </a:rPr>
              <a:t/>
            </a:r>
            <a:br>
              <a:rPr lang="ru-RU" b="1" dirty="0">
                <a:latin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A42E36F-44ED-50E6-476D-1CB8C8D2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108" y="1809465"/>
            <a:ext cx="8915400" cy="3777622"/>
          </a:xfrm>
        </p:spPr>
        <p:txBody>
          <a:bodyPr>
            <a:normAutofit/>
          </a:bodyPr>
          <a:lstStyle/>
          <a:p>
            <a:pPr algn="l"/>
            <a:r>
              <a:rPr lang="ru-RU" sz="2200" b="0" i="0" dirty="0" smtClean="0">
                <a:solidFill>
                  <a:srgbClr val="000000"/>
                </a:solidFill>
                <a:effectLst/>
              </a:rPr>
              <a:t>Заболевания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суставов имеют 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вариабельные рентгенологические признаки.</a:t>
            </a:r>
            <a:r>
              <a:rPr lang="ru-RU" sz="2200" dirty="0">
                <a:solidFill>
                  <a:srgbClr val="000000"/>
                </a:solidFill>
              </a:rPr>
              <a:t> 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Мнемоника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ABCDE-S — полезный инструмент для систематической и полной 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рентгенологической интерпретации.</a:t>
            </a:r>
            <a:endParaRPr lang="ru-RU" sz="2200" b="1" dirty="0">
              <a:solidFill>
                <a:srgbClr val="000000"/>
              </a:solidFill>
            </a:endParaRPr>
          </a:p>
          <a:p>
            <a:pPr algn="l"/>
            <a:r>
              <a:rPr lang="ru-RU" sz="2200" b="0" i="0" dirty="0" smtClean="0">
                <a:solidFill>
                  <a:srgbClr val="000000"/>
                </a:solidFill>
                <a:effectLst/>
              </a:rPr>
              <a:t>ABCDE-S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означает «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сустав»,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«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кость»,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«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хрящ»,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«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распределение», «дополнительные сведения»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и «мягкие ткани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».</a:t>
            </a:r>
          </a:p>
          <a:p>
            <a:pPr algn="l"/>
            <a:r>
              <a:rPr lang="ru-RU" sz="2200" dirty="0" smtClean="0">
                <a:solidFill>
                  <a:srgbClr val="000000"/>
                </a:solidFill>
              </a:rPr>
              <a:t>Другой вариант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ABCDE </a:t>
            </a:r>
            <a:r>
              <a:rPr lang="ru-RU" sz="2200" dirty="0" smtClean="0">
                <a:solidFill>
                  <a:srgbClr val="000000"/>
                </a:solidFill>
              </a:rPr>
              <a:t>означает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  </a:t>
            </a:r>
            <a:r>
              <a:rPr lang="ru-RU" sz="2200" dirty="0" smtClean="0">
                <a:solidFill>
                  <a:srgbClr val="000000"/>
                </a:solidFill>
              </a:rPr>
              <a:t>«конфигурация сустава»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, «кость», «хрящ», «распределение» </a:t>
            </a:r>
            <a:r>
              <a:rPr lang="ru-RU" sz="2200" b="0" i="0" dirty="0">
                <a:solidFill>
                  <a:srgbClr val="000000"/>
                </a:solidFill>
                <a:effectLst/>
              </a:rPr>
              <a:t>и </a:t>
            </a:r>
            <a:r>
              <a:rPr lang="ru-RU" sz="2200" b="0" i="0" dirty="0" smtClean="0">
                <a:solidFill>
                  <a:srgbClr val="000000"/>
                </a:solidFill>
                <a:effectLst/>
              </a:rPr>
              <a:t>«выпот»</a:t>
            </a:r>
            <a:endParaRPr lang="ru-RU" sz="22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016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D23635-C0F0-0383-BC49-B4475E40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08" y="218364"/>
            <a:ext cx="11017035" cy="6639636"/>
          </a:xfrm>
        </p:spPr>
      </p:pic>
      <p:sp>
        <p:nvSpPr>
          <p:cNvPr id="7" name="TextBox 6"/>
          <p:cNvSpPr txBox="1"/>
          <p:nvPr/>
        </p:nvSpPr>
        <p:spPr>
          <a:xfrm>
            <a:off x="1003108" y="1192278"/>
            <a:ext cx="236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 -</a:t>
            </a:r>
            <a:r>
              <a:rPr lang="ru-RU" sz="2800" b="1" dirty="0" smtClean="0"/>
              <a:t>Сустав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3108" y="2472675"/>
            <a:ext cx="189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 - </a:t>
            </a:r>
            <a:r>
              <a:rPr lang="ru-RU" sz="2800" b="1" dirty="0" smtClean="0"/>
              <a:t>Кости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003108" y="5670895"/>
            <a:ext cx="189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 - </a:t>
            </a:r>
            <a:r>
              <a:rPr lang="ru-RU" sz="2800" b="1" dirty="0" smtClean="0"/>
              <a:t>Хрящ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62895" y="1134342"/>
            <a:ext cx="7362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Эрозии</a:t>
            </a:r>
          </a:p>
          <a:p>
            <a:r>
              <a:rPr lang="ru-RU" sz="2200" dirty="0" smtClean="0"/>
              <a:t>Локализация: краевые = </a:t>
            </a:r>
            <a:r>
              <a:rPr lang="ru-RU" sz="2200" dirty="0" err="1" smtClean="0"/>
              <a:t>субхондральная</a:t>
            </a:r>
            <a:r>
              <a:rPr lang="ru-RU" sz="2200" dirty="0" smtClean="0"/>
              <a:t> область 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3207223" y="2283666"/>
            <a:ext cx="45508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Пролиферативные изменения:</a:t>
            </a:r>
          </a:p>
          <a:p>
            <a:r>
              <a:rPr lang="ru-RU" sz="2200" dirty="0" smtClean="0"/>
              <a:t>-образование остеофитов</a:t>
            </a:r>
          </a:p>
          <a:p>
            <a:r>
              <a:rPr lang="ru-RU" sz="2200" dirty="0" smtClean="0"/>
              <a:t>-</a:t>
            </a:r>
            <a:r>
              <a:rPr lang="ru-RU" sz="2200" dirty="0" err="1" smtClean="0"/>
              <a:t>субхондральный</a:t>
            </a:r>
            <a:r>
              <a:rPr lang="ru-RU" sz="2200" dirty="0" smtClean="0"/>
              <a:t> склероз</a:t>
            </a:r>
          </a:p>
          <a:p>
            <a:r>
              <a:rPr lang="ru-RU" sz="2200" dirty="0" smtClean="0"/>
              <a:t>-</a:t>
            </a:r>
            <a:r>
              <a:rPr lang="ru-RU" sz="2200" dirty="0" err="1" smtClean="0"/>
              <a:t>энтерофит</a:t>
            </a:r>
            <a:r>
              <a:rPr lang="ru-RU" sz="2200" dirty="0" smtClean="0"/>
              <a:t> или образование шпор</a:t>
            </a:r>
          </a:p>
          <a:p>
            <a:r>
              <a:rPr lang="ru-RU" sz="2200" dirty="0" smtClean="0"/>
              <a:t>-</a:t>
            </a:r>
            <a:r>
              <a:rPr lang="ru-RU" sz="2200" dirty="0" err="1" smtClean="0"/>
              <a:t>синдесмофиты</a:t>
            </a:r>
            <a:endParaRPr lang="ru-RU" sz="2200" dirty="0" smtClean="0"/>
          </a:p>
          <a:p>
            <a:r>
              <a:rPr lang="ru-RU" sz="2200" dirty="0" smtClean="0"/>
              <a:t>-</a:t>
            </a:r>
            <a:r>
              <a:rPr lang="ru-RU" sz="2200" dirty="0" err="1" smtClean="0"/>
              <a:t>хондрокальциноз</a:t>
            </a:r>
            <a:endParaRPr lang="ru-RU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7658384" y="2319396"/>
            <a:ext cx="4607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Снижение плотности костной ткани:</a:t>
            </a:r>
          </a:p>
          <a:p>
            <a:pPr marL="285750" indent="-285750">
              <a:buFontTx/>
              <a:buChar char="-"/>
            </a:pPr>
            <a:r>
              <a:rPr lang="ru-RU" sz="2200" dirty="0" smtClean="0"/>
              <a:t>Диффузный остеопороз</a:t>
            </a:r>
          </a:p>
          <a:p>
            <a:pPr marL="285750" indent="-285750">
              <a:buFontTx/>
              <a:buChar char="-"/>
            </a:pPr>
            <a:r>
              <a:rPr lang="ru-RU" sz="2200" dirty="0" smtClean="0"/>
              <a:t>Локальный </a:t>
            </a:r>
            <a:r>
              <a:rPr lang="ru-RU" sz="2200" dirty="0" err="1" smtClean="0"/>
              <a:t>остеолизис</a:t>
            </a:r>
            <a:endParaRPr lang="ru-RU" sz="2200" dirty="0" smtClean="0"/>
          </a:p>
          <a:p>
            <a:pPr marL="285750" indent="-285750">
              <a:buFontTx/>
              <a:buChar char="-"/>
            </a:pPr>
            <a:r>
              <a:rPr lang="ru-RU" sz="2200" dirty="0" smtClean="0"/>
              <a:t>Образование кист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370996" y="5670895"/>
            <a:ext cx="5956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Сужение суставной щели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5285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D23635-C0F0-0383-BC49-B4475E40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90" y="218364"/>
            <a:ext cx="10017144" cy="6639636"/>
          </a:xfrm>
        </p:spPr>
      </p:pic>
      <p:sp>
        <p:nvSpPr>
          <p:cNvPr id="10" name="TextBox 9"/>
          <p:cNvSpPr txBox="1"/>
          <p:nvPr/>
        </p:nvSpPr>
        <p:spPr>
          <a:xfrm>
            <a:off x="1051191" y="1294720"/>
            <a:ext cx="359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 - </a:t>
            </a:r>
            <a:r>
              <a:rPr lang="ru-RU" sz="2400" b="1" dirty="0" smtClean="0"/>
              <a:t>Распространение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43381" y="3197351"/>
            <a:ext cx="339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 - </a:t>
            </a:r>
            <a:r>
              <a:rPr lang="ru-RU" sz="2400" b="1" dirty="0" smtClean="0"/>
              <a:t>Дополнительные сведения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50679" y="5089866"/>
            <a:ext cx="289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 - </a:t>
            </a:r>
            <a:r>
              <a:rPr lang="ru-RU" sz="2400" b="1" dirty="0" smtClean="0"/>
              <a:t>Мягкие ткани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34527" y="1294720"/>
            <a:ext cx="6429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-Равномерное или неравномерное</a:t>
            </a:r>
          </a:p>
          <a:p>
            <a:r>
              <a:rPr lang="ru-RU" sz="2200" dirty="0"/>
              <a:t>-</a:t>
            </a:r>
            <a:r>
              <a:rPr lang="ru-RU" sz="2200" dirty="0" smtClean="0"/>
              <a:t>Проксимальное или дистальное</a:t>
            </a:r>
          </a:p>
          <a:p>
            <a:r>
              <a:rPr lang="ru-RU" sz="2200" dirty="0" smtClean="0"/>
              <a:t>-Моноартикулярный, </a:t>
            </a:r>
            <a:r>
              <a:rPr lang="ru-RU" sz="2200" dirty="0" err="1" smtClean="0"/>
              <a:t>полиартикулярный</a:t>
            </a:r>
            <a:endParaRPr lang="ru-RU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4734527" y="3239078"/>
            <a:ext cx="6197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</a:t>
            </a:r>
            <a:r>
              <a:rPr lang="ru-RU" sz="2200" dirty="0" smtClean="0"/>
              <a:t>Данные анамнеза (возраст и пол)</a:t>
            </a:r>
          </a:p>
          <a:p>
            <a:r>
              <a:rPr lang="en-US" sz="2200" dirty="0" smtClean="0"/>
              <a:t>-</a:t>
            </a:r>
            <a:r>
              <a:rPr lang="ru-RU" sz="2200" dirty="0" smtClean="0"/>
              <a:t>Клинические или лабораторные данные</a:t>
            </a:r>
            <a:endParaRPr lang="ru-RU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4734527" y="5089866"/>
            <a:ext cx="5923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</a:t>
            </a:r>
            <a:r>
              <a:rPr lang="ru-RU" sz="2200" dirty="0" smtClean="0"/>
              <a:t>Деформация, припухлость</a:t>
            </a:r>
          </a:p>
          <a:p>
            <a:r>
              <a:rPr lang="en-US" sz="2200" dirty="0" smtClean="0"/>
              <a:t>-</a:t>
            </a:r>
            <a:r>
              <a:rPr lang="ru-RU" sz="2200" dirty="0" smtClean="0"/>
              <a:t>Образования (</a:t>
            </a:r>
            <a:r>
              <a:rPr lang="ru-RU" sz="2200" dirty="0" smtClean="0"/>
              <a:t>узлы, </a:t>
            </a:r>
            <a:r>
              <a:rPr lang="ru-RU" sz="2200" dirty="0" smtClean="0"/>
              <a:t>обызвествления, кристаллы </a:t>
            </a:r>
            <a:r>
              <a:rPr lang="ru-RU" sz="2200" dirty="0" err="1" smtClean="0"/>
              <a:t>уратов</a:t>
            </a:r>
            <a:r>
              <a:rPr lang="en-US" sz="2200" dirty="0" smtClean="0"/>
              <a:t>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4119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186029-F153-808F-6FB8-75C1AB15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55" y="269268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Суставные </a:t>
            </a:r>
            <a:r>
              <a:rPr lang="ru-RU" dirty="0"/>
              <a:t>эрозии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98" y="3616657"/>
            <a:ext cx="8871048" cy="324134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10436" y="1119116"/>
            <a:ext cx="8938831" cy="2156347"/>
          </a:xfrm>
        </p:spPr>
        <p:txBody>
          <a:bodyPr>
            <a:noAutofit/>
          </a:bodyPr>
          <a:lstStyle/>
          <a:p>
            <a:r>
              <a:rPr lang="ru-RU" sz="2200" b="1" dirty="0"/>
              <a:t>Краевые эрозии </a:t>
            </a:r>
            <a:r>
              <a:rPr lang="ru-RU" sz="2200" dirty="0"/>
              <a:t>- возникают на </a:t>
            </a:r>
            <a:r>
              <a:rPr lang="ru-RU" sz="2200" dirty="0" smtClean="0"/>
              <a:t>не покрытой хрящом </a:t>
            </a:r>
            <a:r>
              <a:rPr lang="ru-RU" sz="2200" dirty="0"/>
              <a:t>части </a:t>
            </a:r>
            <a:r>
              <a:rPr lang="ru-RU" sz="2200" dirty="0" smtClean="0"/>
              <a:t>сустава (</a:t>
            </a:r>
            <a:r>
              <a:rPr lang="ru-RU" sz="2200" i="1" dirty="0" smtClean="0"/>
              <a:t>Ревматоидный  </a:t>
            </a:r>
            <a:r>
              <a:rPr lang="ru-RU" sz="2200" i="1" dirty="0"/>
              <a:t>и псориатический артрит</a:t>
            </a:r>
            <a:r>
              <a:rPr lang="ru-RU" sz="2200" dirty="0"/>
              <a:t>) </a:t>
            </a:r>
          </a:p>
          <a:p>
            <a:r>
              <a:rPr lang="ru-RU" sz="2200" b="1" dirty="0" err="1"/>
              <a:t>Субхондральные</a:t>
            </a:r>
            <a:r>
              <a:rPr lang="ru-RU" sz="2200" b="1" dirty="0"/>
              <a:t> эрозии </a:t>
            </a:r>
            <a:r>
              <a:rPr lang="ru-RU" sz="2200" dirty="0"/>
              <a:t>- возникают на субхондральной костной пластинке суставных поверхностей. (</a:t>
            </a:r>
            <a:r>
              <a:rPr lang="ru-RU" sz="2200" i="1" dirty="0"/>
              <a:t>Эрозивный остеоартрит</a:t>
            </a:r>
            <a:r>
              <a:rPr lang="ru-RU" sz="2200" dirty="0"/>
              <a:t>) 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091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16860</TotalTime>
  <Words>904</Words>
  <Application>Microsoft Office PowerPoint</Application>
  <PresentationFormat>Широкоэкранный</PresentationFormat>
  <Paragraphs>136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Open Sans</vt:lpstr>
      <vt:lpstr>Times New Roman</vt:lpstr>
      <vt:lpstr>Wingdings</vt:lpstr>
      <vt:lpstr>Wingdings 3</vt:lpstr>
      <vt:lpstr>Легкий дым</vt:lpstr>
      <vt:lpstr>Артрит. Часть 1</vt:lpstr>
      <vt:lpstr>Подход к рентгенографической оценке артрита</vt:lpstr>
      <vt:lpstr>Неравномерное сужение суставной щели  </vt:lpstr>
      <vt:lpstr>Равномерное сужение суставной щели </vt:lpstr>
      <vt:lpstr>Серонегативная спондилоартропатия </vt:lpstr>
      <vt:lpstr>Система Rg-интерпретации суставов ABCDE-S </vt:lpstr>
      <vt:lpstr> </vt:lpstr>
      <vt:lpstr> </vt:lpstr>
      <vt:lpstr>Суставные эрозии</vt:lpstr>
      <vt:lpstr>Суставные эрозии </vt:lpstr>
      <vt:lpstr>Примеры типичных суставных эрозий</vt:lpstr>
      <vt:lpstr>Примеры типичных суставных эрозий</vt:lpstr>
      <vt:lpstr>Конфигурация сустава </vt:lpstr>
      <vt:lpstr>Костные разрастания </vt:lpstr>
      <vt:lpstr>Костные разрастания</vt:lpstr>
      <vt:lpstr>Плотность костной ткани </vt:lpstr>
      <vt:lpstr>Хрящ </vt:lpstr>
      <vt:lpstr>Хрящ</vt:lpstr>
      <vt:lpstr>Распространение  </vt:lpstr>
      <vt:lpstr>Лабораторные данные </vt:lpstr>
      <vt:lpstr>Мягкие ткани</vt:lpstr>
      <vt:lpstr>Мягкие ткани</vt:lpstr>
      <vt:lpstr>Мягкие ткани</vt:lpstr>
      <vt:lpstr>Мягкие ткани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Герман Герман</dc:creator>
  <cp:lastModifiedBy>helle</cp:lastModifiedBy>
  <cp:revision>124</cp:revision>
  <dcterms:created xsi:type="dcterms:W3CDTF">2023-11-05T13:31:15Z</dcterms:created>
  <dcterms:modified xsi:type="dcterms:W3CDTF">2023-12-25T04:32:54Z</dcterms:modified>
</cp:coreProperties>
</file>