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725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84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02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00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02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72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55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67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85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86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55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187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32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7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11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578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67D00E-EFB9-401F-AB5F-34EDFA9990B8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83176E8-784E-4F19-A3BA-66B1A22F6E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901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radiolexp.springeropen.com/articles/10.1186/s41747-020-00150-9#auth-2" TargetMode="External"/><Relationship Id="rId2" Type="http://schemas.openxmlformats.org/officeDocument/2006/relationships/hyperlink" Target="https://eurradiolexp.springeropen.com/articles/10.1186/s41747-020-00150-9#auth-1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urradiolexp.springeropen.com/articles/10.1186/s41747-020-00150-9#auth-3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urradiolexp.springeropen.com/articles/10.1186/s41747-020-00150-9#auth-2" TargetMode="External"/><Relationship Id="rId2" Type="http://schemas.openxmlformats.org/officeDocument/2006/relationships/hyperlink" Target="https://eurradiolexp.springeropen.com/articles/10.1186/s41747-020-00150-9#auth-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urradiolexp.springeropen.com/articles/10.1186/s41747-020-00150-9#auth-3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DB624-6C46-420C-ACD8-455358AA55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579120"/>
            <a:ext cx="8676222" cy="1503679"/>
          </a:xfrm>
        </p:spPr>
        <p:txBody>
          <a:bodyPr>
            <a:noAutofit/>
          </a:bodyPr>
          <a:lstStyle/>
          <a:p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</a:t>
            </a:r>
            <a:b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Ф. Войно-Ясенецкого» </a:t>
            </a:r>
            <a:b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  <a:b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br>
              <a:rPr lang="ru-RU" altLang="ru-RU" sz="14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009A853-F153-422B-B194-41F2A1102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7889" y="2870202"/>
            <a:ext cx="8676222" cy="1905000"/>
          </a:xfrm>
        </p:spPr>
        <p:txBody>
          <a:bodyPr/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PRIMAGE: для поддержки персонализированной оценки рака у детей с использованием визуализирующих </a:t>
            </a:r>
            <a:r>
              <a:rPr lang="ru-RU" sz="24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биомаркеров</a:t>
            </a:r>
            <a:endParaRPr lang="ru-RU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7B22E-F2AE-4660-B067-B51BD43081C9}"/>
              </a:ext>
            </a:extLst>
          </p:cNvPr>
          <p:cNvSpPr txBox="1"/>
          <p:nvPr/>
        </p:nvSpPr>
        <p:spPr>
          <a:xfrm flipH="1">
            <a:off x="294639" y="4866640"/>
            <a:ext cx="3799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PRIMAGE project: predictive 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silico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multiscale analytics to support childhood cancer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personalised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evaluation empowered by imaging biomarkers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Luis Martí-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Bonmatí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Ángel</a:t>
            </a:r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Alberich-Bayarri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Emanuele </a:t>
            </a:r>
            <a:r>
              <a:rPr lang="en-US" sz="16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901B8D-5B8B-417E-AADD-8EE3DC931672}"/>
              </a:ext>
            </a:extLst>
          </p:cNvPr>
          <p:cNvSpPr txBox="1"/>
          <p:nvPr/>
        </p:nvSpPr>
        <p:spPr>
          <a:xfrm>
            <a:off x="8900160" y="5934670"/>
            <a:ext cx="3291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Ординатор 1го года обучения </a:t>
            </a:r>
            <a:r>
              <a:rPr lang="ru-RU" alt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Стрижнев</a:t>
            </a: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Максим Витальевич</a:t>
            </a:r>
          </a:p>
        </p:txBody>
      </p:sp>
    </p:spTree>
    <p:extLst>
      <p:ext uri="{BB962C8B-B14F-4D97-AF65-F5344CB8AC3E}">
        <p14:creationId xmlns:p14="http://schemas.microsoft.com/office/powerpoint/2010/main" val="966299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082C6F-78EF-4DDD-BEC7-5341B735F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Вычислительная стратегия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6C05F3-426C-4DC7-8BFF-DC2A66FDB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этого проекта предлагается стратегия потока данных, позволяющая осуществлять предлагаемую многомасштабную модель с использованием имеющихся ресурсов HPC эффективным и надежным образом, учитывая, что предлагаемая модель опухоли должна быть сопряжена с сотнями тысяч моделей тканей, каждая из которых сопряжена также с сотнями тысяч моделей клеток.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2342C3-2A42-40D2-9197-E66314DDE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80" y="5128270"/>
            <a:ext cx="4033520" cy="17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893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29E28C-F19D-4D37-856F-4B88CA4CD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</a:t>
            </a:r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результаы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A19699-A0CA-40D0-A58E-4142B0911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состояние производства-качественное гибридное вычислительное облако и HPC для </a:t>
            </a:r>
            <a:r>
              <a:rPr lang="ru-RU" sz="2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ru-RU" sz="24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обработки клинических случаев в настоящее время представлено такими проектами , как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EurValve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GoSmart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добившись значительного прогресса в разработке комплексных, всеобъемлющих рамок</a:t>
            </a:r>
            <a:r>
              <a:rPr lang="ru-RU" dirty="0"/>
              <a:t>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Существенная новизна PRIMAGE в отношении этого уровня техники заключается в том, чтобы значительно приблизить облачные и HPC вычислительные решения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898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4830F-96CA-45F4-B1D8-55B42E10D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C3D517-E2EC-4AAE-9BD9-A5BDF9058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конце проекта разработанная открытая облачная платформа будет поддерживать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фенотипирование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(диагностику), стратификацию лечения (прогноз) и определение специфичных для пациента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CEPs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(прогноз), основанные на использовании визуализирующих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биомаркеров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моделировании роста опухоли, расширенной визуализации показателей доверия и подходах машинного обучения.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2726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B9DE4-3C2E-4D8F-B6C3-C195B813C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C155F-93F1-4EBC-88E3-0906F135B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Луис Марти-</a:t>
            </a:r>
            <a:r>
              <a:rPr lang="ru-RU" sz="24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Бонмати</a:t>
            </a:r>
            <a:r>
              <a:rPr lang="ru-RU" sz="24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endParaRPr lang="ru-RU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Ángel</a:t>
            </a:r>
            <a:r>
              <a:rPr lang="en-US" sz="24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Alberich-Bayarri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Emanuele </a:t>
            </a:r>
            <a:r>
              <a:rPr lang="en-US" sz="2400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Neri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dirty="0"/>
              <a:t>https://eurradiolexp.springeropen.com/articles/10.1186/s41747-020-00150-9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7416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54A1-7426-4FAA-A469-983EBCD6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3" y="221488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Спасибо за внимание!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82CF8D3-7501-4CAF-94C7-2DD7BB67A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402" y="3769360"/>
            <a:ext cx="4637598" cy="30886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111BFBB-CA2E-48B4-8486-A87436348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9880"/>
            <a:ext cx="4505960" cy="273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7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81818-41D7-4898-8A36-B4928468E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445E7-A46C-4D25-88F9-1BBC8882E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PRIMAGE является одним из крупнейших и более амбициозных исследовательских проектов, связанных с медицинской визуализацией, искусственным интеллектом и лечением рака у детей. Это 4-летний проект, финансируемый Европейской комиссией, который имеет 16 европейских партнеров в консорциуме, включая европейское общество детской онкологии.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06708D-4DAA-4863-8008-F309E2A9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610" y="0"/>
            <a:ext cx="4012390" cy="266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3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B3CE0-FADC-4454-8324-46CA1D1D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моменты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7327F6-5192-4AFE-9AC2-52DEB2DE6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4048761"/>
          </a:xfrm>
        </p:spPr>
        <p:txBody>
          <a:bodyPr>
            <a:normAutofit fontScale="77500" lnSpcReduction="20000"/>
          </a:bodyPr>
          <a:lstStyle/>
          <a:p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открытая облачная платформа для поддержки принятия решений при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нейробластоме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диффузной врожденной глиоме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понтина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Будет разработана система поддержки принятия решений под руководством специалистов в области визуализации и детской онкологии в рамках ориентированного на пользователя подхода.</a:t>
            </a:r>
          </a:p>
          <a:p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позволит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валидировать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визуализирующие </a:t>
            </a:r>
            <a:r>
              <a:rPr lang="ru-RU" sz="31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биомаркеры</a:t>
            </a:r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компьютерная томография, магнитно-резонансная томография, позитронно-эмиссионная томография и интегральные данные.</a:t>
            </a:r>
          </a:p>
          <a:p>
            <a:r>
              <a:rPr lang="ru-RU" sz="31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будет разрабатывать диагностические многомасштабные модели для прогнозирования прогрессирования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080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8F4A8-5437-4EE4-A2AD-BEB16BDEA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Нейробластома</a:t>
            </a:r>
            <a:r>
              <a:rPr lang="ru-RU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диффузная внутренняя Понтийская глиома (ДИПГ)</a:t>
            </a:r>
            <a:br>
              <a:rPr lang="ru-RU" sz="4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56EE2-AE59-4D63-AF06-11EB48ED5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41910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 данных, визуализирующие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биомаркеры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модели для 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 будут разработаны и подтверждены в контексте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нейробластомы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(NB) и диффузной внутренней Понтийской глиомы (DIPG).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ДИПГ является ведущей причиной смерти детей, связанной с опухолями головного мозга. Учитывая редкость детских опухолей, международные кооперативные сети имеют важное значение для агглютинации соответствующих ретроспективных данных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проспективных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случаев для клинических испытаний, способствуя выявлению эффективных инструментов для ранней диагностики и потенциально эффективной терапии.</a:t>
            </a:r>
          </a:p>
        </p:txBody>
      </p:sp>
    </p:spTree>
    <p:extLst>
      <p:ext uri="{BB962C8B-B14F-4D97-AF65-F5344CB8AC3E}">
        <p14:creationId xmlns:p14="http://schemas.microsoft.com/office/powerpoint/2010/main" val="4267419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4ED6F-DC96-4E2C-A84F-FCF6C6E7C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C60D28-16AC-4E85-A656-4731926A8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9905998" cy="3733801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успешного проектирования и внедрения PRIMAGE требовался очень высокий уровень междисциплинарного консорциума, обладающего экспертными знаниями от инфраструктур HPC до визуальной аналитики и многомасштабное моделирование, объединяющее государственные и частные организации по всей Европе для выполнения совместных исследований и разработок, ключевой аспект междисциплинарного подхода PRIMAGE. Были выбраны партнеры из 8 европейских стран (больницы, научно-исследовательские центры, медицинские ассоциации, частные компании и университеты), представляющие собой общеевропейскую экосистему знаний, инфраструктур, биобанков и технологий в области онкологии.</a:t>
            </a:r>
          </a:p>
        </p:txBody>
      </p:sp>
    </p:spTree>
    <p:extLst>
      <p:ext uri="{BB962C8B-B14F-4D97-AF65-F5344CB8AC3E}">
        <p14:creationId xmlns:p14="http://schemas.microsoft.com/office/powerpoint/2010/main" val="399517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80B0E-25A5-4D30-A278-0D2164C07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 платформы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2B586E-4316-4346-BB7E-9920808C3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Primage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моделях </a:t>
            </a:r>
            <a:r>
              <a:rPr lang="ru-RU" sz="240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silico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будут разработаны, требуют значительных вычислительных ресурсов и ресурсов хранения данных для обработки. Наше намерение состоит в том, чтобы поставить сделанное на заказ решение информационной технологии, объединяя крупномасштабные HPC и универсальные ресурсы облачных вычислений для оптимальной эффективности и надежности.</a:t>
            </a:r>
          </a:p>
        </p:txBody>
      </p:sp>
    </p:spTree>
    <p:extLst>
      <p:ext uri="{BB962C8B-B14F-4D97-AF65-F5344CB8AC3E}">
        <p14:creationId xmlns:p14="http://schemas.microsoft.com/office/powerpoint/2010/main" val="59956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AE5E8C2-05D7-47F6-A895-9CD44AB03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133" y="1508759"/>
            <a:ext cx="9905998" cy="4546601"/>
          </a:xfrm>
        </p:spPr>
        <p:txBody>
          <a:bodyPr>
            <a:noAutofit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конечном итоге инфраструктура будет базироваться на DSS, которая будет разработана для ведения рака с расширенными функциональными возможностями и удобством использования в соответствии с ориентированным на пользователя подходом, направляемым клиническими партнерами. Этот DSS будет использовать следующее: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Крупномасштабная обработка на ресурсах HPC (CPU или графическом процессоре общего назначения), наложенная удобным контроллером процессов на основе передачи состояния представления, называемым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Rimrock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и набором доступа к данным, называемым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Polish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Infrastructure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(PL-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grid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934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010CE353-6F62-4214-A396-531247BE7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975361"/>
            <a:ext cx="9905998" cy="4815840"/>
          </a:xfrm>
        </p:spPr>
        <p:txBody>
          <a:bodyPr>
            <a:normAutofit fontScale="92500"/>
          </a:bodyPr>
          <a:lstStyle/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Гибридные облачные ресурсы, состоящие из частных и публичных облачных сайтов (на основе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Europen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open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EOSC,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на которых будут размещаться хранилища данных PRIMAGE. Вычислительные задачи могут быть развернуты и согласованно управляться одним инструментом доступа, таким как платформа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Интеграционное промежуточное программное обеспечение, состоящее из набора протоколов и интерфейсов между HPC/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(моделями), частными и публичными облачными вычислениями/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(репозиториями, изолированной обработкой) и внешними источниками данных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анонимизированные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клинические и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биобанкинговые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данные). Промежуточное программное обеспечение будет внедрено для достижения адекватного уровня согласованности решений.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9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BDCE7-78DF-4B21-8A94-00DF227F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Хранилище данных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4D90E-D04A-49DD-A0A3-51D8D71B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164080"/>
            <a:ext cx="9905998" cy="469392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Накопленные клинические данные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визуализационные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клинические, патологические и молекулярные) начиная с 2002 года будут собираться клиническими центрами и детскими онкологическими ассоциациями, участвующими в проекте PRIMAGE. Клинические, молекулярные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визуализационные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данные в компании PRIMAGE будут предоставляться в соответствии с самыми строгими административными и договорными процедурами для обеспечения соблюдения правовых и этических норм. Все случаи, включенные в хранилище данных, как для разработки моделей, так и для проверки платформы, должны быть одобрены комитетами по этике их соответствующих центров.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EAF9AA-EA6C-4966-BEEA-A9C1EF4A91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678" y="1673"/>
            <a:ext cx="3388322" cy="190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69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TM03457485[[fn=Сетчатая]]</Template>
  <TotalTime>87</TotalTime>
  <Words>875</Words>
  <Application>Microsoft Office PowerPoint</Application>
  <PresentationFormat>Широкоэкранный</PresentationFormat>
  <Paragraphs>41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Times New Roman</vt:lpstr>
      <vt:lpstr>Сетка</vt:lpstr>
      <vt:lpstr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Кафедра лучевой диагностики ИПО </vt:lpstr>
      <vt:lpstr>ВВедение</vt:lpstr>
      <vt:lpstr>Основные моменты</vt:lpstr>
      <vt:lpstr>Нейробластома и диффузная внутренняя Понтийская глиома (ДИПГ) </vt:lpstr>
      <vt:lpstr>Методы</vt:lpstr>
      <vt:lpstr>Архитектура платформы</vt:lpstr>
      <vt:lpstr>Презентация PowerPoint</vt:lpstr>
      <vt:lpstr>Презентация PowerPoint</vt:lpstr>
      <vt:lpstr>Хранилище данных</vt:lpstr>
      <vt:lpstr>Вычислительная стратегия</vt:lpstr>
      <vt:lpstr>Предполагаемые результаы</vt:lpstr>
      <vt:lpstr>Вывод</vt:lpstr>
      <vt:lpstr>Список литературы</vt:lpstr>
      <vt:lpstr>     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образовательное учреждение высшего профессионального образования «Красноярский государственный медицинский университет имени профессора В. Ф. Войно-Ясенецкого»  Министерства здравоохранения Российской Федерации Кафедра лучевой диагностики ИПО </dc:title>
  <dc:creator>Маргарита Стрижнева</dc:creator>
  <cp:lastModifiedBy>Маргарита Стрижнева</cp:lastModifiedBy>
  <cp:revision>14</cp:revision>
  <dcterms:created xsi:type="dcterms:W3CDTF">2020-05-03T16:22:25Z</dcterms:created>
  <dcterms:modified xsi:type="dcterms:W3CDTF">2020-05-03T17:49:52Z</dcterms:modified>
</cp:coreProperties>
</file>