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26" r:id="rId6"/>
  </p:sldMasterIdLst>
  <p:sldIdLst>
    <p:sldId id="256" r:id="rId7"/>
    <p:sldId id="257" r:id="rId8"/>
    <p:sldId id="258" r:id="rId9"/>
    <p:sldId id="259" r:id="rId10"/>
    <p:sldId id="277" r:id="rId11"/>
    <p:sldId id="276" r:id="rId12"/>
    <p:sldId id="278" r:id="rId13"/>
    <p:sldId id="279" r:id="rId14"/>
    <p:sldId id="260" r:id="rId15"/>
    <p:sldId id="261" r:id="rId16"/>
    <p:sldId id="280" r:id="rId17"/>
    <p:sldId id="263" r:id="rId18"/>
    <p:sldId id="265" r:id="rId19"/>
    <p:sldId id="264" r:id="rId20"/>
    <p:sldId id="281" r:id="rId21"/>
    <p:sldId id="275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>
        <p:scale>
          <a:sx n="82" d="100"/>
          <a:sy n="82" d="100"/>
        </p:scale>
        <p:origin x="-156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50" name="Рисунок 49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50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1154880" y="2370600"/>
            <a:ext cx="8825400" cy="84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1154880" y="2370600"/>
            <a:ext cx="8825400" cy="84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158" name="Рисунок 157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58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1154880" y="2370600"/>
            <a:ext cx="8825400" cy="84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08" name="Рисунок 207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208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1154880" y="2370600"/>
            <a:ext cx="8825400" cy="84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1154880" y="2370600"/>
            <a:ext cx="8825400" cy="84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268" name="Рисунок 267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269" name="Рисунок 268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1154880" y="2370600"/>
            <a:ext cx="8825400" cy="8448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115488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76" name="Рисунок 375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  <p:pic>
        <p:nvPicPr>
          <p:cNvPr id="377" name="Рисунок 376"/>
          <p:cNvPicPr/>
          <p:nvPr/>
        </p:nvPicPr>
        <p:blipFill>
          <a:blip r:embed="rId2" cstate="print"/>
          <a:stretch/>
        </p:blipFill>
        <p:spPr>
          <a:xfrm>
            <a:off x="5028480" y="5024520"/>
            <a:ext cx="1077840" cy="86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86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677200" y="547416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15488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677200" y="5024880"/>
            <a:ext cx="430668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154880" y="5474160"/>
            <a:ext cx="8825400" cy="4100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CustomShape 12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1154880" y="2099880"/>
            <a:ext cx="8825400" cy="2677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54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dt"/>
          </p:nvPr>
        </p:nvSpPr>
        <p:spPr>
          <a:xfrm rot="5400000">
            <a:off x="10159200" y="1792080"/>
            <a:ext cx="990360" cy="304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10.4.17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15"/>
          <p:cNvSpPr>
            <a:spLocks noGrp="1"/>
          </p:cNvSpPr>
          <p:nvPr>
            <p:ph type="ftr"/>
          </p:nvPr>
        </p:nvSpPr>
        <p:spPr>
          <a:xfrm rot="5400000">
            <a:off x="8952120" y="322776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CustomShape 16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PlaceHolder 17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F88C984D-2565-472F-85AC-3BECEC2787A0}" type="slidenum"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1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CustomShape 10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PlaceHolder 11"/>
          <p:cNvSpPr>
            <a:spLocks noGrp="1"/>
          </p:cNvSpPr>
          <p:nvPr>
            <p:ph type="title"/>
          </p:nvPr>
        </p:nvSpPr>
        <p:spPr>
          <a:xfrm>
            <a:off x="1154880" y="973800"/>
            <a:ext cx="8760960" cy="706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3" name="PlaceHolder 12"/>
          <p:cNvSpPr>
            <a:spLocks noGrp="1"/>
          </p:cNvSpPr>
          <p:nvPr>
            <p:ph type="body"/>
          </p:nvPr>
        </p:nvSpPr>
        <p:spPr>
          <a:xfrm>
            <a:off x="1154880" y="2603520"/>
            <a:ext cx="8825400" cy="34160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lang="ru-RU" sz="1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6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Четвертый уровень</a:t>
            </a: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64" name="PlaceHolder 13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 b="1" strike="noStrike" spc="-1">
                <a:solidFill>
                  <a:srgbClr val="B311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10.4.17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14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1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8206477D-5EE4-4C3B-AE54-00D387382869}" type="slidenum"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1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CustomShape 1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17"/>
          <p:cNvSpPr/>
          <p:nvPr/>
        </p:nvSpPr>
        <p:spPr>
          <a:xfrm rot="21010200">
            <a:off x="8490960" y="271476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18"/>
          <p:cNvSpPr/>
          <p:nvPr/>
        </p:nvSpPr>
        <p:spPr>
          <a:xfrm>
            <a:off x="455760" y="2801160"/>
            <a:ext cx="11277360" cy="3602160"/>
          </a:xfrm>
          <a:custGeom>
            <a:avLst/>
            <a:gdLst/>
            <a:ahLst/>
            <a:cxnLst/>
            <a:rect l="l" t="t" r="r" b="b"/>
            <a:pathLst>
              <a:path w="10000" h="7946">
                <a:moveTo>
                  <a:pt x="0" y="0"/>
                </a:moveTo>
                <a:lnTo>
                  <a:pt x="0" y="7945"/>
                </a:lnTo>
                <a:lnTo>
                  <a:pt x="10000" y="7946"/>
                </a:lnTo>
                <a:lnTo>
                  <a:pt x="10000" y="4"/>
                </a:lnTo>
                <a:lnTo>
                  <a:pt x="10000" y="4"/>
                </a:lnTo>
                <a:lnTo>
                  <a:pt x="9773" y="91"/>
                </a:lnTo>
                <a:lnTo>
                  <a:pt x="9547" y="175"/>
                </a:lnTo>
                <a:lnTo>
                  <a:pt x="9320" y="256"/>
                </a:lnTo>
                <a:lnTo>
                  <a:pt x="9092" y="326"/>
                </a:lnTo>
                <a:lnTo>
                  <a:pt x="8865" y="396"/>
                </a:lnTo>
                <a:lnTo>
                  <a:pt x="8637" y="462"/>
                </a:lnTo>
                <a:lnTo>
                  <a:pt x="8412" y="518"/>
                </a:lnTo>
                <a:lnTo>
                  <a:pt x="8184" y="571"/>
                </a:lnTo>
                <a:lnTo>
                  <a:pt x="7957" y="620"/>
                </a:lnTo>
                <a:lnTo>
                  <a:pt x="7734" y="662"/>
                </a:lnTo>
                <a:lnTo>
                  <a:pt x="7508" y="704"/>
                </a:lnTo>
                <a:lnTo>
                  <a:pt x="7285" y="739"/>
                </a:lnTo>
                <a:lnTo>
                  <a:pt x="7062" y="767"/>
                </a:lnTo>
                <a:lnTo>
                  <a:pt x="6840" y="795"/>
                </a:lnTo>
                <a:lnTo>
                  <a:pt x="6620" y="819"/>
                </a:lnTo>
                <a:lnTo>
                  <a:pt x="6402" y="837"/>
                </a:lnTo>
                <a:lnTo>
                  <a:pt x="6184" y="851"/>
                </a:lnTo>
                <a:lnTo>
                  <a:pt x="5968" y="865"/>
                </a:lnTo>
                <a:lnTo>
                  <a:pt x="5755" y="872"/>
                </a:lnTo>
                <a:lnTo>
                  <a:pt x="5542" y="879"/>
                </a:lnTo>
                <a:lnTo>
                  <a:pt x="5332" y="882"/>
                </a:lnTo>
                <a:lnTo>
                  <a:pt x="5124" y="879"/>
                </a:lnTo>
                <a:lnTo>
                  <a:pt x="4918" y="879"/>
                </a:lnTo>
                <a:lnTo>
                  <a:pt x="4714" y="872"/>
                </a:lnTo>
                <a:lnTo>
                  <a:pt x="4514" y="861"/>
                </a:lnTo>
                <a:lnTo>
                  <a:pt x="4316" y="851"/>
                </a:lnTo>
                <a:lnTo>
                  <a:pt x="4122" y="840"/>
                </a:lnTo>
                <a:lnTo>
                  <a:pt x="3929" y="823"/>
                </a:lnTo>
                <a:lnTo>
                  <a:pt x="3739" y="805"/>
                </a:lnTo>
                <a:lnTo>
                  <a:pt x="3553" y="788"/>
                </a:lnTo>
                <a:lnTo>
                  <a:pt x="3190" y="742"/>
                </a:lnTo>
                <a:lnTo>
                  <a:pt x="2842" y="693"/>
                </a:lnTo>
                <a:lnTo>
                  <a:pt x="2508" y="641"/>
                </a:lnTo>
                <a:lnTo>
                  <a:pt x="2192" y="585"/>
                </a:lnTo>
                <a:lnTo>
                  <a:pt x="1890" y="525"/>
                </a:lnTo>
                <a:lnTo>
                  <a:pt x="1610" y="462"/>
                </a:lnTo>
                <a:lnTo>
                  <a:pt x="1347" y="399"/>
                </a:lnTo>
                <a:lnTo>
                  <a:pt x="1105" y="336"/>
                </a:lnTo>
                <a:lnTo>
                  <a:pt x="883" y="277"/>
                </a:lnTo>
                <a:lnTo>
                  <a:pt x="686" y="221"/>
                </a:lnTo>
                <a:lnTo>
                  <a:pt x="508" y="168"/>
                </a:lnTo>
                <a:lnTo>
                  <a:pt x="358" y="123"/>
                </a:lnTo>
                <a:lnTo>
                  <a:pt x="232" y="81"/>
                </a:lnTo>
                <a:lnTo>
                  <a:pt x="59" y="2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1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PlaceHolder 20"/>
          <p:cNvSpPr>
            <a:spLocks noGrp="1"/>
          </p:cNvSpPr>
          <p:nvPr>
            <p:ph type="title"/>
          </p:nvPr>
        </p:nvSpPr>
        <p:spPr>
          <a:xfrm>
            <a:off x="1148760" y="1063440"/>
            <a:ext cx="8831520" cy="1372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1" name="PlaceHolder 21"/>
          <p:cNvSpPr>
            <a:spLocks noGrp="1"/>
          </p:cNvSpPr>
          <p:nvPr>
            <p:ph type="body"/>
          </p:nvPr>
        </p:nvSpPr>
        <p:spPr>
          <a:xfrm>
            <a:off x="1154880" y="3543480"/>
            <a:ext cx="8825400" cy="247608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lang="ru-RU" sz="1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122" name="PlaceHolder 22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 b="1" strike="noStrike" spc="-1">
                <a:solidFill>
                  <a:srgbClr val="B311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10.4.17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23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CustomShape 24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2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0CC7EE7D-74DC-42E7-9BCB-E17F9C52236D}" type="slidenum"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PlaceHolder 11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 b="1" strike="noStrike" spc="-1">
                <a:solidFill>
                  <a:srgbClr val="B311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10.4.17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1" name="PlaceHolder 12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CustomShape 13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PlaceHolder 14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8EC36E7F-4CD4-42C4-BBE6-300FCEAAA4F7}" type="slidenum"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1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текста заголовка щёлкните мышью</a:t>
            </a:r>
          </a:p>
        </p:txBody>
      </p:sp>
      <p:sp>
        <p:nvSpPr>
          <p:cNvPr id="175" name="PlaceHolder 1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CustomShape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17"/>
          <p:cNvSpPr/>
          <p:nvPr/>
        </p:nvSpPr>
        <p:spPr>
          <a:xfrm>
            <a:off x="7289640" y="402120"/>
            <a:ext cx="4478400" cy="6053400"/>
          </a:xfrm>
          <a:prstGeom prst="rect">
            <a:avLst/>
          </a:prstGeom>
          <a:solidFill>
            <a:srgbClr val="FFFFFF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18"/>
          <p:cNvSpPr/>
          <p:nvPr/>
        </p:nvSpPr>
        <p:spPr>
          <a:xfrm rot="16200000">
            <a:off x="3787200" y="2801880"/>
            <a:ext cx="6053400" cy="1254240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9"/>
          <p:cNvSpPr/>
          <p:nvPr/>
        </p:nvSpPr>
        <p:spPr>
          <a:xfrm rot="15922200">
            <a:off x="4698360" y="18262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0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PlaceHolder 21"/>
          <p:cNvSpPr>
            <a:spLocks noGrp="1"/>
          </p:cNvSpPr>
          <p:nvPr>
            <p:ph type="title"/>
          </p:nvPr>
        </p:nvSpPr>
        <p:spPr>
          <a:xfrm>
            <a:off x="1154880" y="2677680"/>
            <a:ext cx="4350600" cy="22834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1" name="PlaceHolder 22"/>
          <p:cNvSpPr>
            <a:spLocks noGrp="1"/>
          </p:cNvSpPr>
          <p:nvPr>
            <p:ph type="body"/>
          </p:nvPr>
        </p:nvSpPr>
        <p:spPr>
          <a:xfrm>
            <a:off x="6895440" y="2677680"/>
            <a:ext cx="3757320" cy="2283480"/>
          </a:xfrm>
          <a:prstGeom prst="rect">
            <a:avLst/>
          </a:prstGeom>
        </p:spPr>
        <p:txBody>
          <a:bodyPr anchor="ctr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lang="ru-RU" sz="1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cap="all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32" name="PlaceHolder 23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 b="1" strike="noStrike" spc="-1">
                <a:solidFill>
                  <a:srgbClr val="B311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10.4.17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PlaceHolder 24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4" name="CustomShape 25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PlaceHolder 26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B0DA8B81-5E77-47D4-BCC1-DEA170C121F7}" type="slidenum"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CustomShape 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5" name="CustomShape 7"/>
          <p:cNvSpPr/>
          <p:nvPr/>
        </p:nvSpPr>
        <p:spPr>
          <a:xfrm rot="21010200">
            <a:off x="8490960" y="17974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CustomShape 8"/>
          <p:cNvSpPr/>
          <p:nvPr/>
        </p:nvSpPr>
        <p:spPr>
          <a:xfrm>
            <a:off x="459360" y="1866240"/>
            <a:ext cx="11277360" cy="4533480"/>
          </a:xfrm>
          <a:custGeom>
            <a:avLst/>
            <a:gdLst/>
            <a:ahLst/>
            <a:cxnLst/>
            <a:rect l="l" t="t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CustomShape 10" hidden="1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CustomShape 1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12"/>
          <p:cNvSpPr/>
          <p:nvPr/>
        </p:nvSpPr>
        <p:spPr>
          <a:xfrm>
            <a:off x="0" y="2666880"/>
            <a:ext cx="4190760" cy="41907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3"/>
          <p:cNvSpPr/>
          <p:nvPr/>
        </p:nvSpPr>
        <p:spPr>
          <a:xfrm>
            <a:off x="0" y="2895480"/>
            <a:ext cx="2361960" cy="23619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CustomShape 14"/>
          <p:cNvSpPr/>
          <p:nvPr/>
        </p:nvSpPr>
        <p:spPr>
          <a:xfrm>
            <a:off x="8609040" y="5867280"/>
            <a:ext cx="990360" cy="9903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15"/>
          <p:cNvSpPr/>
          <p:nvPr/>
        </p:nvSpPr>
        <p:spPr>
          <a:xfrm>
            <a:off x="8609040" y="1676520"/>
            <a:ext cx="2819160" cy="281916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4" name="CustomShape 16"/>
          <p:cNvSpPr/>
          <p:nvPr/>
        </p:nvSpPr>
        <p:spPr>
          <a:xfrm>
            <a:off x="7999560" y="8640"/>
            <a:ext cx="1599840" cy="1599840"/>
          </a:xfrm>
          <a:prstGeom prst="ellipse">
            <a:avLst/>
          </a:prstGeom>
          <a:gradFill>
            <a:gsLst>
              <a:gs pos="0">
                <a:srgbClr val="9B6BF2"/>
              </a:gs>
              <a:gs pos="100000">
                <a:srgbClr val="9B6BF2"/>
              </a:gs>
            </a:gsLst>
            <a:path path="circle"/>
          </a:gra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CustomShape 17"/>
          <p:cNvSpPr/>
          <p:nvPr/>
        </p:nvSpPr>
        <p:spPr>
          <a:xfrm rot="21010200">
            <a:off x="8490960" y="4193280"/>
            <a:ext cx="3299040" cy="440640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8"/>
          <p:cNvSpPr/>
          <p:nvPr/>
        </p:nvSpPr>
        <p:spPr>
          <a:xfrm>
            <a:off x="455760" y="4241880"/>
            <a:ext cx="11277360" cy="2336760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19"/>
          <p:cNvSpPr/>
          <p:nvPr/>
        </p:nvSpPr>
        <p:spPr>
          <a:xfrm>
            <a:off x="0" y="1440"/>
            <a:ext cx="12191760" cy="6856200"/>
          </a:xfrm>
          <a:custGeom>
            <a:avLst/>
            <a:gdLst/>
            <a:ahLst/>
            <a:cxnLst/>
            <a:rect l="l" t="t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PlaceHolder 20"/>
          <p:cNvSpPr>
            <a:spLocks noGrp="1"/>
          </p:cNvSpPr>
          <p:nvPr>
            <p:ph type="title"/>
          </p:nvPr>
        </p:nvSpPr>
        <p:spPr>
          <a:xfrm>
            <a:off x="1154880" y="2370600"/>
            <a:ext cx="8825400" cy="18223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Образец заголовка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39" name="PlaceHolder 21"/>
          <p:cNvSpPr>
            <a:spLocks noGrp="1"/>
          </p:cNvSpPr>
          <p:nvPr>
            <p:ph type="body"/>
          </p:nvPr>
        </p:nvSpPr>
        <p:spPr>
          <a:xfrm>
            <a:off x="1154880" y="5024880"/>
            <a:ext cx="8825400" cy="86004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Для правки структуры щёлкните мышью</a:t>
            </a:r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Второй уровень структуры</a:t>
            </a:r>
            <a:endParaRPr lang="ru-RU" sz="14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Третий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Четвёртый уровень структуры</a:t>
            </a:r>
            <a:endParaRPr lang="ru-RU" sz="12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Пятый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Шестой уровень структуры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EF53A5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Седьмой уровень структурыОбразец текста</a:t>
            </a:r>
            <a:endParaRPr lang="ru-RU" sz="20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40" name="PlaceHolder 22"/>
          <p:cNvSpPr>
            <a:spLocks noGrp="1"/>
          </p:cNvSpPr>
          <p:nvPr>
            <p:ph type="dt"/>
          </p:nvPr>
        </p:nvSpPr>
        <p:spPr>
          <a:xfrm>
            <a:off x="10653120" y="6391800"/>
            <a:ext cx="990360" cy="3045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ru-RU" sz="1000" b="1" strike="noStrike" spc="-1">
                <a:solidFill>
                  <a:srgbClr val="B31166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10.4.17</a:t>
            </a:r>
            <a:endParaRPr lang="ru-RU" sz="1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1" name="PlaceHolder 23"/>
          <p:cNvSpPr>
            <a:spLocks noGrp="1"/>
          </p:cNvSpPr>
          <p:nvPr>
            <p:ph type="ftr"/>
          </p:nvPr>
        </p:nvSpPr>
        <p:spPr>
          <a:xfrm>
            <a:off x="561240" y="6391800"/>
            <a:ext cx="3859560" cy="30456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2" name="CustomShape 24"/>
          <p:cNvSpPr/>
          <p:nvPr/>
        </p:nvSpPr>
        <p:spPr>
          <a:xfrm>
            <a:off x="10437840" y="0"/>
            <a:ext cx="685440" cy="1142640"/>
          </a:xfrm>
          <a:prstGeom prst="rect">
            <a:avLst/>
          </a:prstGeom>
          <a:solidFill>
            <a:srgbClr val="B31166"/>
          </a:solidFill>
          <a:ln w="9360">
            <a:noFill/>
          </a:ln>
          <a:effectLst>
            <a:outerShdw dist="2556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PlaceHolder 25"/>
          <p:cNvSpPr>
            <a:spLocks noGrp="1"/>
          </p:cNvSpPr>
          <p:nvPr>
            <p:ph type="sldNum"/>
          </p:nvPr>
        </p:nvSpPr>
        <p:spPr>
          <a:xfrm>
            <a:off x="10352520" y="295560"/>
            <a:ext cx="837720" cy="76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fld id="{224E854F-ADF6-46CB-ABB9-DB05B24C9CFB}" type="slidenum"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pPr algn="ctr">
                <a:lnSpc>
                  <a:spcPct val="100000"/>
                </a:lnSpc>
              </a:pPr>
              <a:t>‹#›</a:t>
            </a:fld>
            <a:endParaRPr lang="ru-RU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1154880" y="2099880"/>
            <a:ext cx="9817560" cy="22608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ru-RU" sz="54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Изменение затрат времени на работу в связи с автоматизацией лабораторного процесса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5486400" y="4852440"/>
            <a:ext cx="551412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64400" y="479160"/>
            <a:ext cx="10817640" cy="60760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endParaRPr lang="ru-RU" sz="2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endParaRPr lang="ru-RU" sz="26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r>
              <a:rPr lang="ru-RU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мгновенная 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обработка расчетных параметров клеток (врач получает результат по 10-40 показателям в течение 1 минуты)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графическое представление результатов в виде гистограмм (распределений клеток по размерам)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 распечатках результатов помещаются комментарии, интерпретирующие результат и описывающие возможную патологию   (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анизоцитоз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</a:t>
            </a:r>
            <a:r>
              <a:rPr lang="ru-RU" sz="2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микроцитоз</a:t>
            </a: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, лейкоцитоз, лейкопения 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 startAt="6"/>
            </a:pPr>
            <a:r>
              <a:rPr lang="ru-RU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дополнительные возможности (автоматическая система КК, вывод на внешний ПК, штрих-код и пр.)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Century Gothic"/>
              </a:rPr>
              <a:t>ОАК на гематологическом анализаторе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1154880" y="27089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Прием, сортировка материала, обработка в </a:t>
            </a:r>
            <a:r>
              <a:rPr lang="ru-RU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ЛИС=0,80 секунд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Проведение исследования на гематологическом </a:t>
            </a:r>
            <a:r>
              <a:rPr lang="ru-RU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анализаторе=0,99 секунд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Чтение </a:t>
            </a:r>
            <a:r>
              <a:rPr lang="ru-RU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результатов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, сброс в систему </a:t>
            </a:r>
            <a:r>
              <a:rPr lang="ru-RU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ЛИС=0,34 секунды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Распечатка </a:t>
            </a:r>
            <a:r>
              <a:rPr lang="ru-RU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результатов=0,20 секунд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8088" y="472514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И</a:t>
            </a:r>
            <a:r>
              <a:rPr lang="ru-RU" dirty="0" smtClean="0">
                <a:solidFill>
                  <a:srgbClr val="FF0000"/>
                </a:solidFill>
              </a:rPr>
              <a:t>сследование на гематологическом анализаторе занимает: 1 минуту.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154880" y="2677680"/>
            <a:ext cx="4350600" cy="2283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6895440" y="2419560"/>
            <a:ext cx="4892760" cy="355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0" strike="noStrike" cap="all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</a:t>
            </a:r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95" name="Picture 2"/>
          <p:cNvPicPr/>
          <p:nvPr/>
        </p:nvPicPr>
        <p:blipFill>
          <a:blip r:embed="rId2" cstate="print"/>
          <a:stretch/>
        </p:blipFill>
        <p:spPr>
          <a:xfrm>
            <a:off x="618840" y="1842840"/>
            <a:ext cx="5594040" cy="3727440"/>
          </a:xfrm>
          <a:prstGeom prst="rect">
            <a:avLst/>
          </a:prstGeom>
          <a:ln>
            <a:noFill/>
          </a:ln>
        </p:spPr>
      </p:pic>
      <p:sp>
        <p:nvSpPr>
          <p:cNvPr id="396" name="CustomShape 3"/>
          <p:cNvSpPr/>
          <p:nvPr/>
        </p:nvSpPr>
        <p:spPr>
          <a:xfrm>
            <a:off x="6893280" y="1665720"/>
            <a:ext cx="496548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Современные анализаторы выполняют измерения с погрешностью 1-3%.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Кроме того, высокая точность и аналитические возможности гематологического анализатора позволяют мгновенно определять ряд новых весьма важных параметров, существенно повышающих диагностическую значимость анализа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Picture 4"/>
          <p:cNvPicPr/>
          <p:nvPr/>
        </p:nvPicPr>
        <p:blipFill>
          <a:blip r:embed="rId2" cstate="print"/>
          <a:stretch/>
        </p:blipFill>
        <p:spPr>
          <a:xfrm>
            <a:off x="4720680" y="3861360"/>
            <a:ext cx="4155840" cy="2768400"/>
          </a:xfrm>
          <a:prstGeom prst="rect">
            <a:avLst/>
          </a:prstGeom>
          <a:ln>
            <a:noFill/>
          </a:ln>
        </p:spPr>
      </p:pic>
      <p:sp>
        <p:nvSpPr>
          <p:cNvPr id="401" name="TextShape 1"/>
          <p:cNvSpPr txBox="1"/>
          <p:nvPr/>
        </p:nvSpPr>
        <p:spPr>
          <a:xfrm>
            <a:off x="1154880" y="9738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EBEBE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Ручные рутинные методы анализа крови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564120" y="22237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Определение гемоглобина = 4 мин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Подсчет эритроцитов = 9,5 мин, лейкоцитов = 6,5 мин, 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ретикулоцитов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= 5 мин, тромбоцитов = 11 мин,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Подсчет лейкоцитарной формулы с описанием форменных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</a:pP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элементов = 7,5 мин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03" name="Picture 2"/>
          <p:cNvPicPr/>
          <p:nvPr/>
        </p:nvPicPr>
        <p:blipFill>
          <a:blip r:embed="rId3" cstate="print"/>
          <a:stretch/>
        </p:blipFill>
        <p:spPr>
          <a:xfrm>
            <a:off x="676080" y="4287600"/>
            <a:ext cx="3896280" cy="2197440"/>
          </a:xfrm>
          <a:prstGeom prst="rect">
            <a:avLst/>
          </a:prstGeom>
          <a:ln>
            <a:noFill/>
          </a:ln>
        </p:spPr>
      </p:pic>
      <p:pic>
        <p:nvPicPr>
          <p:cNvPr id="404" name="Picture 3"/>
          <p:cNvPicPr/>
          <p:nvPr/>
        </p:nvPicPr>
        <p:blipFill>
          <a:blip r:embed="rId4" cstate="print"/>
          <a:stretch/>
        </p:blipFill>
        <p:spPr>
          <a:xfrm>
            <a:off x="8968320" y="2358720"/>
            <a:ext cx="3026520" cy="345888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192344" y="602240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Итого: 43,5 минуты.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1154880" y="2677680"/>
            <a:ext cx="4350600" cy="22834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98" name="Picture 3"/>
          <p:cNvPicPr/>
          <p:nvPr/>
        </p:nvPicPr>
        <p:blipFill>
          <a:blip r:embed="rId2" cstate="print"/>
          <a:stretch/>
        </p:blipFill>
        <p:spPr>
          <a:xfrm>
            <a:off x="647280" y="1814760"/>
            <a:ext cx="5335560" cy="3558600"/>
          </a:xfrm>
          <a:prstGeom prst="rect">
            <a:avLst/>
          </a:prstGeom>
          <a:ln>
            <a:noFill/>
          </a:ln>
        </p:spPr>
      </p:pic>
      <p:sp>
        <p:nvSpPr>
          <p:cNvPr id="399" name="CustomShape 2"/>
          <p:cNvSpPr/>
          <p:nvPr/>
        </p:nvSpPr>
        <p:spPr>
          <a:xfrm>
            <a:off x="6513480" y="1984680"/>
            <a:ext cx="475452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При выполнении исследований “вручную” сохраняется вероятность ошибок, суммарная погрешность которых существенно зависит от навыков лаборанта и от его прилежности, и может превышать 15-20 %.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7-ми часовой рабочий день врач КДЛ может выполнить на гематологическом анализаторе 432 анализа. При выполнении анализа ручными методами за это же время он выполнит всего 10 анализов.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54880" y="4005064"/>
            <a:ext cx="8825400" cy="1879856"/>
          </a:xfrm>
        </p:spPr>
        <p:txBody>
          <a:bodyPr/>
          <a:lstStyle/>
          <a:p>
            <a:r>
              <a:rPr lang="ru-RU" dirty="0" smtClean="0"/>
              <a:t>Таким образом, автоматизация лабораторного процесса существенно повышает производительность, экономит время, позволяет выдать результат в кратчайшие сроки, сводит к минимуму погрешности, связанные с человеческим фактором.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21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45560" y="4825080"/>
            <a:ext cx="11000520" cy="970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Современный гематологический анализатор является техническим устройством, которое </a:t>
            </a:r>
            <a:r>
              <a:rPr lang="ru-RU" sz="2000" b="1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облегчает выполнение </a:t>
            </a:r>
            <a:r>
              <a:rPr lang="ru-RU" sz="20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аналитического процесса. Но обеспечение правильной подготовки крови и грамотное считывание результата с учетом всех компонентов, выданных прибором, проводится специалистами лаборатории.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28" name="Picture 2"/>
          <p:cNvPicPr/>
          <p:nvPr/>
        </p:nvPicPr>
        <p:blipFill>
          <a:blip r:embed="rId2" cstate="print"/>
          <a:stretch/>
        </p:blipFill>
        <p:spPr>
          <a:xfrm>
            <a:off x="1997640" y="979560"/>
            <a:ext cx="4951440" cy="327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Picture 2"/>
          <p:cNvPicPr/>
          <p:nvPr/>
        </p:nvPicPr>
        <p:blipFill>
          <a:blip r:embed="rId2" cstate="print"/>
          <a:stretch/>
        </p:blipFill>
        <p:spPr>
          <a:xfrm>
            <a:off x="8088840" y="4213440"/>
            <a:ext cx="3720960" cy="2644200"/>
          </a:xfrm>
          <a:prstGeom prst="rect">
            <a:avLst/>
          </a:prstGeom>
          <a:ln>
            <a:noFill/>
          </a:ln>
        </p:spPr>
      </p:pic>
      <p:sp>
        <p:nvSpPr>
          <p:cNvPr id="381" name="TextShape 1"/>
          <p:cNvSpPr txBox="1"/>
          <p:nvPr/>
        </p:nvSpPr>
        <p:spPr>
          <a:xfrm>
            <a:off x="672840" y="2615760"/>
            <a:ext cx="10071360" cy="3011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- медицинская диагностическая  специальность, состоящая из совокупности исследований биоматериала человеческого организма, сопоставления результатов с клиническими данными и формулирования лабораторного заключения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829080" y="894960"/>
            <a:ext cx="1024164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0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Клиническая лабораторная диагностика -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Picture 4"/>
          <p:cNvPicPr/>
          <p:nvPr/>
        </p:nvPicPr>
        <p:blipFill>
          <a:blip r:embed="rId2" cstate="print"/>
          <a:stretch/>
        </p:blipFill>
        <p:spPr>
          <a:xfrm>
            <a:off x="8326800" y="3001680"/>
            <a:ext cx="3292920" cy="2470320"/>
          </a:xfrm>
          <a:prstGeom prst="rect">
            <a:avLst/>
          </a:prstGeom>
          <a:ln>
            <a:noFill/>
          </a:ln>
        </p:spPr>
      </p:pic>
      <p:sp>
        <p:nvSpPr>
          <p:cNvPr id="384" name="TextShape 1"/>
          <p:cNvSpPr txBox="1"/>
          <p:nvPr/>
        </p:nvSpPr>
        <p:spPr>
          <a:xfrm>
            <a:off x="888840" y="792000"/>
            <a:ext cx="876096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Диагностические направления: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676800" y="230796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Гематологические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Биохимические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Иммуноферментные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Цитологические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4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Бактериологические 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386" name="Picture 2"/>
          <p:cNvPicPr/>
          <p:nvPr/>
        </p:nvPicPr>
        <p:blipFill>
          <a:blip r:embed="rId3" cstate="print"/>
          <a:stretch/>
        </p:blipFill>
        <p:spPr>
          <a:xfrm>
            <a:off x="4339440" y="4272480"/>
            <a:ext cx="3589560" cy="2381040"/>
          </a:xfrm>
          <a:prstGeom prst="rect">
            <a:avLst/>
          </a:prstGeom>
          <a:ln>
            <a:noFill/>
          </a:ln>
        </p:spPr>
      </p:pic>
      <p:pic>
        <p:nvPicPr>
          <p:cNvPr id="387" name="Picture 3"/>
          <p:cNvPicPr/>
          <p:nvPr/>
        </p:nvPicPr>
        <p:blipFill>
          <a:blip r:embed="rId4" cstate="print"/>
          <a:stretch/>
        </p:blipFill>
        <p:spPr>
          <a:xfrm>
            <a:off x="5259240" y="1632960"/>
            <a:ext cx="3697200" cy="246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1148760" y="1063440"/>
            <a:ext cx="9767520" cy="1665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800" b="1" strike="noStrike" cap="all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ГЕМАТОЛОГИЧЕСКИЙ АНАЛИЗ КРОВИ
(Г</a:t>
            </a:r>
            <a:r>
              <a:rPr lang="ru-RU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емограмма – комплекс анализов  определяющий количество лейкоцитов, эритроцитов, показателей гематокрита и концентрации гемоглобина)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928440" y="3319920"/>
            <a:ext cx="9804960" cy="312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2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 его помощью определяется: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SzPct val="8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количество эритроцитов, находящегося в них гемоглобина  со всеми его фракциями;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SzPct val="80000"/>
              <a:buFont typeface="Wingdings" charset="2"/>
              <a:buChar char=""/>
            </a:pP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гематокритный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показатель;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SzPct val="8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подсчет лейкоцитов, лейкоцитарной формулы, по изменению которой можно заподозрить множество заболеваний и патологических состояний;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SzPct val="8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количество эозинофилов, позволяющее делать выводы об 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аллергизации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организма и наличия некоторых специфических инфекций.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  <a:buClr>
                <a:srgbClr val="B31166"/>
              </a:buClr>
              <a:buSzPct val="80000"/>
              <a:buFont typeface="Wingdings" charset="2"/>
              <a:buChar char="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число тромбоцитов – увеличение или уменьшение которых указывает на состояние свертывающей систем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2"/>
          <p:cNvPicPr/>
          <p:nvPr/>
        </p:nvPicPr>
        <p:blipFill>
          <a:blip r:embed="rId2" cstate="print"/>
          <a:srcRect t="10460" r="-487" b="4920"/>
          <a:stretch/>
        </p:blipFill>
        <p:spPr>
          <a:xfrm>
            <a:off x="4361040" y="2747880"/>
            <a:ext cx="6118920" cy="4081680"/>
          </a:xfrm>
          <a:prstGeom prst="rect">
            <a:avLst/>
          </a:prstGeom>
          <a:ln>
            <a:noFill/>
          </a:ln>
        </p:spPr>
      </p:pic>
      <p:sp>
        <p:nvSpPr>
          <p:cNvPr id="412" name="TextShape 1"/>
          <p:cNvSpPr txBox="1"/>
          <p:nvPr/>
        </p:nvSpPr>
        <p:spPr>
          <a:xfrm>
            <a:off x="887760" y="767160"/>
            <a:ext cx="10380240" cy="1075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Классифиция гематологических анализаторов  по номенклатуре определяемых показателей клеток крови</a:t>
            </a:r>
            <a:r>
              <a:rPr lang="ru-RU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395280" y="251892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000" b="1" strike="noStrike" spc="-1" dirty="0" smtClean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000" b="1" spc="-1" dirty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1" strike="noStrike" spc="-1" dirty="0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Восьми-</a:t>
            </a:r>
            <a:r>
              <a:rPr lang="ru-RU" sz="2000" b="1" strike="noStrike" spc="-1" dirty="0" err="1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параметровые</a:t>
            </a:r>
            <a:r>
              <a:rPr lang="ru-RU" sz="2000" b="1" strike="noStrike" spc="-1" dirty="0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гематологические анализаторы</a:t>
            </a:r>
            <a:endParaRPr lang="ru-RU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1" strike="noStrike" spc="-1" dirty="0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Гематологические анализаторы класса 3-диф.</a:t>
            </a:r>
            <a:endParaRPr lang="ru-RU" sz="1800" b="0" strike="noStrike" spc="-1" dirty="0" smtClean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1" strike="noStrike" spc="-1" dirty="0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Гематологические анализаторы класса 5-диф</a:t>
            </a:r>
            <a:r>
              <a:rPr lang="ru-RU" sz="1800" b="1" strike="noStrike" spc="-1" dirty="0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.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5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TextShape 1"/>
          <p:cNvSpPr txBox="1"/>
          <p:nvPr/>
        </p:nvSpPr>
        <p:spPr>
          <a:xfrm>
            <a:off x="1154880" y="973800"/>
            <a:ext cx="9479880" cy="75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Восьми-параметровые гематологические анализаторы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5" name="TextShape 2"/>
          <p:cNvSpPr txBox="1"/>
          <p:nvPr/>
        </p:nvSpPr>
        <p:spPr>
          <a:xfrm>
            <a:off x="1154880" y="2603520"/>
            <a:ext cx="9817560" cy="37407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</a:t>
            </a:r>
            <a:endParaRPr lang="ru-RU" sz="1800" b="0" strike="noStrike" spc="-1" dirty="0" smtClean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endParaRPr lang="ru-RU" spc="-1" dirty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ru-RU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Определяют 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следующие параметры: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Концентрации эритроцитов (RBC), 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Лейкоцитов (WBC), 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Тромбоцитов (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Plt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 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Гемоглобина(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Hb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Средний объем эритроцитов (MCV),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Среднее содержание гемоглобина в эритроцитах (MCH),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Среднюю концентрацию гемоглобина в эритроцитах (MCHC),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Гематокрит (</a:t>
            </a:r>
            <a:r>
              <a:rPr lang="ru-RU" sz="2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Hct</a:t>
            </a:r>
            <a:r>
              <a:rPr lang="ru-RU" sz="2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).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2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Picture 2"/>
          <p:cNvPicPr/>
          <p:nvPr/>
        </p:nvPicPr>
        <p:blipFill>
          <a:blip r:embed="rId2" cstate="print"/>
          <a:stretch/>
        </p:blipFill>
        <p:spPr>
          <a:xfrm>
            <a:off x="8761680" y="3165120"/>
            <a:ext cx="3238560" cy="3238560"/>
          </a:xfrm>
          <a:prstGeom prst="rect">
            <a:avLst/>
          </a:prstGeom>
          <a:ln>
            <a:noFill/>
          </a:ln>
        </p:spPr>
      </p:pic>
      <p:sp>
        <p:nvSpPr>
          <p:cNvPr id="417" name="TextShape 1"/>
          <p:cNvSpPr txBox="1"/>
          <p:nvPr/>
        </p:nvSpPr>
        <p:spPr>
          <a:xfrm>
            <a:off x="773640" y="914400"/>
            <a:ext cx="10817640" cy="57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Гематологические анализаторы класса 3-диф</a:t>
            </a: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437400" y="2268000"/>
            <a:ext cx="8825400" cy="3416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200" b="0" strike="noStrike" spc="-1" dirty="0" smtClean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200" spc="-1" dirty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200" b="0" strike="noStrike" spc="-1" dirty="0" smtClean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200" b="0" strike="noStrike" spc="-1" dirty="0" smtClean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16 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 22 показателей клеток крови.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Три 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субпопуляции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лейкоцитов: концентрации лимфоцитов (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Lm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гранулоцитов (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 и, так называемых средних лейкоцитов (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Mid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а также их процентное содержание 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Lm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%, 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Gr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% и 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Mid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%. 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Коэффициент вариации объема эритроцитов (RDW); средний объем тромбоцитов (MPV), долю объема тромбоцитов(</a:t>
            </a:r>
            <a:r>
              <a:rPr lang="ru-RU" sz="2200" b="0" strike="noStrike" spc="-1" dirty="0" err="1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Tct</a:t>
            </a: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), коэффициент вариации объема тромбоцитов (PDW).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200" b="0" strike="noStrike" spc="-1" dirty="0">
                <a:solidFill>
                  <a:srgbClr val="222222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Гистограммы(эритроциты, лейкоциты и тромбоциты).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0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1154880" y="973800"/>
            <a:ext cx="6441120" cy="7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Гематологические анализаторы класса 5-диф</a:t>
            </a:r>
            <a:r>
              <a:rPr lang="ru-RU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311040" y="2629784"/>
            <a:ext cx="6609960" cy="389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000" b="0" strike="noStrike" spc="-1" dirty="0" smtClean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000" spc="-1" dirty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000" b="0" strike="noStrike" spc="-1" dirty="0" smtClean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endParaRPr lang="ru-RU" sz="2000" spc="-1" dirty="0">
              <a:solidFill>
                <a:srgbClr val="222222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43080" indent="-342720">
              <a:lnSpc>
                <a:spcPct val="100000"/>
              </a:lnSpc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000" b="0" strike="noStrike" spc="-1" dirty="0" smtClean="0">
                <a:uFill>
                  <a:solidFill>
                    <a:srgbClr val="FFFFFF"/>
                  </a:solidFill>
                </a:uFill>
                <a:latin typeface="Times New Roman"/>
              </a:rPr>
              <a:t>5 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субпопуляций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 лейкоцитов: лимфоциты (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Lym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), моноциты (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Mon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), нейтрофилы (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Neu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), базофилы (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Bas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) и эозинофилы (</a:t>
            </a:r>
            <a:r>
              <a:rPr lang="ru-RU" sz="2000" b="0" strike="noStrike" spc="-1" dirty="0" err="1">
                <a:uFill>
                  <a:solidFill>
                    <a:srgbClr val="FFFFFF"/>
                  </a:solidFill>
                </a:uFill>
                <a:latin typeface="Times New Roman"/>
              </a:rPr>
              <a:t>Eos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Times New Roman"/>
              </a:rPr>
              <a:t>).</a:t>
            </a:r>
            <a:endParaRPr lang="ru-RU" sz="1800" b="0" strike="noStrike" spc="-1" dirty="0"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360">
              <a:lnSpc>
                <a:spcPct val="100000"/>
              </a:lnSpc>
              <a:buClr>
                <a:srgbClr val="B31166"/>
              </a:buClr>
              <a:buSzPct val="80000"/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pic>
        <p:nvPicPr>
          <p:cNvPr id="421" name="Picture 2"/>
          <p:cNvPicPr/>
          <p:nvPr/>
        </p:nvPicPr>
        <p:blipFill>
          <a:blip r:embed="rId2" cstate="print"/>
          <a:stretch/>
        </p:blipFill>
        <p:spPr>
          <a:xfrm>
            <a:off x="8138160" y="0"/>
            <a:ext cx="3702600" cy="3503160"/>
          </a:xfrm>
          <a:prstGeom prst="rect">
            <a:avLst/>
          </a:prstGeom>
          <a:ln>
            <a:noFill/>
          </a:ln>
        </p:spPr>
      </p:pic>
      <p:pic>
        <p:nvPicPr>
          <p:cNvPr id="422" name="Picture 3"/>
          <p:cNvPicPr/>
          <p:nvPr/>
        </p:nvPicPr>
        <p:blipFill>
          <a:blip r:embed="rId3" cstate="print"/>
          <a:srcRect t="11853" r="673" b="11740"/>
          <a:stretch/>
        </p:blipFill>
        <p:spPr>
          <a:xfrm>
            <a:off x="7005600" y="3502800"/>
            <a:ext cx="4224240" cy="2728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30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536040" y="736920"/>
            <a:ext cx="11097720" cy="1401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Гематологический автоматический анализатор - часть современной клинико-диагностической лаборатории.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590760" y="2405520"/>
            <a:ext cx="10353600" cy="39668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2400" b="0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Преимущества использования автоматического анализатора для проведения исследований гемограммы: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высокая производительность (60 и более проб в час)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/>
            </a:pPr>
            <a:r>
              <a:rPr lang="ru-RU" sz="2400" b="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небольшой объем крови (10-100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мкл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/>
            </a:pPr>
            <a:r>
              <a:rPr lang="ru-RU" sz="2400" b="0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анализ большого количества клеток (десятки тысяч)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высокая точность и </a:t>
            </a:r>
            <a:r>
              <a:rPr lang="ru-RU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воспроизводимость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 marL="514440" indent="-514080" algn="just">
              <a:lnSpc>
                <a:spcPct val="100000"/>
              </a:lnSpc>
              <a:buClr>
                <a:srgbClr val="B31166"/>
              </a:buClr>
              <a:buSzPct val="80000"/>
              <a:buFont typeface="StarSymbol"/>
              <a:buAutoNum type="arabicParenR"/>
            </a:pP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оценка 18-32 параметров одновременно</a:t>
            </a: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458</TotalTime>
  <Words>498</Words>
  <Application>Microsoft Office PowerPoint</Application>
  <PresentationFormat>Произвольный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За 7-ми часовой рабочий день врач КДЛ может выполнить на гематологическом анализаторе 432 анализа. При выполнении анализа ручными методами за это же время он выполнит всего 10 анализов.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Пенская Татьяна Юрьевна</dc:creator>
  <cp:lastModifiedBy>bukatova</cp:lastModifiedBy>
  <cp:revision>32</cp:revision>
  <dcterms:created xsi:type="dcterms:W3CDTF">2017-04-03T06:19:47Z</dcterms:created>
  <dcterms:modified xsi:type="dcterms:W3CDTF">2020-04-30T13:33:38Z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