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" y="3761994"/>
            <a:ext cx="4644008" cy="309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Переломы фаланг пальцев кисти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4910" y="421662"/>
            <a:ext cx="669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/>
              <a:t>ГБОУ ВПО «Красноярский Государственный медицинский</a:t>
            </a:r>
          </a:p>
          <a:p>
            <a:pPr algn="ctr">
              <a:defRPr/>
            </a:pPr>
            <a:r>
              <a:rPr lang="ru-RU" dirty="0"/>
              <a:t>университет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»</a:t>
            </a:r>
          </a:p>
          <a:p>
            <a:pPr algn="ctr">
              <a:defRPr/>
            </a:pPr>
            <a:r>
              <a:rPr lang="ru-RU" dirty="0"/>
              <a:t>Министерства здравоохранения Российской Федерации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938"/>
            <a:ext cx="1656184" cy="167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5932" y="1369686"/>
            <a:ext cx="6605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Кафедра травматологии, ортопедии и нейрохирургии с курсом ПО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933056"/>
            <a:ext cx="3816424" cy="144016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Выполнили студентки</a:t>
            </a:r>
          </a:p>
          <a:p>
            <a:pPr algn="l"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510 группы с</a:t>
            </a:r>
            <a:r>
              <a:rPr lang="ru-RU" sz="2400" i="1" dirty="0" smtClean="0">
                <a:solidFill>
                  <a:schemeClr val="tx1"/>
                </a:solidFill>
              </a:rPr>
              <a:t>пециальности «педиатрия» </a:t>
            </a:r>
            <a:endParaRPr lang="ru-RU" sz="2400" i="1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Иванова </a:t>
            </a:r>
            <a:r>
              <a:rPr lang="ru-RU" sz="2400" i="1" dirty="0">
                <a:solidFill>
                  <a:schemeClr val="tx1"/>
                </a:solidFill>
              </a:rPr>
              <a:t>Л.С</a:t>
            </a:r>
            <a:r>
              <a:rPr lang="ru-RU" sz="2400" i="1" dirty="0" smtClean="0">
                <a:solidFill>
                  <a:schemeClr val="tx1"/>
                </a:solidFill>
              </a:rPr>
              <a:t>.,</a:t>
            </a:r>
          </a:p>
          <a:p>
            <a:pPr algn="l"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Хаджиогло Т.Л.</a:t>
            </a:r>
            <a:endParaRPr lang="ru-RU" sz="2400" i="1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63766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b="1" u="sng" dirty="0" smtClean="0"/>
              <a:t>Консервативное лечение </a:t>
            </a:r>
          </a:p>
          <a:p>
            <a:pPr fontAlgn="base"/>
            <a:r>
              <a:rPr lang="ru-RU" dirty="0" smtClean="0"/>
              <a:t>При </a:t>
            </a:r>
            <a:r>
              <a:rPr lang="ru-RU" dirty="0"/>
              <a:t>переломе пальца без смещения, оказывается следующая помощь: поврежденный сегмент кисти фиксируется гипсовой </a:t>
            </a:r>
            <a:r>
              <a:rPr lang="ru-RU" dirty="0" err="1"/>
              <a:t>лонгетой</a:t>
            </a:r>
            <a:r>
              <a:rPr lang="ru-RU" dirty="0"/>
              <a:t> или полимерной повязкой, которая легче и крепче гипса.</a:t>
            </a:r>
          </a:p>
          <a:p>
            <a:pPr fontAlgn="base"/>
            <a:r>
              <a:rPr lang="ru-RU" dirty="0"/>
              <a:t>Иногда в качестве шины используют соседний палец, прочно фиксируя их вместе пластырем. Это дает возможность работать кистью, сгибать пальцы без опасения, что отломки костей сместятся.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9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t="22230" r="4544"/>
          <a:stretch/>
        </p:blipFill>
        <p:spPr bwMode="auto">
          <a:xfrm>
            <a:off x="4239715" y="2132856"/>
            <a:ext cx="4658390" cy="21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4"/>
          <a:stretch/>
        </p:blipFill>
        <p:spPr bwMode="auto">
          <a:xfrm>
            <a:off x="251520" y="4149080"/>
            <a:ext cx="4464721" cy="232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44" y="1412776"/>
            <a:ext cx="3511671" cy="243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1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Хирургическое лечение</a:t>
            </a:r>
          </a:p>
          <a:p>
            <a:r>
              <a:rPr lang="ru-RU" dirty="0"/>
              <a:t>Если после репозиции отломки сместились, имеется нестабильность перелома, многооскольчатый перелом или деформация технически не может быть устранена, то в таком случае необходима операция</a:t>
            </a:r>
            <a:endParaRPr lang="ru-RU" dirty="0" smtClean="0"/>
          </a:p>
          <a:p>
            <a:pPr fontAlgn="base"/>
            <a:r>
              <a:rPr lang="ru-RU" dirty="0"/>
              <a:t>Во время операции происходит открытая репозиция отломков (сопоставление сломанных частей) и фиксация металлоконструкциями. А для каждого перелома подбирается соответствующая металлоконструкция или их сочетание</a:t>
            </a:r>
            <a:r>
              <a:rPr lang="ru-RU" dirty="0" smtClean="0"/>
              <a:t>: пластина, винты, спица.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1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Остеосинтез пластиной и </a:t>
            </a:r>
            <a:r>
              <a:rPr lang="ru-RU" b="1" dirty="0" smtClean="0">
                <a:solidFill>
                  <a:srgbClr val="FF0000"/>
                </a:solidFill>
              </a:rPr>
              <a:t>винтами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Во время операции выполняется доступ к месту перелома, сопоставление отломков и фиксация их пластиной и винтами. Рана зашивается. Накладывается стерильная повязка. Перевязки выполняются через день. На 12-14 день снимаются швы.</a:t>
            </a:r>
          </a:p>
          <a:p>
            <a:pPr fontAlgn="base"/>
            <a:r>
              <a:rPr lang="ru-RU" dirty="0"/>
              <a:t>Плюсы данного метода: полное восстановление анатомии фаланги; возможность ранней разработки суставов кисти; гипсовая повязка накладывается всего на 2 недели.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932197" cy="468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96" y="1556792"/>
            <a:ext cx="3116506" cy="508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8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33647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8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Перелом основной, средней фаланги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/>
          </a:bodyPr>
          <a:lstStyle/>
          <a:p>
            <a:r>
              <a:rPr lang="ru-RU" dirty="0"/>
              <a:t>со смещением под местной анестезией осуществляют закрытое сопоставление отломков путем вытяжения по оси, давления на сместившийся фрагмент с ладонной поверхности и сгибания основной фаланги до прямого угла. Иммобилизацию пальца осуществляют гипсовой или металлической шиной в указанном выше положении в течение 3-4 </a:t>
            </a:r>
            <a:r>
              <a:rPr lang="ru-RU" dirty="0" err="1" smtClean="0"/>
              <a:t>нед</a:t>
            </a:r>
            <a:r>
              <a:rPr lang="ru-RU" dirty="0" smtClean="0"/>
              <a:t>.</a:t>
            </a:r>
            <a:r>
              <a:rPr lang="ru-RU" dirty="0"/>
              <a:t> Если закрытым путем сопоставить фрагменты не удалось, прибегают к открытой репозиции и остеосинтезу </a:t>
            </a:r>
            <a:r>
              <a:rPr lang="ru-RU" dirty="0" smtClean="0"/>
              <a:t>спицей.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1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Перелом ногтевой фаланги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существляют </a:t>
            </a:r>
            <a:r>
              <a:rPr lang="ru-RU" dirty="0"/>
              <a:t>иммобилизацию пальца липким пластырем или на палец накладывают циркулярную гипсовую повязку в среднефизиологическом положении фаланг. Гипсовая повязка позволяет рано приступить к работе-до прекращения иммобилизации. Продолжительность иммобилизации- 10- 15 дней.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0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66" y="764704"/>
            <a:ext cx="4858866" cy="323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Определение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ru-RU" u="sng" dirty="0"/>
              <a:t>Перелом фаланги пальца руки </a:t>
            </a:r>
            <a:r>
              <a:rPr lang="ru-RU" dirty="0"/>
              <a:t>– одна из наиболее распространенных травм, на которую, по статистике, приходится более 5% всех переломов. Из-за того, что главной причиной возникновения такого типа травм является прямое воздействие (падение тяжелых предметов, ушибы и так далее), это объясняет их широкую распространенность.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4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Классификация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30314"/>
            <a:ext cx="8229600" cy="5112568"/>
          </a:xfrm>
        </p:spPr>
        <p:txBody>
          <a:bodyPr/>
          <a:lstStyle/>
          <a:p>
            <a:r>
              <a:rPr lang="ru-RU" dirty="0"/>
              <a:t>околосуставные;</a:t>
            </a:r>
          </a:p>
          <a:p>
            <a:r>
              <a:rPr lang="ru-RU" dirty="0"/>
              <a:t>внутрисуставные;</a:t>
            </a:r>
          </a:p>
          <a:p>
            <a:r>
              <a:rPr lang="ru-RU" dirty="0"/>
              <a:t>переломы тела фаланг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33087"/>
            <a:ext cx="1061912" cy="426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2939008" cy="317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256" y="617213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Перелом основной фаланги ІІ пальца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99000" y="58489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Внутрисуставной перелом средней фаланги пальца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3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504056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П</a:t>
            </a:r>
            <a:r>
              <a:rPr lang="ru-RU" i="1" dirty="0" smtClean="0"/>
              <a:t>о </a:t>
            </a:r>
            <a:r>
              <a:rPr lang="ru-RU" i="1" dirty="0"/>
              <a:t>повреждениям кожного </a:t>
            </a:r>
            <a:r>
              <a:rPr lang="ru-RU" i="1" dirty="0" smtClean="0"/>
              <a:t>покрова:</a:t>
            </a:r>
          </a:p>
          <a:p>
            <a:r>
              <a:rPr lang="ru-RU" dirty="0"/>
              <a:t>открытый перелом, когда нарушена целостность кожи, появляется рана, из которой заметен фрагмент кости;</a:t>
            </a:r>
          </a:p>
          <a:p>
            <a:r>
              <a:rPr lang="ru-RU" dirty="0"/>
              <a:t>закрытый перелом, когда нет </a:t>
            </a:r>
            <a:r>
              <a:rPr lang="ru-RU" dirty="0" err="1"/>
              <a:t>травмирования</a:t>
            </a:r>
            <a:r>
              <a:rPr lang="ru-RU" dirty="0"/>
              <a:t> кожи.</a:t>
            </a:r>
          </a:p>
          <a:p>
            <a:endParaRPr lang="ru-RU" i="1" dirty="0"/>
          </a:p>
          <a:p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312" y="1547684"/>
            <a:ext cx="356560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5" b="27346"/>
          <a:stretch/>
        </p:blipFill>
        <p:spPr bwMode="auto">
          <a:xfrm>
            <a:off x="5457437" y="4437112"/>
            <a:ext cx="366746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0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5050904" cy="5328592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П</a:t>
            </a:r>
            <a:r>
              <a:rPr lang="ru-RU" i="1" dirty="0" smtClean="0"/>
              <a:t>о </a:t>
            </a:r>
            <a:r>
              <a:rPr lang="ru-RU" i="1" dirty="0"/>
              <a:t>локализации </a:t>
            </a:r>
            <a:r>
              <a:rPr lang="ru-RU" i="1" dirty="0" smtClean="0"/>
              <a:t>травмы:</a:t>
            </a:r>
          </a:p>
          <a:p>
            <a:r>
              <a:rPr lang="ru-RU" dirty="0"/>
              <a:t>краевой перелом ногтевой фаланги;</a:t>
            </a:r>
          </a:p>
          <a:p>
            <a:r>
              <a:rPr lang="ru-RU" dirty="0"/>
              <a:t>краевой перелом основной фаланги;</a:t>
            </a:r>
          </a:p>
          <a:p>
            <a:r>
              <a:rPr lang="ru-RU" dirty="0"/>
              <a:t>краевой перелом средней фаланги;</a:t>
            </a:r>
          </a:p>
          <a:p>
            <a:r>
              <a:rPr lang="ru-RU" dirty="0"/>
              <a:t>сочетанный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554" y="1556792"/>
            <a:ext cx="2657872" cy="199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0"/>
          <a:stretch/>
        </p:blipFill>
        <p:spPr bwMode="auto">
          <a:xfrm>
            <a:off x="6948264" y="3717032"/>
            <a:ext cx="188628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85184"/>
            <a:ext cx="2677086" cy="155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3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4474840" cy="4781128"/>
          </a:xfrm>
        </p:spPr>
        <p:txBody>
          <a:bodyPr/>
          <a:lstStyle/>
          <a:p>
            <a:pPr marL="0" indent="0" fontAlgn="base">
              <a:buNone/>
            </a:pPr>
            <a:r>
              <a:rPr lang="ru-RU" i="1" dirty="0"/>
              <a:t>По наличию смещения:</a:t>
            </a:r>
          </a:p>
          <a:p>
            <a:pPr fontAlgn="base"/>
            <a:r>
              <a:rPr lang="ru-RU" dirty="0" smtClean="0"/>
              <a:t>переломы </a:t>
            </a:r>
            <a:r>
              <a:rPr lang="ru-RU" dirty="0"/>
              <a:t>без смещения отломков</a:t>
            </a:r>
          </a:p>
          <a:p>
            <a:pPr fontAlgn="base"/>
            <a:r>
              <a:rPr lang="ru-RU" dirty="0" smtClean="0"/>
              <a:t>переломы </a:t>
            </a:r>
            <a:r>
              <a:rPr lang="ru-RU" dirty="0"/>
              <a:t>со смещением.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5578"/>
            <a:ext cx="4639201" cy="330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47753"/>
            <a:ext cx="3697690" cy="241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9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Симптомы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57403"/>
          </a:xfrm>
        </p:spPr>
        <p:txBody>
          <a:bodyPr/>
          <a:lstStyle/>
          <a:p>
            <a:pPr marL="0" indent="0" fontAlgn="base">
              <a:buNone/>
            </a:pPr>
            <a:r>
              <a:rPr lang="ru-RU" dirty="0"/>
              <a:t>Признаки перелома пальца включают в себя:</a:t>
            </a:r>
          </a:p>
          <a:p>
            <a:pPr fontAlgn="base"/>
            <a:r>
              <a:rPr lang="ru-RU" dirty="0"/>
              <a:t>Боль при пальпации (прикосновении);</a:t>
            </a:r>
          </a:p>
          <a:p>
            <a:pPr fontAlgn="base"/>
            <a:r>
              <a:rPr lang="ru-RU" dirty="0"/>
              <a:t>Отек пальца;</a:t>
            </a:r>
          </a:p>
          <a:p>
            <a:pPr fontAlgn="base"/>
            <a:r>
              <a:rPr lang="ru-RU" dirty="0"/>
              <a:t>Ограничение движений;</a:t>
            </a:r>
          </a:p>
          <a:p>
            <a:pPr fontAlgn="base"/>
            <a:r>
              <a:rPr lang="ru-RU" dirty="0"/>
              <a:t>Подкожное кровоизлияние;</a:t>
            </a:r>
          </a:p>
          <a:p>
            <a:pPr fontAlgn="base"/>
            <a:r>
              <a:rPr lang="ru-RU" dirty="0"/>
              <a:t>Деформация </a:t>
            </a:r>
            <a:endParaRPr lang="ru-RU" dirty="0"/>
          </a:p>
          <a:p>
            <a:pPr marL="0" indent="0" fontAlgn="base">
              <a:buNone/>
            </a:pPr>
            <a:r>
              <a:rPr lang="ru-RU" dirty="0" smtClean="0"/>
              <a:t>пальца.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4813"/>
            <a:ext cx="5215635" cy="266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8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Симптомы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 переломах со смещением отломков определяются локальная болезненность, </a:t>
            </a:r>
            <a:r>
              <a:rPr lang="ru-RU" dirty="0" smtClean="0"/>
              <a:t>боль </a:t>
            </a:r>
            <a:r>
              <a:rPr lang="ru-RU" dirty="0"/>
              <a:t>при поколачивании по оси фаланги, деформация пальца, его укорочение. 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рипухлость </a:t>
            </a:r>
            <a:r>
              <a:rPr lang="ru-RU" dirty="0"/>
              <a:t>в результате кровоизлияния. </a:t>
            </a:r>
            <a:endParaRPr lang="ru-RU" dirty="0" smtClean="0"/>
          </a:p>
          <a:p>
            <a:r>
              <a:rPr lang="ru-RU" dirty="0" smtClean="0"/>
              <a:t>Может </a:t>
            </a:r>
            <a:r>
              <a:rPr lang="ru-RU" dirty="0"/>
              <a:t>определяться подвижность фаланги и крепитация.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внутрисуставных </a:t>
            </a:r>
            <a:r>
              <a:rPr lang="ru-RU" dirty="0" smtClean="0"/>
              <a:t>переломах определяется </a:t>
            </a:r>
            <a:r>
              <a:rPr lang="ru-RU" dirty="0"/>
              <a:t>резкая болезненность при попытке </a:t>
            </a:r>
            <a:r>
              <a:rPr lang="ru-RU" dirty="0" err="1"/>
              <a:t>сгибательно</a:t>
            </a:r>
            <a:r>
              <a:rPr lang="ru-RU" dirty="0"/>
              <a:t>-разгибательных движений.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8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Диагностика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Выполняется рентгенография</a:t>
            </a:r>
            <a:r>
              <a:rPr lang="ru-RU" dirty="0"/>
              <a:t> поврежденного сегмента</a:t>
            </a:r>
            <a:r>
              <a:rPr lang="ru-RU" dirty="0" smtClean="0"/>
              <a:t> </a:t>
            </a:r>
            <a:r>
              <a:rPr lang="ru-RU" dirty="0"/>
              <a:t>в двух </a:t>
            </a:r>
            <a:r>
              <a:rPr lang="ru-RU" dirty="0" smtClean="0"/>
              <a:t>проекциях.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70" y="2661665"/>
            <a:ext cx="528058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9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560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Переломы фаланг пальцев кисти</vt:lpstr>
      <vt:lpstr>Определение</vt:lpstr>
      <vt:lpstr>Классификация</vt:lpstr>
      <vt:lpstr>Классификация</vt:lpstr>
      <vt:lpstr>Классификация</vt:lpstr>
      <vt:lpstr>Классификация</vt:lpstr>
      <vt:lpstr>Симптомы</vt:lpstr>
      <vt:lpstr>Симптомы</vt:lpstr>
      <vt:lpstr>Диагностика </vt:lpstr>
      <vt:lpstr>Лечение</vt:lpstr>
      <vt:lpstr>Лечение</vt:lpstr>
      <vt:lpstr>Лечение</vt:lpstr>
      <vt:lpstr>Остеосинтез пластиной и винтами</vt:lpstr>
      <vt:lpstr>Презентация PowerPoint</vt:lpstr>
      <vt:lpstr>Презентация PowerPoint</vt:lpstr>
      <vt:lpstr>Перелом основной, средней фаланги</vt:lpstr>
      <vt:lpstr>Перелом ногтевой фаланги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Лиля</dc:creator>
  <cp:lastModifiedBy>Лиля</cp:lastModifiedBy>
  <cp:revision>8</cp:revision>
  <dcterms:created xsi:type="dcterms:W3CDTF">2018-11-25T10:33:30Z</dcterms:created>
  <dcterms:modified xsi:type="dcterms:W3CDTF">2018-11-25T12:22:42Z</dcterms:modified>
</cp:coreProperties>
</file>