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7"/>
  </p:notesMasterIdLst>
  <p:handoutMasterIdLst>
    <p:handoutMasterId r:id="rId18"/>
  </p:handoutMasterIdLst>
  <p:sldIdLst>
    <p:sldId id="256" r:id="rId2"/>
    <p:sldId id="321" r:id="rId3"/>
    <p:sldId id="285" r:id="rId4"/>
    <p:sldId id="284" r:id="rId5"/>
    <p:sldId id="320" r:id="rId6"/>
    <p:sldId id="294" r:id="rId7"/>
    <p:sldId id="295" r:id="rId8"/>
    <p:sldId id="279" r:id="rId9"/>
    <p:sldId id="280" r:id="rId10"/>
    <p:sldId id="317" r:id="rId11"/>
    <p:sldId id="298" r:id="rId12"/>
    <p:sldId id="318" r:id="rId13"/>
    <p:sldId id="316" r:id="rId14"/>
    <p:sldId id="29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2"/>
    <a:srgbClr val="A62936"/>
    <a:srgbClr val="C40000"/>
    <a:srgbClr val="FF00FF"/>
    <a:srgbClr val="BB85D1"/>
    <a:srgbClr val="99CCFF"/>
    <a:srgbClr val="C4AB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11" autoAdjust="0"/>
    <p:restoredTop sz="96408" autoAdjust="0"/>
  </p:normalViewPr>
  <p:slideViewPr>
    <p:cSldViewPr>
      <p:cViewPr varScale="1">
        <p:scale>
          <a:sx n="108" d="100"/>
          <a:sy n="108" d="100"/>
        </p:scale>
        <p:origin x="144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_____Microsoft_Excel1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'Средняя ожидаемая продолжительн'!$F$1:$AK$1</c:f>
              <c:numCache>
                <c:formatCode>General</c:formatCode>
                <c:ptCount val="3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  <c:pt idx="23">
                  <c:v>2022</c:v>
                </c:pt>
                <c:pt idx="24">
                  <c:v>2023</c:v>
                </c:pt>
                <c:pt idx="25">
                  <c:v>2024</c:v>
                </c:pt>
                <c:pt idx="26">
                  <c:v>2025</c:v>
                </c:pt>
                <c:pt idx="27">
                  <c:v>2026</c:v>
                </c:pt>
                <c:pt idx="28">
                  <c:v>2027</c:v>
                </c:pt>
                <c:pt idx="29">
                  <c:v>2028</c:v>
                </c:pt>
                <c:pt idx="30">
                  <c:v>2029</c:v>
                </c:pt>
                <c:pt idx="31">
                  <c:v>2030</c:v>
                </c:pt>
              </c:numCache>
            </c:numRef>
          </c:cat>
          <c:val>
            <c:numRef>
              <c:f>'Средняя ожидаемая продолжительн'!$F$2:$AK$2</c:f>
              <c:numCache>
                <c:formatCode>General</c:formatCode>
                <c:ptCount val="32"/>
                <c:pt idx="0">
                  <c:v>63.189182564465</c:v>
                </c:pt>
                <c:pt idx="1">
                  <c:v>62.446979314925201</c:v>
                </c:pt>
                <c:pt idx="2">
                  <c:v>63.002687222121601</c:v>
                </c:pt>
                <c:pt idx="3">
                  <c:v>62.951858805928303</c:v>
                </c:pt>
                <c:pt idx="4">
                  <c:v>62.640135246642402</c:v>
                </c:pt>
                <c:pt idx="5">
                  <c:v>63.559145818972098</c:v>
                </c:pt>
                <c:pt idx="6">
                  <c:v>63.017527452599793</c:v>
                </c:pt>
                <c:pt idx="7">
                  <c:v>65.449902836219991</c:v>
                </c:pt>
                <c:pt idx="8">
                  <c:v>66.494312700510307</c:v>
                </c:pt>
                <c:pt idx="9">
                  <c:v>66.783526589856606</c:v>
                </c:pt>
                <c:pt idx="10">
                  <c:v>67.415200637194303</c:v>
                </c:pt>
                <c:pt idx="11">
                  <c:v>67.535955355120379</c:v>
                </c:pt>
                <c:pt idx="12">
                  <c:v>68.254036506217702</c:v>
                </c:pt>
                <c:pt idx="13">
                  <c:v>68.414539330704699</c:v>
                </c:pt>
                <c:pt idx="14">
                  <c:v>69.053366639650193</c:v>
                </c:pt>
                <c:pt idx="15">
                  <c:v>69.219946704276495</c:v>
                </c:pt>
                <c:pt idx="16">
                  <c:v>69.663968755554166</c:v>
                </c:pt>
                <c:pt idx="17">
                  <c:v>70.019973814876082</c:v>
                </c:pt>
                <c:pt idx="18">
                  <c:v>70.669161183867203</c:v>
                </c:pt>
                <c:pt idx="19">
                  <c:v>70.743596648906802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4F0-4599-87E9-DA8CAFB7AB4E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4F0-4599-87E9-DA8CAFB7AB4E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'Средняя ожидаемая продолжительн'!$F$1:$AK$1</c:f>
              <c:numCache>
                <c:formatCode>General</c:formatCode>
                <c:ptCount val="3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  <c:pt idx="23">
                  <c:v>2022</c:v>
                </c:pt>
                <c:pt idx="24">
                  <c:v>2023</c:v>
                </c:pt>
                <c:pt idx="25">
                  <c:v>2024</c:v>
                </c:pt>
                <c:pt idx="26">
                  <c:v>2025</c:v>
                </c:pt>
                <c:pt idx="27">
                  <c:v>2026</c:v>
                </c:pt>
                <c:pt idx="28">
                  <c:v>2027</c:v>
                </c:pt>
                <c:pt idx="29">
                  <c:v>2028</c:v>
                </c:pt>
                <c:pt idx="30">
                  <c:v>2029</c:v>
                </c:pt>
                <c:pt idx="31">
                  <c:v>2030</c:v>
                </c:pt>
              </c:numCache>
            </c:numRef>
          </c:cat>
          <c:val>
            <c:numRef>
              <c:f>'Средняя ожидаемая продолжительн'!$F$3:$AK$3</c:f>
              <c:numCache>
                <c:formatCode>General</c:formatCode>
                <c:ptCount val="32"/>
                <c:pt idx="19">
                  <c:v>70.743596648906802</c:v>
                </c:pt>
                <c:pt idx="20">
                  <c:v>71.168058228800248</c:v>
                </c:pt>
                <c:pt idx="21">
                  <c:v>71.595066578173046</c:v>
                </c:pt>
                <c:pt idx="22">
                  <c:v>72.024636977642103</c:v>
                </c:pt>
                <c:pt idx="23">
                  <c:v>72.456784799507943</c:v>
                </c:pt>
                <c:pt idx="24">
                  <c:v>72.891525508304994</c:v>
                </c:pt>
                <c:pt idx="25">
                  <c:v>73.328874661354817</c:v>
                </c:pt>
                <c:pt idx="26">
                  <c:v>73.768847909322943</c:v>
                </c:pt>
                <c:pt idx="27">
                  <c:v>74.211460996778897</c:v>
                </c:pt>
                <c:pt idx="28">
                  <c:v>74.656729762759554</c:v>
                </c:pt>
                <c:pt idx="29">
                  <c:v>75.104670141336129</c:v>
                </c:pt>
                <c:pt idx="30">
                  <c:v>75.555298162184116</c:v>
                </c:pt>
                <c:pt idx="31">
                  <c:v>76.008629951157261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4F0-4599-87E9-DA8CAFB7AB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2897176"/>
        <c:axId val="2122903720"/>
      </c:lineChart>
      <c:catAx>
        <c:axId val="21228971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Год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22903720"/>
        <c:crosses val="autoZero"/>
        <c:auto val="1"/>
        <c:lblAlgn val="ctr"/>
        <c:lblOffset val="100"/>
        <c:noMultiLvlLbl val="0"/>
      </c:catAx>
      <c:valAx>
        <c:axId val="2122903720"/>
        <c:scaling>
          <c:orientation val="minMax"/>
          <c:max val="82"/>
          <c:min val="5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Ожидаемая продолжительность жизни, лет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22897176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914163132200995"/>
          <c:y val="4.717455689721993E-2"/>
          <c:w val="0.81795370075593832"/>
          <c:h val="0.65323038792725352"/>
        </c:manualLayout>
      </c:layout>
      <c:lineChart>
        <c:grouping val="standard"/>
        <c:varyColors val="0"/>
        <c:ser>
          <c:idx val="0"/>
          <c:order val="0"/>
          <c:tx>
            <c:strRef>
              <c:f>Sheet1!$A$4</c:f>
              <c:strCache>
                <c:ptCount val="1"/>
                <c:pt idx="0">
                  <c:v>Европа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Sheet1!$B$3:$T$3</c:f>
              <c:numCache>
                <c:formatCode>General</c:formatCode>
                <c:ptCount val="19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</c:numCache>
            </c:numRef>
          </c:cat>
          <c:val>
            <c:numRef>
              <c:f>Sheet1!$B$4:$T$4</c:f>
              <c:numCache>
                <c:formatCode>0.0</c:formatCode>
                <c:ptCount val="19"/>
                <c:pt idx="0">
                  <c:v>951.17770157999996</c:v>
                </c:pt>
                <c:pt idx="1">
                  <c:v>946.05187335000005</c:v>
                </c:pt>
                <c:pt idx="2">
                  <c:v>930.31835620000004</c:v>
                </c:pt>
                <c:pt idx="3">
                  <c:v>939.64521573000002</c:v>
                </c:pt>
                <c:pt idx="4">
                  <c:v>947.92558463</c:v>
                </c:pt>
                <c:pt idx="5">
                  <c:v>910.46323098000005</c:v>
                </c:pt>
                <c:pt idx="6">
                  <c:v>908.70896272000005</c:v>
                </c:pt>
                <c:pt idx="7">
                  <c:v>867.1940002</c:v>
                </c:pt>
                <c:pt idx="8">
                  <c:v>844.16389368</c:v>
                </c:pt>
                <c:pt idx="9">
                  <c:v>828.07842728000003</c:v>
                </c:pt>
                <c:pt idx="10">
                  <c:v>801.46828245999995</c:v>
                </c:pt>
                <c:pt idx="11">
                  <c:v>785.99678119999999</c:v>
                </c:pt>
                <c:pt idx="12">
                  <c:v>757.88100947999999</c:v>
                </c:pt>
                <c:pt idx="13">
                  <c:v>738.40946985999994</c:v>
                </c:pt>
                <c:pt idx="14">
                  <c:v>725.57199160000005</c:v>
                </c:pt>
                <c:pt idx="15">
                  <c:v>715.27533765999999</c:v>
                </c:pt>
                <c:pt idx="16">
                  <c:v>718.26774461000002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21D-4681-A65B-FE2BBD5680FF}"/>
            </c:ext>
          </c:extLst>
        </c:ser>
        <c:ser>
          <c:idx val="1"/>
          <c:order val="1"/>
          <c:tx>
            <c:strRef>
              <c:f>Sheet1!$A$5</c:f>
              <c:strCache>
                <c:ptCount val="1"/>
                <c:pt idx="0">
                  <c:v>Россия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Sheet1!$B$3:$T$3</c:f>
              <c:numCache>
                <c:formatCode>General</c:formatCode>
                <c:ptCount val="19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</c:numCache>
            </c:numRef>
          </c:cat>
          <c:val>
            <c:numRef>
              <c:f>Sheet1!$B$5:$T$5</c:f>
              <c:numCache>
                <c:formatCode>0.0</c:formatCode>
                <c:ptCount val="19"/>
                <c:pt idx="0">
                  <c:v>1421.92</c:v>
                </c:pt>
                <c:pt idx="1">
                  <c:v>1465.92</c:v>
                </c:pt>
                <c:pt idx="2">
                  <c:v>1475.28</c:v>
                </c:pt>
                <c:pt idx="3">
                  <c:v>1512.17</c:v>
                </c:pt>
                <c:pt idx="4">
                  <c:v>1551.61</c:v>
                </c:pt>
                <c:pt idx="5">
                  <c:v>1496.61</c:v>
                </c:pt>
                <c:pt idx="6">
                  <c:v>1492.77</c:v>
                </c:pt>
                <c:pt idx="7">
                  <c:v>1389</c:v>
                </c:pt>
                <c:pt idx="8">
                  <c:v>1313.88</c:v>
                </c:pt>
                <c:pt idx="9">
                  <c:v>1291.82</c:v>
                </c:pt>
                <c:pt idx="10">
                  <c:v>1235.28</c:v>
                </c:pt>
                <c:pt idx="11">
                  <c:v>1217.1600000000001</c:v>
                </c:pt>
                <c:pt idx="12">
                  <c:v>1133.95</c:v>
                </c:pt>
                <c:pt idx="13">
                  <c:v>1100.18</c:v>
                </c:pt>
                <c:pt idx="14">
                  <c:v>1065.1400000000001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21D-4681-A65B-FE2BBD5680FF}"/>
            </c:ext>
          </c:extLst>
        </c:ser>
        <c:ser>
          <c:idx val="2"/>
          <c:order val="2"/>
          <c:tx>
            <c:strRef>
              <c:f>Sheet1!$A$6</c:f>
              <c:strCache>
                <c:ptCount val="1"/>
                <c:pt idx="0">
                  <c:v>Красноярский край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Sheet1!$B$3:$T$3</c:f>
              <c:numCache>
                <c:formatCode>General</c:formatCode>
                <c:ptCount val="19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</c:numCache>
            </c:numRef>
          </c:cat>
          <c:val>
            <c:numRef>
              <c:f>Sheet1!$B$6:$T$6</c:f>
              <c:numCache>
                <c:formatCode>0.0</c:formatCode>
                <c:ptCount val="19"/>
                <c:pt idx="0">
                  <c:v>1643.0820000000001</c:v>
                </c:pt>
                <c:pt idx="1">
                  <c:v>1681.607</c:v>
                </c:pt>
                <c:pt idx="2">
                  <c:v>1640.8389999999999</c:v>
                </c:pt>
                <c:pt idx="3">
                  <c:v>1706.114</c:v>
                </c:pt>
                <c:pt idx="4">
                  <c:v>1733.538</c:v>
                </c:pt>
                <c:pt idx="5">
                  <c:v>1639.6020000000001</c:v>
                </c:pt>
                <c:pt idx="6">
                  <c:v>1672.155</c:v>
                </c:pt>
                <c:pt idx="7">
                  <c:v>1476.7919999999999</c:v>
                </c:pt>
                <c:pt idx="8">
                  <c:v>1383.289</c:v>
                </c:pt>
                <c:pt idx="9">
                  <c:v>1385.2760000000001</c:v>
                </c:pt>
                <c:pt idx="10">
                  <c:v>1320.2560000000001</c:v>
                </c:pt>
                <c:pt idx="11">
                  <c:v>1316.62</c:v>
                </c:pt>
                <c:pt idx="12">
                  <c:v>1253.941</c:v>
                </c:pt>
                <c:pt idx="13">
                  <c:v>1229.845</c:v>
                </c:pt>
                <c:pt idx="14">
                  <c:v>1186.0429999999999</c:v>
                </c:pt>
                <c:pt idx="15">
                  <c:v>1170.3140000000001</c:v>
                </c:pt>
                <c:pt idx="16">
                  <c:v>1153.327</c:v>
                </c:pt>
                <c:pt idx="17">
                  <c:v>1123.0360000000001</c:v>
                </c:pt>
                <c:pt idx="18">
                  <c:v>1087.2360000000001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21D-4681-A65B-FE2BBD5680FF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73543832"/>
        <c:axId val="273542848"/>
      </c:lineChart>
      <c:catAx>
        <c:axId val="2735438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ru-RU"/>
                  <a:t>Год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273542848"/>
        <c:crosses val="autoZero"/>
        <c:auto val="1"/>
        <c:lblAlgn val="ctr"/>
        <c:lblOffset val="100"/>
        <c:noMultiLvlLbl val="0"/>
      </c:catAx>
      <c:valAx>
        <c:axId val="273542848"/>
        <c:scaling>
          <c:orientation val="minMax"/>
          <c:min val="600"/>
        </c:scaling>
        <c:delete val="0"/>
        <c:axPos val="l"/>
        <c:majorGridlines>
          <c:spPr>
            <a:ln w="9525" cap="flat" cmpd="sng" algn="ctr">
              <a:solidFill>
                <a:schemeClr val="bg2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ru-RU"/>
                  <a:t>Стандартизованые показатели смертности, на 100000 населения</a:t>
                </a:r>
              </a:p>
            </c:rich>
          </c:tx>
          <c:layout>
            <c:manualLayout>
              <c:xMode val="edge"/>
              <c:yMode val="edge"/>
              <c:x val="1.0118385105737124E-2"/>
              <c:y val="7.789326617745802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ru-RU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273543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019356375958113"/>
          <c:y val="2.6656837289867782E-2"/>
          <c:w val="0.81887454141273874"/>
          <c:h val="0.80175509551846003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Число случаев смерти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7"/>
              <c:layout>
                <c:manualLayout>
                  <c:x val="9.7057912909055879E-3"/>
                  <c:y val="6.06980273141122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516-43C9-871B-3D8F3970E590}"/>
                </c:ext>
              </c:extLst>
            </c:dLbl>
            <c:dLbl>
              <c:idx val="14"/>
              <c:layout>
                <c:manualLayout>
                  <c:x val="-1.8198358670447976E-2"/>
                  <c:y val="8.093070308548305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516-43C9-871B-3D8F3970E5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Лист1!$A$2:$A$19</c:f>
              <c:strCache>
                <c:ptCount val="18"/>
                <c:pt idx="0">
                  <c:v>I </c:v>
                </c:pt>
                <c:pt idx="1">
                  <c:v>II </c:v>
                </c:pt>
                <c:pt idx="2">
                  <c:v>III </c:v>
                </c:pt>
                <c:pt idx="3">
                  <c:v>IV </c:v>
                </c:pt>
                <c:pt idx="4">
                  <c:v>V</c:v>
                </c:pt>
                <c:pt idx="5">
                  <c:v>VI </c:v>
                </c:pt>
                <c:pt idx="6">
                  <c:v>VIII </c:v>
                </c:pt>
                <c:pt idx="7">
                  <c:v>IX</c:v>
                </c:pt>
                <c:pt idx="8">
                  <c:v>X</c:v>
                </c:pt>
                <c:pt idx="9">
                  <c:v>XI</c:v>
                </c:pt>
                <c:pt idx="10">
                  <c:v>XII</c:v>
                </c:pt>
                <c:pt idx="11">
                  <c:v>XIII </c:v>
                </c:pt>
                <c:pt idx="12">
                  <c:v>XIV </c:v>
                </c:pt>
                <c:pt idx="13">
                  <c:v>XV </c:v>
                </c:pt>
                <c:pt idx="14">
                  <c:v>XVI </c:v>
                </c:pt>
                <c:pt idx="15">
                  <c:v>XVII </c:v>
                </c:pt>
                <c:pt idx="16">
                  <c:v>XVIII </c:v>
                </c:pt>
                <c:pt idx="17">
                  <c:v>XX </c:v>
                </c:pt>
              </c:strCache>
            </c:strRef>
          </c:cat>
          <c:val>
            <c:numRef>
              <c:f>Лист1!$C$2:$C$19</c:f>
              <c:numCache>
                <c:formatCode>General</c:formatCode>
                <c:ptCount val="18"/>
                <c:pt idx="0">
                  <c:v>1018</c:v>
                </c:pt>
                <c:pt idx="1">
                  <c:v>6910</c:v>
                </c:pt>
                <c:pt idx="2">
                  <c:v>30</c:v>
                </c:pt>
                <c:pt idx="3">
                  <c:v>385</c:v>
                </c:pt>
                <c:pt idx="4">
                  <c:v>1</c:v>
                </c:pt>
                <c:pt idx="5">
                  <c:v>470</c:v>
                </c:pt>
                <c:pt idx="6">
                  <c:v>5</c:v>
                </c:pt>
                <c:pt idx="7">
                  <c:v>16728</c:v>
                </c:pt>
                <c:pt idx="8">
                  <c:v>1659</c:v>
                </c:pt>
                <c:pt idx="9">
                  <c:v>2390</c:v>
                </c:pt>
                <c:pt idx="10">
                  <c:v>84</c:v>
                </c:pt>
                <c:pt idx="11">
                  <c:v>47</c:v>
                </c:pt>
                <c:pt idx="12">
                  <c:v>438</c:v>
                </c:pt>
                <c:pt idx="13">
                  <c:v>4</c:v>
                </c:pt>
                <c:pt idx="14">
                  <c:v>116</c:v>
                </c:pt>
                <c:pt idx="15">
                  <c:v>84</c:v>
                </c:pt>
                <c:pt idx="16">
                  <c:v>1112</c:v>
                </c:pt>
                <c:pt idx="17">
                  <c:v>4364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16-43C9-871B-3D8F3970E5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14323120"/>
        <c:axId val="414318200"/>
      </c:barChar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возраст смерти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1.2132239113631985E-3"/>
                  <c:y val="-9.914011127971673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516-43C9-871B-3D8F3970E590}"/>
                </c:ext>
              </c:extLst>
            </c:dLbl>
            <c:dLbl>
              <c:idx val="2"/>
              <c:layout>
                <c:manualLayout>
                  <c:x val="-2.3051254315900747E-2"/>
                  <c:y val="2.85280728376327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516-43C9-871B-3D8F3970E590}"/>
                </c:ext>
              </c:extLst>
            </c:dLbl>
            <c:dLbl>
              <c:idx val="4"/>
              <c:layout>
                <c:manualLayout>
                  <c:x val="-2.4264478227264012E-2"/>
                  <c:y val="2.44815376833586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516-43C9-871B-3D8F3970E590}"/>
                </c:ext>
              </c:extLst>
            </c:dLbl>
            <c:dLbl>
              <c:idx val="6"/>
              <c:layout>
                <c:manualLayout>
                  <c:x val="-2.3051254315900771E-2"/>
                  <c:y val="2.44815376833585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516-43C9-871B-3D8F3970E590}"/>
                </c:ext>
              </c:extLst>
            </c:dLbl>
            <c:dLbl>
              <c:idx val="11"/>
              <c:layout>
                <c:manualLayout>
                  <c:x val="-2.4264478227263971E-2"/>
                  <c:y val="2.44815376833586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516-43C9-871B-3D8F3970E590}"/>
                </c:ext>
              </c:extLst>
            </c:dLbl>
            <c:dLbl>
              <c:idx val="13"/>
              <c:layout>
                <c:manualLayout>
                  <c:x val="-1.2132239113631985E-3"/>
                  <c:y val="-2.61001517450682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8516-43C9-871B-3D8F3970E590}"/>
                </c:ext>
              </c:extLst>
            </c:dLbl>
            <c:dLbl>
              <c:idx val="14"/>
              <c:layout>
                <c:manualLayout>
                  <c:x val="-1.6985134759084777E-2"/>
                  <c:y val="-6.65655032878098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8516-43C9-871B-3D8F3970E590}"/>
                </c:ext>
              </c:extLst>
            </c:dLbl>
            <c:dLbl>
              <c:idx val="15"/>
              <c:layout>
                <c:manualLayout>
                  <c:x val="3.6396717340895952E-3"/>
                  <c:y val="-2.20536165907942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8516-43C9-871B-3D8F3970E590}"/>
                </c:ext>
              </c:extLst>
            </c:dLbl>
            <c:dLbl>
              <c:idx val="17"/>
              <c:layout>
                <c:manualLayout>
                  <c:x val="-2.3051254315900771E-2"/>
                  <c:y val="2.85280728376327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8516-43C9-871B-3D8F3970E5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Лист1!$A$2:$A$19</c:f>
              <c:strCache>
                <c:ptCount val="18"/>
                <c:pt idx="0">
                  <c:v>I </c:v>
                </c:pt>
                <c:pt idx="1">
                  <c:v>II </c:v>
                </c:pt>
                <c:pt idx="2">
                  <c:v>III </c:v>
                </c:pt>
                <c:pt idx="3">
                  <c:v>IV </c:v>
                </c:pt>
                <c:pt idx="4">
                  <c:v>V</c:v>
                </c:pt>
                <c:pt idx="5">
                  <c:v>VI </c:v>
                </c:pt>
                <c:pt idx="6">
                  <c:v>VIII </c:v>
                </c:pt>
                <c:pt idx="7">
                  <c:v>IX</c:v>
                </c:pt>
                <c:pt idx="8">
                  <c:v>X</c:v>
                </c:pt>
                <c:pt idx="9">
                  <c:v>XI</c:v>
                </c:pt>
                <c:pt idx="10">
                  <c:v>XII</c:v>
                </c:pt>
                <c:pt idx="11">
                  <c:v>XIII </c:v>
                </c:pt>
                <c:pt idx="12">
                  <c:v>XIV </c:v>
                </c:pt>
                <c:pt idx="13">
                  <c:v>XV </c:v>
                </c:pt>
                <c:pt idx="14">
                  <c:v>XVI </c:v>
                </c:pt>
                <c:pt idx="15">
                  <c:v>XVII </c:v>
                </c:pt>
                <c:pt idx="16">
                  <c:v>XVIII </c:v>
                </c:pt>
                <c:pt idx="17">
                  <c:v>XX </c:v>
                </c:pt>
              </c:strCache>
            </c:strRef>
          </c:cat>
          <c:val>
            <c:numRef>
              <c:f>Лист1!$B$2:$B$19</c:f>
              <c:numCache>
                <c:formatCode>0.0</c:formatCode>
                <c:ptCount val="18"/>
                <c:pt idx="0">
                  <c:v>45.306784660766965</c:v>
                </c:pt>
                <c:pt idx="1">
                  <c:v>67.128075253256156</c:v>
                </c:pt>
                <c:pt idx="2">
                  <c:v>59.3</c:v>
                </c:pt>
                <c:pt idx="3">
                  <c:v>69.584415584415581</c:v>
                </c:pt>
                <c:pt idx="4">
                  <c:v>18</c:v>
                </c:pt>
                <c:pt idx="5">
                  <c:v>59.323404255319147</c:v>
                </c:pt>
                <c:pt idx="6">
                  <c:v>56</c:v>
                </c:pt>
                <c:pt idx="7">
                  <c:v>72.57766351787636</c:v>
                </c:pt>
                <c:pt idx="8">
                  <c:v>67.437613019891501</c:v>
                </c:pt>
                <c:pt idx="9">
                  <c:v>60.937656903765692</c:v>
                </c:pt>
                <c:pt idx="10">
                  <c:v>62.845238095238095</c:v>
                </c:pt>
                <c:pt idx="11">
                  <c:v>58.021276595744681</c:v>
                </c:pt>
                <c:pt idx="12">
                  <c:v>73.102739726027394</c:v>
                </c:pt>
                <c:pt idx="13">
                  <c:v>30.5</c:v>
                </c:pt>
                <c:pt idx="14">
                  <c:v>0</c:v>
                </c:pt>
                <c:pt idx="15">
                  <c:v>21.071428571428573</c:v>
                </c:pt>
                <c:pt idx="16">
                  <c:v>59.829845313921744</c:v>
                </c:pt>
                <c:pt idx="17">
                  <c:v>46.670339761248854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8516-43C9-871B-3D8F3970E5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3809200"/>
        <c:axId val="413808544"/>
      </c:lineChart>
      <c:catAx>
        <c:axId val="414323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/>
                  <a:t>Класс</a:t>
                </a:r>
              </a:p>
            </c:rich>
          </c:tx>
          <c:layout>
            <c:manualLayout>
              <c:xMode val="edge"/>
              <c:yMode val="edge"/>
              <c:x val="0.47521937706827966"/>
              <c:y val="0.8862082911914561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14318200"/>
        <c:crosses val="autoZero"/>
        <c:auto val="1"/>
        <c:lblAlgn val="ctr"/>
        <c:lblOffset val="100"/>
        <c:noMultiLvlLbl val="0"/>
      </c:catAx>
      <c:valAx>
        <c:axId val="414318200"/>
        <c:scaling>
          <c:orientation val="minMax"/>
          <c:max val="2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/>
                  <a:t>Число случаев, абс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14323120"/>
        <c:crosses val="autoZero"/>
        <c:crossBetween val="between"/>
      </c:valAx>
      <c:valAx>
        <c:axId val="413808544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/>
                  <a:t>Средний возраст, лет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13809200"/>
        <c:crosses val="max"/>
        <c:crossBetween val="between"/>
      </c:valAx>
      <c:catAx>
        <c:axId val="4138092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1380854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58939748327228"/>
          <c:y val="0.93748976993593136"/>
          <c:w val="0.54821193967219151"/>
          <c:h val="5.26466522764574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fld id="{54B65460-1411-49D7-8B8F-52CFBD51E56B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C7DA-4186-B4FB-6647A53E76B2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BCC62068-FB4B-48FD-BAE1-3BBDCFB67AB1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C7DA-4186-B4FB-6647A53E76B2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247F1ECC-7AC4-44AC-B0B5-2370399E0AE0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C7DA-4186-B4FB-6647A53E76B2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0D31BF0C-8FAE-4F68-BE41-D190D8E6DD52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C7DA-4186-B4FB-6647A53E76B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7DA-4186-B4FB-6647A53E76B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7DA-4186-B4FB-6647A53E76B2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7DA-4186-B4FB-6647A53E76B2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D9C6E31B-ABF2-49FC-8772-93DC9519B53C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C7DA-4186-B4FB-6647A53E76B2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25286796-7DE0-40EF-8FA2-1E77A53CFF36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C7DA-4186-B4FB-6647A53E76B2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F59A2A40-F783-410F-9625-CC42DB7064B9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C7DA-4186-B4FB-6647A53E76B2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7DA-4186-B4FB-6647A53E76B2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7DA-4186-B4FB-6647A53E76B2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7DA-4186-B4FB-6647A53E76B2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7DA-4186-B4FB-6647A53E76B2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7DA-4186-B4FB-6647A53E76B2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7DA-4186-B4FB-6647A53E76B2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7DA-4186-B4FB-6647A53E76B2}"/>
                </c:ext>
              </c:extLst>
            </c:dLbl>
            <c:dLbl>
              <c:idx val="17"/>
              <c:layout/>
              <c:tx>
                <c:rich>
                  <a:bodyPr/>
                  <a:lstStyle/>
                  <a:p>
                    <a:fld id="{D05FB948-1BFD-4E45-8804-6F528F4BFB07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1-C7DA-4186-B4FB-6647A53E76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0"/>
              </c:ext>
            </c:extLst>
          </c:dLbls>
          <c:trendline>
            <c:spPr>
              <a:ln w="28575" cap="rnd" cmpd="sng">
                <a:solidFill>
                  <a:srgbClr val="FF0000"/>
                </a:solidFill>
                <a:prstDash val="solid"/>
              </a:ln>
              <a:effectLst/>
            </c:spPr>
            <c:trendlineType val="linear"/>
            <c:dispRSqr val="0"/>
            <c:dispEq val="1"/>
            <c:trendlineLbl>
              <c:layout/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trendlineLbl>
          </c:trendline>
          <c:xVal>
            <c:numRef>
              <c:f>'1.csv'!$B$2:$B$19</c:f>
              <c:numCache>
                <c:formatCode>0.0000</c:formatCode>
                <c:ptCount val="18"/>
                <c:pt idx="0">
                  <c:v>0.66432483814116905</c:v>
                </c:pt>
                <c:pt idx="1">
                  <c:v>2.4771552923786699</c:v>
                </c:pt>
                <c:pt idx="2">
                  <c:v>1.5477293372029501E-2</c:v>
                </c:pt>
                <c:pt idx="3">
                  <c:v>0.139392221021127</c:v>
                </c:pt>
                <c:pt idx="4">
                  <c:v>1.6353563970739099E-3</c:v>
                </c:pt>
                <c:pt idx="5">
                  <c:v>0.23371391097085001</c:v>
                </c:pt>
                <c:pt idx="6">
                  <c:v>1.85207568763701E-3</c:v>
                </c:pt>
                <c:pt idx="7">
                  <c:v>5.3715629532861104</c:v>
                </c:pt>
                <c:pt idx="8">
                  <c:v>0.74654620829717699</c:v>
                </c:pt>
                <c:pt idx="9">
                  <c:v>1.07786780291159</c:v>
                </c:pt>
                <c:pt idx="10">
                  <c:v>4.1902428952482897E-2</c:v>
                </c:pt>
                <c:pt idx="11">
                  <c:v>2.0133777771718601E-2</c:v>
                </c:pt>
                <c:pt idx="12">
                  <c:v>0.145395854468817</c:v>
                </c:pt>
                <c:pt idx="13">
                  <c:v>4.20184493947317E-3</c:v>
                </c:pt>
                <c:pt idx="14">
                  <c:v>0.211408027301871</c:v>
                </c:pt>
                <c:pt idx="15">
                  <c:v>0.106022539562873</c:v>
                </c:pt>
                <c:pt idx="16">
                  <c:v>0.36666889837917399</c:v>
                </c:pt>
                <c:pt idx="17">
                  <c:v>2.3499879916218598</c:v>
                </c:pt>
              </c:numCache>
            </c:numRef>
          </c:xVal>
          <c:yVal>
            <c:numRef>
              <c:f>'1.csv'!$C$2:$C$19</c:f>
              <c:numCache>
                <c:formatCode>General</c:formatCode>
                <c:ptCount val="18"/>
                <c:pt idx="0">
                  <c:v>1004</c:v>
                </c:pt>
                <c:pt idx="1">
                  <c:v>6757</c:v>
                </c:pt>
                <c:pt idx="2">
                  <c:v>32</c:v>
                </c:pt>
                <c:pt idx="3">
                  <c:v>401</c:v>
                </c:pt>
                <c:pt idx="4">
                  <c:v>3</c:v>
                </c:pt>
                <c:pt idx="5">
                  <c:v>413</c:v>
                </c:pt>
                <c:pt idx="6">
                  <c:v>4</c:v>
                </c:pt>
                <c:pt idx="7">
                  <c:v>16881</c:v>
                </c:pt>
                <c:pt idx="8">
                  <c:v>1982</c:v>
                </c:pt>
                <c:pt idx="9">
                  <c:v>2511</c:v>
                </c:pt>
                <c:pt idx="10">
                  <c:v>99</c:v>
                </c:pt>
                <c:pt idx="11">
                  <c:v>49</c:v>
                </c:pt>
                <c:pt idx="12">
                  <c:v>470</c:v>
                </c:pt>
                <c:pt idx="13">
                  <c:v>3</c:v>
                </c:pt>
                <c:pt idx="14">
                  <c:v>95</c:v>
                </c:pt>
                <c:pt idx="15">
                  <c:v>68</c:v>
                </c:pt>
                <c:pt idx="16">
                  <c:v>764</c:v>
                </c:pt>
                <c:pt idx="17">
                  <c:v>3534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'1.csv'!$A$2:$A$19</c15:f>
                <c15:dlblRangeCache>
                  <c:ptCount val="18"/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V</c:v>
                  </c:pt>
                  <c:pt idx="5">
                    <c:v>VI</c:v>
                  </c:pt>
                  <c:pt idx="6">
                    <c:v>VIII </c:v>
                  </c:pt>
                  <c:pt idx="7">
                    <c:v>IX</c:v>
                  </c:pt>
                  <c:pt idx="8">
                    <c:v>X</c:v>
                  </c:pt>
                  <c:pt idx="9">
                    <c:v>XI</c:v>
                  </c:pt>
                  <c:pt idx="10">
                    <c:v>XII</c:v>
                  </c:pt>
                  <c:pt idx="11">
                    <c:v>XIII</c:v>
                  </c:pt>
                  <c:pt idx="12">
                    <c:v>XIV</c:v>
                  </c:pt>
                  <c:pt idx="13">
                    <c:v>XV</c:v>
                  </c:pt>
                  <c:pt idx="14">
                    <c:v>XVI</c:v>
                  </c:pt>
                  <c:pt idx="15">
                    <c:v>XVII</c:v>
                  </c:pt>
                  <c:pt idx="16">
                    <c:v>XVIII</c:v>
                  </c:pt>
                  <c:pt idx="17">
                    <c:v>XX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2-C7DA-4186-B4FB-6647A53E76B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35385144"/>
        <c:axId val="135383176"/>
      </c:scatterChart>
      <c:valAx>
        <c:axId val="1353851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Вклад в ОПЖ, лет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5383176"/>
        <c:crosses val="autoZero"/>
        <c:crossBetween val="midCat"/>
      </c:valAx>
      <c:valAx>
        <c:axId val="135383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Число случаев смерти, абс.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538514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388EF-30EC-47DB-8DB4-68E6905918FD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5B793-472F-4DC6-9555-E0FBE80DB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22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B6A5D-1E35-4DD3-8A9E-AE246DC62466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8B12E-6669-4D3B-A707-BE8D5C58CF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13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8B12E-6669-4D3B-A707-BE8D5C58CF1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736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8B12E-6669-4D3B-A707-BE8D5C58CF1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227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4C96-6547-49A6-B393-28E4CA50057F}" type="datetime1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960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1F37A-463A-4F5E-860A-217BA98508FB}" type="datetime1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144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1480-2FD2-4E4F-96EA-6B0EE17A53F6}" type="datetime1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087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9167B-9EA2-479B-8E81-14F84A0A07C6}" type="datetime1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139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1651-0D6B-4769-B9CD-8A0C03B88BC0}" type="datetime1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882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9BF9-C40D-4244-BE6C-069581AD3F98}" type="datetime1">
              <a:rPr lang="ru-RU" smtClean="0"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BFC5-8AB8-4855-AC53-1FA24BDE100B}" type="datetime1">
              <a:rPr lang="ru-RU" smtClean="0"/>
              <a:t>04.12.2020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583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61F4-7671-4B6F-B537-CF878EBEC8DD}" type="datetime1">
              <a:rPr lang="ru-RU" smtClean="0"/>
              <a:t>04.12.2020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285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F31C-F2BA-4E54-80EB-F6995C0C7480}" type="datetime1">
              <a:rPr lang="ru-RU" smtClean="0"/>
              <a:t>04.12.2020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023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EB5DD-BCE3-4F74-9A1E-D47254158DD0}" type="datetime1">
              <a:rPr lang="ru-RU" smtClean="0"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617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A019-DF87-4D02-9300-02F0F58E0ADA}" type="datetime1">
              <a:rPr lang="ru-RU" smtClean="0"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20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E514A-97B1-44CC-BAF8-9272D9E92390}" type="datetime1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999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006470"/>
            <a:ext cx="9144000" cy="752500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Красноярск, </a:t>
            </a:r>
            <a:r>
              <a:rPr lang="ru-RU" sz="20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2020</a:t>
            </a:r>
            <a:endParaRPr lang="ru-RU" sz="2000" dirty="0"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1600" smtClean="0"/>
              <a:t>1</a:t>
            </a:fld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90667" y="170799"/>
            <a:ext cx="83884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ea typeface="Verdana" panose="020B0604030504040204" pitchFamily="34" charset="0"/>
                <a:cs typeface="Verdana" panose="020B0604030504040204" pitchFamily="34" charset="0"/>
              </a:rPr>
              <a:t>Федеральное государственное бюджетное образовательное учреждение </a:t>
            </a:r>
            <a:r>
              <a:rPr lang="ru-RU" sz="1600" b="1" dirty="0" smtClean="0"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1600" b="1" dirty="0" smtClean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6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высшего </a:t>
            </a:r>
            <a:r>
              <a:rPr lang="ru-RU" sz="1600" b="1" dirty="0">
                <a:ea typeface="Verdana" panose="020B0604030504040204" pitchFamily="34" charset="0"/>
                <a:cs typeface="Verdana" panose="020B0604030504040204" pitchFamily="34" charset="0"/>
              </a:rPr>
              <a:t>образования </a:t>
            </a:r>
            <a:r>
              <a:rPr lang="ru-RU" sz="1600" b="1" dirty="0" smtClean="0"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1600" b="1" dirty="0" smtClean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6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"</a:t>
            </a:r>
            <a:r>
              <a:rPr lang="ru-RU" sz="1600" b="1" dirty="0">
                <a:ea typeface="Verdana" panose="020B0604030504040204" pitchFamily="34" charset="0"/>
                <a:cs typeface="Verdana" panose="020B0604030504040204" pitchFamily="34" charset="0"/>
              </a:rPr>
              <a:t>Красноярский государственный медицинский университет </a:t>
            </a:r>
            <a:r>
              <a:rPr lang="ru-RU" sz="1600" b="1" dirty="0" smtClean="0"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1600" b="1" dirty="0" smtClean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6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имени </a:t>
            </a:r>
            <a:r>
              <a:rPr lang="ru-RU" sz="1600" b="1" dirty="0">
                <a:ea typeface="Verdana" panose="020B0604030504040204" pitchFamily="34" charset="0"/>
                <a:cs typeface="Verdana" panose="020B0604030504040204" pitchFamily="34" charset="0"/>
              </a:rPr>
              <a:t>профессора В.Ф</a:t>
            </a:r>
            <a:r>
              <a:rPr lang="ru-RU" sz="16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. Войно-Ясенецкого</a:t>
            </a:r>
            <a:r>
              <a:rPr lang="ru-RU" sz="1600" b="1" dirty="0">
                <a:ea typeface="Verdana" panose="020B0604030504040204" pitchFamily="34" charset="0"/>
                <a:cs typeface="Verdana" panose="020B0604030504040204" pitchFamily="34" charset="0"/>
              </a:rPr>
              <a:t>" </a:t>
            </a:r>
            <a:endParaRPr lang="ru-RU" sz="1600" b="1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16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Министерства </a:t>
            </a:r>
            <a:r>
              <a:rPr lang="ru-RU" sz="1600" b="1" dirty="0">
                <a:ea typeface="Verdana" panose="020B0604030504040204" pitchFamily="34" charset="0"/>
                <a:cs typeface="Verdana" panose="020B0604030504040204" pitchFamily="34" charset="0"/>
              </a:rPr>
              <a:t>здравоохранения Российской </a:t>
            </a:r>
            <a:r>
              <a:rPr lang="ru-RU" sz="16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Федерации</a:t>
            </a:r>
            <a:endParaRPr lang="en-US" sz="1600" b="1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866209"/>
            <a:ext cx="828092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solidFill>
                <a:srgbClr val="005DA2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ru-RU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ru-RU" sz="2400" b="1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24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Миронова Алена Андреевна</a:t>
            </a:r>
          </a:p>
          <a:p>
            <a:pPr algn="ctr"/>
            <a:endParaRPr lang="ru-RU" sz="2400" b="1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АНАЛИЗ ВКЛАДА СМЕРТНОСТИ НАСЕЛЕНИЯ ОТ РАЗЛИЧНЫХ ПРИЧИН В ОЖИДАЕМУЮ ПРОДОЛЖИТЕЛЬНОСТЬ ЖИЗНИ НАСЕЛЕНИЯ КРАСНОЯРСКОГО КРАЯ </a:t>
            </a:r>
            <a:endParaRPr lang="ru-RU" sz="2700" b="1" dirty="0" smtClean="0">
              <a:solidFill>
                <a:srgbClr val="FF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/>
          <a:srcRect l="21744" t="14496" r="71461" b="73423"/>
          <a:stretch/>
        </p:blipFill>
        <p:spPr>
          <a:xfrm>
            <a:off x="144115" y="129248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57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7" y="128594"/>
            <a:ext cx="7723583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5DA2"/>
                </a:solidFill>
                <a:latin typeface="+mn-lt"/>
              </a:rPr>
              <a:t>Результаты компонентного анализа по причинам смерти населения </a:t>
            </a:r>
            <a:r>
              <a:rPr lang="ru-RU" sz="2800" b="1" dirty="0" smtClean="0">
                <a:solidFill>
                  <a:srgbClr val="005DA2"/>
                </a:solidFill>
                <a:latin typeface="+mn-lt"/>
              </a:rPr>
              <a:t/>
            </a:r>
            <a:br>
              <a:rPr lang="ru-RU" sz="2800" b="1" dirty="0" smtClean="0">
                <a:solidFill>
                  <a:srgbClr val="005DA2"/>
                </a:solidFill>
                <a:latin typeface="+mn-lt"/>
              </a:rPr>
            </a:br>
            <a:r>
              <a:rPr lang="ru-RU" sz="2800" b="1" dirty="0" smtClean="0">
                <a:solidFill>
                  <a:srgbClr val="005DA2"/>
                </a:solidFill>
                <a:latin typeface="+mn-lt"/>
              </a:rPr>
              <a:t>Красноярского </a:t>
            </a:r>
            <a:r>
              <a:rPr lang="ru-RU" sz="2800" b="1" dirty="0">
                <a:solidFill>
                  <a:srgbClr val="005DA2"/>
                </a:solidFill>
                <a:latin typeface="+mn-lt"/>
              </a:rPr>
              <a:t>края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1600" smtClean="0"/>
              <a:t>10</a:t>
            </a:fld>
            <a:endParaRPr lang="ru-RU" sz="16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2"/>
          <a:srcRect l="21744" t="14496" r="71461" b="73423"/>
          <a:stretch/>
        </p:blipFill>
        <p:spPr>
          <a:xfrm>
            <a:off x="323528" y="176613"/>
            <a:ext cx="1152128" cy="1152128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282315"/>
              </p:ext>
            </p:extLst>
          </p:nvPr>
        </p:nvGraphicFramePr>
        <p:xfrm>
          <a:off x="356072" y="1446430"/>
          <a:ext cx="8464400" cy="51676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0472">
                  <a:extLst>
                    <a:ext uri="{9D8B030D-6E8A-4147-A177-3AD203B41FA5}">
                      <a16:colId xmlns:a16="http://schemas.microsoft.com/office/drawing/2014/main" val="2237907792"/>
                    </a:ext>
                  </a:extLst>
                </a:gridCol>
                <a:gridCol w="2335007">
                  <a:extLst>
                    <a:ext uri="{9D8B030D-6E8A-4147-A177-3AD203B41FA5}">
                      <a16:colId xmlns:a16="http://schemas.microsoft.com/office/drawing/2014/main" val="1132681092"/>
                    </a:ext>
                  </a:extLst>
                </a:gridCol>
                <a:gridCol w="2553914">
                  <a:extLst>
                    <a:ext uri="{9D8B030D-6E8A-4147-A177-3AD203B41FA5}">
                      <a16:colId xmlns:a16="http://schemas.microsoft.com/office/drawing/2014/main" val="3532504146"/>
                    </a:ext>
                  </a:extLst>
                </a:gridCol>
                <a:gridCol w="2335007">
                  <a:extLst>
                    <a:ext uri="{9D8B030D-6E8A-4147-A177-3AD203B41FA5}">
                      <a16:colId xmlns:a16="http://schemas.microsoft.com/office/drawing/2014/main" val="3456916321"/>
                    </a:ext>
                  </a:extLst>
                </a:gridCol>
              </a:tblGrid>
              <a:tr h="471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Класс МКБ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 </a:t>
                      </a:r>
                      <a:r>
                        <a:rPr lang="ru-RU" sz="1600" dirty="0" smtClean="0">
                          <a:effectLst/>
                        </a:rPr>
                        <a:t>период (1999-2005</a:t>
                      </a:r>
                      <a:r>
                        <a:rPr lang="ru-RU" sz="1600" dirty="0">
                          <a:effectLst/>
                        </a:rPr>
                        <a:t>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II </a:t>
                      </a:r>
                      <a:r>
                        <a:rPr lang="ru-RU" sz="1600" dirty="0" smtClean="0">
                          <a:effectLst/>
                        </a:rPr>
                        <a:t>период (2005-2008)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III </a:t>
                      </a:r>
                      <a:r>
                        <a:rPr lang="ru-RU" sz="1600" dirty="0" smtClean="0">
                          <a:effectLst/>
                        </a:rPr>
                        <a:t>период (2008-2019)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extLst>
                  <a:ext uri="{0D108BD9-81ED-4DB2-BD59-A6C34878D82A}">
                    <a16:rowId xmlns:a16="http://schemas.microsoft.com/office/drawing/2014/main" val="2998471797"/>
                  </a:ext>
                </a:extLst>
              </a:tr>
              <a:tr h="2599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I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0,0194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0,1265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0,0204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extLst>
                  <a:ext uri="{0D108BD9-81ED-4DB2-BD59-A6C34878D82A}">
                    <a16:rowId xmlns:a16="http://schemas.microsoft.com/office/drawing/2014/main" val="1712743167"/>
                  </a:ext>
                </a:extLst>
              </a:tr>
              <a:tr h="2599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II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0,1110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0,0392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0,3103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extLst>
                  <a:ext uri="{0D108BD9-81ED-4DB2-BD59-A6C34878D82A}">
                    <a16:rowId xmlns:a16="http://schemas.microsoft.com/office/drawing/2014/main" val="2055477365"/>
                  </a:ext>
                </a:extLst>
              </a:tr>
              <a:tr h="2599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III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0,0003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-0,0023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0,0056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extLst>
                  <a:ext uri="{0D108BD9-81ED-4DB2-BD59-A6C34878D82A}">
                    <a16:rowId xmlns:a16="http://schemas.microsoft.com/office/drawing/2014/main" val="2109451486"/>
                  </a:ext>
                </a:extLst>
              </a:tr>
              <a:tr h="2599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IV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-0,0416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0,0380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0,0142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extLst>
                  <a:ext uri="{0D108BD9-81ED-4DB2-BD59-A6C34878D82A}">
                    <a16:rowId xmlns:a16="http://schemas.microsoft.com/office/drawing/2014/main" val="1698919832"/>
                  </a:ext>
                </a:extLst>
              </a:tr>
              <a:tr h="2599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0,0075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0,0663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0,0714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extLst>
                  <a:ext uri="{0D108BD9-81ED-4DB2-BD59-A6C34878D82A}">
                    <a16:rowId xmlns:a16="http://schemas.microsoft.com/office/drawing/2014/main" val="1116812636"/>
                  </a:ext>
                </a:extLst>
              </a:tr>
              <a:tr h="2599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VI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0,0226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0,0293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-0,0950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extLst>
                  <a:ext uri="{0D108BD9-81ED-4DB2-BD59-A6C34878D82A}">
                    <a16:rowId xmlns:a16="http://schemas.microsoft.com/office/drawing/2014/main" val="964868027"/>
                  </a:ext>
                </a:extLst>
              </a:tr>
              <a:tr h="2599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VIII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0,0030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-0,0014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0,0007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extLst>
                  <a:ext uri="{0D108BD9-81ED-4DB2-BD59-A6C34878D82A}">
                    <a16:rowId xmlns:a16="http://schemas.microsoft.com/office/drawing/2014/main" val="3631776172"/>
                  </a:ext>
                </a:extLst>
              </a:tr>
              <a:tr h="2599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IX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0,0759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0,9809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1,1880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extLst>
                  <a:ext uri="{0D108BD9-81ED-4DB2-BD59-A6C34878D82A}">
                    <a16:rowId xmlns:a16="http://schemas.microsoft.com/office/drawing/2014/main" val="1611550780"/>
                  </a:ext>
                </a:extLst>
              </a:tr>
              <a:tr h="2599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X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-0,0047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0,2681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0,2528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extLst>
                  <a:ext uri="{0D108BD9-81ED-4DB2-BD59-A6C34878D82A}">
                    <a16:rowId xmlns:a16="http://schemas.microsoft.com/office/drawing/2014/main" val="3867669922"/>
                  </a:ext>
                </a:extLst>
              </a:tr>
              <a:tr h="2599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XI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-0,3625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0,2370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0,0354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extLst>
                  <a:ext uri="{0D108BD9-81ED-4DB2-BD59-A6C34878D82A}">
                    <a16:rowId xmlns:a16="http://schemas.microsoft.com/office/drawing/2014/main" val="24917995"/>
                  </a:ext>
                </a:extLst>
              </a:tr>
              <a:tr h="2599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XII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-0,0049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-0,0021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-0,0087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extLst>
                  <a:ext uri="{0D108BD9-81ED-4DB2-BD59-A6C34878D82A}">
                    <a16:rowId xmlns:a16="http://schemas.microsoft.com/office/drawing/2014/main" val="4093341057"/>
                  </a:ext>
                </a:extLst>
              </a:tr>
              <a:tr h="2599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XIII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0,0028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0,0056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0,0060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extLst>
                  <a:ext uri="{0D108BD9-81ED-4DB2-BD59-A6C34878D82A}">
                    <a16:rowId xmlns:a16="http://schemas.microsoft.com/office/drawing/2014/main" val="693955617"/>
                  </a:ext>
                </a:extLst>
              </a:tr>
              <a:tr h="2599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XIV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0,0108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0,0153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0,0022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extLst>
                  <a:ext uri="{0D108BD9-81ED-4DB2-BD59-A6C34878D82A}">
                    <a16:rowId xmlns:a16="http://schemas.microsoft.com/office/drawing/2014/main" val="1895563097"/>
                  </a:ext>
                </a:extLst>
              </a:tr>
              <a:tr h="2599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XV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0,0088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-0,0039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0,0000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extLst>
                  <a:ext uri="{0D108BD9-81ED-4DB2-BD59-A6C34878D82A}">
                    <a16:rowId xmlns:a16="http://schemas.microsoft.com/office/drawing/2014/main" val="1583071934"/>
                  </a:ext>
                </a:extLst>
              </a:tr>
              <a:tr h="2599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XVI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0,2881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0,0590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0,1500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extLst>
                  <a:ext uri="{0D108BD9-81ED-4DB2-BD59-A6C34878D82A}">
                    <a16:rowId xmlns:a16="http://schemas.microsoft.com/office/drawing/2014/main" val="3691819968"/>
                  </a:ext>
                </a:extLst>
              </a:tr>
              <a:tr h="2599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XVII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0,1056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0,0110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0,0348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extLst>
                  <a:ext uri="{0D108BD9-81ED-4DB2-BD59-A6C34878D82A}">
                    <a16:rowId xmlns:a16="http://schemas.microsoft.com/office/drawing/2014/main" val="3237999353"/>
                  </a:ext>
                </a:extLst>
              </a:tr>
              <a:tr h="2599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XVIII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0,1564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0,6086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0,3152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extLst>
                  <a:ext uri="{0D108BD9-81ED-4DB2-BD59-A6C34878D82A}">
                    <a16:rowId xmlns:a16="http://schemas.microsoft.com/office/drawing/2014/main" val="2392858513"/>
                  </a:ext>
                </a:extLst>
              </a:tr>
              <a:tr h="2599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XX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-0,5703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1,0017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2,6314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extLst>
                  <a:ext uri="{0D108BD9-81ED-4DB2-BD59-A6C34878D82A}">
                    <a16:rowId xmlns:a16="http://schemas.microsoft.com/office/drawing/2014/main" val="2354249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846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0008" y="89895"/>
            <a:ext cx="7896488" cy="132556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5DA2"/>
                </a:solidFill>
                <a:latin typeface="+mn-lt"/>
              </a:rPr>
              <a:t>Соотношение числа </a:t>
            </a:r>
            <a:r>
              <a:rPr lang="ru-RU" sz="2800" b="1" dirty="0">
                <a:solidFill>
                  <a:srgbClr val="005DA2"/>
                </a:solidFill>
                <a:latin typeface="+mn-lt"/>
              </a:rPr>
              <a:t>случаев смерти </a:t>
            </a:r>
            <a:r>
              <a:rPr lang="ru-RU" sz="2800" b="1" dirty="0" smtClean="0">
                <a:solidFill>
                  <a:srgbClr val="005DA2"/>
                </a:solidFill>
                <a:latin typeface="+mn-lt"/>
              </a:rPr>
              <a:t>и вкладов </a:t>
            </a:r>
            <a:r>
              <a:rPr lang="ru-RU" sz="2800" b="1" dirty="0">
                <a:solidFill>
                  <a:srgbClr val="005DA2"/>
                </a:solidFill>
                <a:latin typeface="+mn-lt"/>
              </a:rPr>
              <a:t>данных случаев в ОПЖ в </a:t>
            </a:r>
            <a:r>
              <a:rPr lang="ru-RU" sz="2800" b="1" dirty="0" smtClean="0">
                <a:solidFill>
                  <a:srgbClr val="005DA2"/>
                </a:solidFill>
                <a:latin typeface="+mn-lt"/>
              </a:rPr>
              <a:t>2019 </a:t>
            </a:r>
            <a:r>
              <a:rPr lang="ru-RU" sz="2800" b="1" dirty="0">
                <a:solidFill>
                  <a:srgbClr val="005DA2"/>
                </a:solidFill>
                <a:latin typeface="+mn-lt"/>
              </a:rPr>
              <a:t>году</a:t>
            </a:r>
            <a:endParaRPr lang="ru-RU" sz="3200" b="1" dirty="0">
              <a:solidFill>
                <a:srgbClr val="005DA2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1600" smtClean="0"/>
              <a:t>11</a:t>
            </a:fld>
            <a:endParaRPr lang="ru-RU" sz="16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l="21744" t="14496" r="71461" b="73423"/>
          <a:stretch/>
        </p:blipFill>
        <p:spPr>
          <a:xfrm>
            <a:off x="179512" y="176612"/>
            <a:ext cx="1152128" cy="1152128"/>
          </a:xfrm>
          <a:prstGeom prst="rect">
            <a:avLst/>
          </a:prstGeom>
        </p:spPr>
      </p:pic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2966659"/>
              </p:ext>
            </p:extLst>
          </p:nvPr>
        </p:nvGraphicFramePr>
        <p:xfrm>
          <a:off x="179512" y="1328740"/>
          <a:ext cx="8712968" cy="5268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380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76613"/>
            <a:ext cx="7896488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5DA2"/>
                </a:solidFill>
                <a:latin typeface="+mn-lt"/>
              </a:rPr>
              <a:t>Расчет нагрузки смертности от различных причин на ОПЖ в </a:t>
            </a:r>
            <a:r>
              <a:rPr lang="ru-RU" sz="2800" b="1" dirty="0" smtClean="0">
                <a:solidFill>
                  <a:srgbClr val="005DA2"/>
                </a:solidFill>
                <a:latin typeface="+mn-lt"/>
              </a:rPr>
              <a:t>2019 </a:t>
            </a:r>
            <a:r>
              <a:rPr lang="ru-RU" sz="2800" b="1" dirty="0">
                <a:solidFill>
                  <a:srgbClr val="005DA2"/>
                </a:solidFill>
                <a:latin typeface="+mn-lt"/>
              </a:rPr>
              <a:t>году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1600" smtClean="0"/>
              <a:t>12</a:t>
            </a:fld>
            <a:endParaRPr lang="ru-RU" sz="16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21744" t="14496" r="71461" b="73423"/>
          <a:stretch/>
        </p:blipFill>
        <p:spPr>
          <a:xfrm>
            <a:off x="323528" y="176613"/>
            <a:ext cx="1152128" cy="1152128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060745"/>
              </p:ext>
            </p:extLst>
          </p:nvPr>
        </p:nvGraphicFramePr>
        <p:xfrm>
          <a:off x="251520" y="1394443"/>
          <a:ext cx="8568953" cy="52409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305114404"/>
                    </a:ext>
                  </a:extLst>
                </a:gridCol>
                <a:gridCol w="820849">
                  <a:extLst>
                    <a:ext uri="{9D8B030D-6E8A-4147-A177-3AD203B41FA5}">
                      <a16:colId xmlns:a16="http://schemas.microsoft.com/office/drawing/2014/main" val="1579597341"/>
                    </a:ext>
                  </a:extLst>
                </a:gridCol>
                <a:gridCol w="1154004">
                  <a:extLst>
                    <a:ext uri="{9D8B030D-6E8A-4147-A177-3AD203B41FA5}">
                      <a16:colId xmlns:a16="http://schemas.microsoft.com/office/drawing/2014/main" val="2316359848"/>
                    </a:ext>
                  </a:extLst>
                </a:gridCol>
                <a:gridCol w="1484387">
                  <a:extLst>
                    <a:ext uri="{9D8B030D-6E8A-4147-A177-3AD203B41FA5}">
                      <a16:colId xmlns:a16="http://schemas.microsoft.com/office/drawing/2014/main" val="1809724611"/>
                    </a:ext>
                  </a:extLst>
                </a:gridCol>
                <a:gridCol w="1154004">
                  <a:extLst>
                    <a:ext uri="{9D8B030D-6E8A-4147-A177-3AD203B41FA5}">
                      <a16:colId xmlns:a16="http://schemas.microsoft.com/office/drawing/2014/main" val="842009540"/>
                    </a:ext>
                  </a:extLst>
                </a:gridCol>
                <a:gridCol w="1813603">
                  <a:extLst>
                    <a:ext uri="{9D8B030D-6E8A-4147-A177-3AD203B41FA5}">
                      <a16:colId xmlns:a16="http://schemas.microsoft.com/office/drawing/2014/main" val="1334565747"/>
                    </a:ext>
                  </a:extLst>
                </a:gridCol>
                <a:gridCol w="989978">
                  <a:extLst>
                    <a:ext uri="{9D8B030D-6E8A-4147-A177-3AD203B41FA5}">
                      <a16:colId xmlns:a16="http://schemas.microsoft.com/office/drawing/2014/main" val="3805904695"/>
                    </a:ext>
                  </a:extLst>
                </a:gridCol>
              </a:tblGrid>
              <a:tr h="6803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Класс причин смерти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Вклад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Число случаев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Ожидаемое число случаев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Нагрузка на ОПЖ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Относительная нагрузка на ОПЖ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Место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extLst>
                  <a:ext uri="{0D108BD9-81ED-4DB2-BD59-A6C34878D82A}">
                    <a16:rowId xmlns:a16="http://schemas.microsoft.com/office/drawing/2014/main" val="2068536057"/>
                  </a:ext>
                </a:extLst>
              </a:tr>
              <a:tr h="228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I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0,6643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1620,66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616,66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686427"/>
                  </a:ext>
                </a:extLst>
              </a:tr>
              <a:tr h="228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II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2,4772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6920,69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163,69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40208878"/>
                  </a:ext>
                </a:extLst>
              </a:tr>
              <a:tr h="228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III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-276,33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-308,33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11</a:t>
                      </a:r>
                      <a:endParaRPr lang="ru-RU" sz="1600" dirty="0"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42872846"/>
                  </a:ext>
                </a:extLst>
              </a:tr>
              <a:tr h="228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IV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0,1394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-315,05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14</a:t>
                      </a:r>
                      <a:endParaRPr lang="ru-RU" sz="1600" dirty="0"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54500639"/>
                  </a:ext>
                </a:extLst>
              </a:tr>
              <a:tr h="228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V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-316,79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-319,79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15</a:t>
                      </a:r>
                      <a:endParaRPr lang="ru-RU" sz="1600" dirty="0"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0894135"/>
                  </a:ext>
                </a:extLst>
              </a:tr>
              <a:tr h="228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VI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0,2337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361,72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-51,28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7</a:t>
                      </a:r>
                      <a:endParaRPr lang="ru-RU" sz="1600" dirty="0"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03875017"/>
                  </a:ext>
                </a:extLst>
              </a:tr>
              <a:tr h="228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VIII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-316,16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-320,16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16</a:t>
                      </a:r>
                      <a:endParaRPr lang="ru-RU" sz="1600" dirty="0"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8948747"/>
                  </a:ext>
                </a:extLst>
              </a:tr>
              <a:tr h="228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IX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5,3716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15382,85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-1498,15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18</a:t>
                      </a:r>
                      <a:endParaRPr lang="ru-RU" sz="1600" dirty="0"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29478440"/>
                  </a:ext>
                </a:extLst>
              </a:tr>
              <a:tr h="228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X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0,7465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1861,04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-120,96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9</a:t>
                      </a:r>
                      <a:endParaRPr lang="ru-RU" sz="1600" dirty="0"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5688552"/>
                  </a:ext>
                </a:extLst>
              </a:tr>
              <a:tr h="228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XI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2829,70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318,70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93620562"/>
                  </a:ext>
                </a:extLst>
              </a:tr>
              <a:tr h="228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XII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-199,07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-298,07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10</a:t>
                      </a:r>
                      <a:endParaRPr lang="ru-RU" sz="1600" dirty="0"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1488524"/>
                  </a:ext>
                </a:extLst>
              </a:tr>
              <a:tr h="228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XIII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-262,71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-311,71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12</a:t>
                      </a:r>
                      <a:endParaRPr lang="ru-RU" sz="1600" dirty="0"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87839804"/>
                  </a:ext>
                </a:extLst>
              </a:tr>
              <a:tr h="228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XIV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-366,49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17</a:t>
                      </a:r>
                      <a:endParaRPr lang="ru-RU" sz="1600" dirty="0"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5283001"/>
                  </a:ext>
                </a:extLst>
              </a:tr>
              <a:tr h="228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XV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-309,29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-312,29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13</a:t>
                      </a:r>
                      <a:endParaRPr lang="ru-RU" sz="1600" dirty="0"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8469399"/>
                  </a:ext>
                </a:extLst>
              </a:tr>
              <a:tr h="228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XVI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0,2114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296,50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201,50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0627213"/>
                  </a:ext>
                </a:extLst>
              </a:tr>
              <a:tr h="228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XVII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-11,61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-79,61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8</a:t>
                      </a:r>
                      <a:endParaRPr lang="ru-RU" sz="1600" dirty="0"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182713"/>
                  </a:ext>
                </a:extLst>
              </a:tr>
              <a:tr h="228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XVIII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0,3667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750,43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-13,57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6</a:t>
                      </a:r>
                      <a:endParaRPr lang="ru-RU" sz="1600" dirty="0"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3160801"/>
                  </a:ext>
                </a:extLst>
              </a:tr>
              <a:tr h="228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XX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6548,90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3014,90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33505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077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7668344" cy="93610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5DA2"/>
                </a:solidFill>
                <a:latin typeface="+mn-lt"/>
              </a:rPr>
              <a:t>Нагрузка смертности от причин смерти первых 5 групп рубрик на ОПЖ среди </a:t>
            </a:r>
            <a:r>
              <a:rPr lang="ru-RU" sz="2800" b="1" dirty="0" smtClean="0">
                <a:solidFill>
                  <a:srgbClr val="005DA2"/>
                </a:solidFill>
                <a:latin typeface="+mn-lt"/>
              </a:rPr>
              <a:t>мужчин </a:t>
            </a:r>
            <a:br>
              <a:rPr lang="ru-RU" sz="2800" b="1" dirty="0" smtClean="0">
                <a:solidFill>
                  <a:srgbClr val="005DA2"/>
                </a:solidFill>
                <a:latin typeface="+mn-lt"/>
              </a:rPr>
            </a:br>
            <a:r>
              <a:rPr lang="ru-RU" sz="2800" b="1" dirty="0" smtClean="0">
                <a:solidFill>
                  <a:srgbClr val="005DA2"/>
                </a:solidFill>
                <a:latin typeface="+mn-lt"/>
              </a:rPr>
              <a:t>в 2019 </a:t>
            </a:r>
            <a:r>
              <a:rPr lang="ru-RU" sz="2800" b="1" dirty="0">
                <a:solidFill>
                  <a:srgbClr val="005DA2"/>
                </a:solidFill>
                <a:latin typeface="+mn-lt"/>
              </a:rPr>
              <a:t>году</a:t>
            </a:r>
            <a:endParaRPr lang="ru-RU" sz="3200" b="1" dirty="0">
              <a:solidFill>
                <a:srgbClr val="005DA2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1600" smtClean="0"/>
              <a:t>13</a:t>
            </a:fld>
            <a:endParaRPr lang="ru-RU" sz="16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l="21744" t="14496" r="71461" b="73423"/>
          <a:stretch/>
        </p:blipFill>
        <p:spPr>
          <a:xfrm>
            <a:off x="323528" y="176613"/>
            <a:ext cx="1152128" cy="1152128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170028"/>
              </p:ext>
            </p:extLst>
          </p:nvPr>
        </p:nvGraphicFramePr>
        <p:xfrm>
          <a:off x="251520" y="1772816"/>
          <a:ext cx="8568952" cy="4786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3210830543"/>
                    </a:ext>
                  </a:extLst>
                </a:gridCol>
                <a:gridCol w="744247">
                  <a:extLst>
                    <a:ext uri="{9D8B030D-6E8A-4147-A177-3AD203B41FA5}">
                      <a16:colId xmlns:a16="http://schemas.microsoft.com/office/drawing/2014/main" val="771640606"/>
                    </a:ext>
                  </a:extLst>
                </a:gridCol>
                <a:gridCol w="1034363">
                  <a:extLst>
                    <a:ext uri="{9D8B030D-6E8A-4147-A177-3AD203B41FA5}">
                      <a16:colId xmlns:a16="http://schemas.microsoft.com/office/drawing/2014/main" val="1415408503"/>
                    </a:ext>
                  </a:extLst>
                </a:gridCol>
                <a:gridCol w="1380304">
                  <a:extLst>
                    <a:ext uri="{9D8B030D-6E8A-4147-A177-3AD203B41FA5}">
                      <a16:colId xmlns:a16="http://schemas.microsoft.com/office/drawing/2014/main" val="2821706886"/>
                    </a:ext>
                  </a:extLst>
                </a:gridCol>
                <a:gridCol w="1122001">
                  <a:extLst>
                    <a:ext uri="{9D8B030D-6E8A-4147-A177-3AD203B41FA5}">
                      <a16:colId xmlns:a16="http://schemas.microsoft.com/office/drawing/2014/main" val="3003016541"/>
                    </a:ext>
                  </a:extLst>
                </a:gridCol>
                <a:gridCol w="1767757">
                  <a:extLst>
                    <a:ext uri="{9D8B030D-6E8A-4147-A177-3AD203B41FA5}">
                      <a16:colId xmlns:a16="http://schemas.microsoft.com/office/drawing/2014/main" val="3583668328"/>
                    </a:ext>
                  </a:extLst>
                </a:gridCol>
              </a:tblGrid>
              <a:tr h="6151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Группа рубрик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Вклад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Число случаев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Ожидаемое число случаев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Нагрузка на ОПЖ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Относительная нагрузка на ОПЖ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extLst>
                  <a:ext uri="{0D108BD9-81ED-4DB2-BD59-A6C34878D82A}">
                    <a16:rowId xmlns:a16="http://schemas.microsoft.com/office/drawing/2014/main" val="1464222234"/>
                  </a:ext>
                </a:extLst>
              </a:tr>
              <a:tr h="765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Болезнь, вызванная вирусом иммунодефицита человека (B20-B24)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0,4576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630,87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254,87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extLst>
                  <a:ext uri="{0D108BD9-81ED-4DB2-BD59-A6C34878D82A}">
                    <a16:rowId xmlns:a16="http://schemas.microsoft.com/office/drawing/2014/main" val="1320408871"/>
                  </a:ext>
                </a:extLst>
              </a:tr>
              <a:tr h="245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Болезни печени (K70-K77)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0,4681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645,72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126,72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extLst>
                  <a:ext uri="{0D108BD9-81ED-4DB2-BD59-A6C34878D82A}">
                    <a16:rowId xmlns:a16="http://schemas.microsoft.com/office/drawing/2014/main" val="1247304657"/>
                  </a:ext>
                </a:extLst>
              </a:tr>
              <a:tr h="824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Инфекционные болезни, специфичные для перинатального периода (P35-P39)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0,0961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118,69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94,69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extLst>
                  <a:ext uri="{0D108BD9-81ED-4DB2-BD59-A6C34878D82A}">
                    <a16:rowId xmlns:a16="http://schemas.microsoft.com/office/drawing/2014/main" val="2272216210"/>
                  </a:ext>
                </a:extLst>
              </a:tr>
              <a:tr h="525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Туберкулез (</a:t>
                      </a:r>
                      <a:r>
                        <a:rPr lang="en-US" sz="1600" dirty="0" smtClean="0">
                          <a:effectLst/>
                        </a:rPr>
                        <a:t>A15-A19)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0,1767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232,90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54,90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extLst>
                  <a:ext uri="{0D108BD9-81ED-4DB2-BD59-A6C34878D82A}">
                    <a16:rowId xmlns:a16="http://schemas.microsoft.com/office/drawing/2014/main" val="697718540"/>
                  </a:ext>
                </a:extLst>
              </a:tr>
              <a:tr h="1033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Дыхательные и сердечно-сосудистые нарушения, характерные для перинатального периода (P20-P29)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0,0600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67,64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52,64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extLst>
                  <a:ext uri="{0D108BD9-81ED-4DB2-BD59-A6C34878D82A}">
                    <a16:rowId xmlns:a16="http://schemas.microsoft.com/office/drawing/2014/main" val="3787345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4636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32022"/>
            <a:ext cx="7668344" cy="132556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5DA2"/>
                </a:solidFill>
                <a:latin typeface="+mn-lt"/>
              </a:rPr>
              <a:t>Нагрузка смертности от причин смерти первых 5 групп рубрик на ОПЖ среди </a:t>
            </a:r>
            <a:r>
              <a:rPr lang="ru-RU" sz="2800" b="1" dirty="0" smtClean="0">
                <a:solidFill>
                  <a:srgbClr val="005DA2"/>
                </a:solidFill>
                <a:latin typeface="+mn-lt"/>
              </a:rPr>
              <a:t>женщин </a:t>
            </a:r>
            <a:br>
              <a:rPr lang="ru-RU" sz="2800" b="1" dirty="0" smtClean="0">
                <a:solidFill>
                  <a:srgbClr val="005DA2"/>
                </a:solidFill>
                <a:latin typeface="+mn-lt"/>
              </a:rPr>
            </a:br>
            <a:r>
              <a:rPr lang="ru-RU" sz="2800" b="1" dirty="0" smtClean="0">
                <a:solidFill>
                  <a:srgbClr val="005DA2"/>
                </a:solidFill>
                <a:latin typeface="+mn-lt"/>
              </a:rPr>
              <a:t>в 2019 </a:t>
            </a:r>
            <a:r>
              <a:rPr lang="ru-RU" sz="2800" b="1" dirty="0">
                <a:solidFill>
                  <a:srgbClr val="005DA2"/>
                </a:solidFill>
                <a:latin typeface="+mn-lt"/>
              </a:rPr>
              <a:t>году</a:t>
            </a:r>
            <a:endParaRPr lang="ru-RU" sz="3200" b="1" dirty="0">
              <a:solidFill>
                <a:srgbClr val="005DA2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1600" smtClean="0"/>
              <a:t>14</a:t>
            </a:fld>
            <a:endParaRPr lang="ru-RU" sz="16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l="21744" t="14496" r="71461" b="73423"/>
          <a:stretch/>
        </p:blipFill>
        <p:spPr>
          <a:xfrm>
            <a:off x="323528" y="176613"/>
            <a:ext cx="1368152" cy="1368152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961034"/>
              </p:ext>
            </p:extLst>
          </p:nvPr>
        </p:nvGraphicFramePr>
        <p:xfrm>
          <a:off x="323528" y="1522125"/>
          <a:ext cx="8496943" cy="48612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168701097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8251545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78628055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525782238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958290666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33542462"/>
                    </a:ext>
                  </a:extLst>
                </a:gridCol>
              </a:tblGrid>
              <a:tr h="4912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Группа рубрик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32" marR="27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Вклад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32" marR="27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Число случаев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32" marR="27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Ожидаемое число случаев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32" marR="27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Нагрузка на ОПЖ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32" marR="27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Относительная нагрузка на ОПЖ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32" marR="27232" marT="0" marB="0" anchor="ctr"/>
                </a:tc>
                <a:extLst>
                  <a:ext uri="{0D108BD9-81ED-4DB2-BD59-A6C34878D82A}">
                    <a16:rowId xmlns:a16="http://schemas.microsoft.com/office/drawing/2014/main" val="3236476861"/>
                  </a:ext>
                </a:extLst>
              </a:tr>
              <a:tr h="654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Болезни печени (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K70-K77)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32" marR="2723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0,5373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32" marR="27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32" marR="27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913,32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32" marR="27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418,32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32" marR="27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32" marR="27232" marT="0" marB="0" anchor="ctr"/>
                </a:tc>
                <a:extLst>
                  <a:ext uri="{0D108BD9-81ED-4DB2-BD59-A6C34878D82A}">
                    <a16:rowId xmlns:a16="http://schemas.microsoft.com/office/drawing/2014/main" val="2433760396"/>
                  </a:ext>
                </a:extLst>
              </a:tr>
              <a:tr h="491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Болезнь, вызванная вирусом иммунодефицита человека [</a:t>
                      </a:r>
                      <a:r>
                        <a:rPr lang="ru-RU" sz="16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вич</a:t>
                      </a: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 (B20-B24)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32" marR="2723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0,2943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32" marR="27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32" marR="27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486,05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32" marR="27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311,05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32" marR="27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32" marR="27232" marT="0" marB="0" anchor="ctr"/>
                </a:tc>
                <a:extLst>
                  <a:ext uri="{0D108BD9-81ED-4DB2-BD59-A6C34878D82A}">
                    <a16:rowId xmlns:a16="http://schemas.microsoft.com/office/drawing/2014/main" val="3047367331"/>
                  </a:ext>
                </a:extLst>
              </a:tr>
              <a:tr h="6735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Злокачественные новообразования женских половых органов (C51-C58)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32" marR="2723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0,4283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32" marR="27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32" marR="27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721,58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32" marR="27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239,78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32" marR="27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32" marR="27232" marT="0" marB="0" anchor="ctr"/>
                </a:tc>
                <a:extLst>
                  <a:ext uri="{0D108BD9-81ED-4DB2-BD59-A6C34878D82A}">
                    <a16:rowId xmlns:a16="http://schemas.microsoft.com/office/drawing/2014/main" val="2077943638"/>
                  </a:ext>
                </a:extLst>
              </a:tr>
              <a:tr h="758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Злокачественные новообразования органов пищеварения (C15-C26)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32" marR="2723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0,8004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32" marR="27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1193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32" marR="27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1375,85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32" marR="27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182,85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32" marR="27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32" marR="27232" marT="0" marB="0" anchor="ctr"/>
                </a:tc>
                <a:extLst>
                  <a:ext uri="{0D108BD9-81ED-4DB2-BD59-A6C34878D82A}">
                    <a16:rowId xmlns:a16="http://schemas.microsoft.com/office/drawing/2014/main" val="3779487434"/>
                  </a:ext>
                </a:extLst>
              </a:tr>
              <a:tr h="818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Злокачественное новообразование молочной железы (C50-C50)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32" marR="2723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0,3334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32" marR="27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32" marR="27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554,87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32" marR="27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147,87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32" marR="27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32" marR="27232" marT="0" marB="0" anchor="ctr"/>
                </a:tc>
                <a:extLst>
                  <a:ext uri="{0D108BD9-81ED-4DB2-BD59-A6C34878D82A}">
                    <a16:rowId xmlns:a16="http://schemas.microsoft.com/office/drawing/2014/main" val="549113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5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5DA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Выводы</a:t>
            </a:r>
            <a:endParaRPr lang="ru-RU" sz="2800" b="1" dirty="0">
              <a:solidFill>
                <a:srgbClr val="005DA2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8595" y="1412776"/>
            <a:ext cx="8496944" cy="5279158"/>
          </a:xfrm>
        </p:spPr>
        <p:txBody>
          <a:bodyPr>
            <a:noAutofit/>
          </a:bodyPr>
          <a:lstStyle/>
          <a:p>
            <a:pPr marL="457200" lvl="0" indent="-457200">
              <a:buAutoNum type="arabicParenR"/>
            </a:pPr>
            <a:r>
              <a:rPr lang="ru-RU" sz="1700" dirty="0" smtClean="0"/>
              <a:t>В настоящий момент стандартизованные показатели смертности населения Красноярского края превышают значения аналогичных показателей в Российской Федерации и Европе. Текущие темпы прироста ожидаемой продолжительности жизни населения Красноярского края не позволяют достичь к 2024 и 2030 годам установленных целевых значений. </a:t>
            </a:r>
            <a:endParaRPr lang="ru-RU" sz="1700" dirty="0" smtClean="0"/>
          </a:p>
          <a:p>
            <a:pPr marL="457200" lvl="0" indent="-457200">
              <a:buAutoNum type="arabicParenR"/>
            </a:pPr>
            <a:r>
              <a:rPr lang="ru-RU" sz="1700" dirty="0" smtClean="0"/>
              <a:t>Анализ влияния динамики смертности населения Красноярского края показал, что за последние 10 лет сохраняется отрицательный вклад смертности болезней </a:t>
            </a:r>
            <a:r>
              <a:rPr lang="ru-RU" sz="1700" dirty="0"/>
              <a:t>нервной системы и </a:t>
            </a:r>
            <a:r>
              <a:rPr lang="ru-RU" sz="1700" dirty="0" smtClean="0"/>
              <a:t>болезней </a:t>
            </a:r>
            <a:r>
              <a:rPr lang="ru-RU" sz="1700" dirty="0"/>
              <a:t>кожи и подкожной </a:t>
            </a:r>
            <a:r>
              <a:rPr lang="ru-RU" sz="1700" dirty="0" smtClean="0"/>
              <a:t>клетчатки в снижение ожидаемой продолжительности жизни.</a:t>
            </a:r>
          </a:p>
          <a:p>
            <a:pPr marL="457200" lvl="0" indent="-457200">
              <a:buAutoNum type="arabicParenR"/>
            </a:pPr>
            <a:r>
              <a:rPr lang="ru-RU" sz="1700" dirty="0"/>
              <a:t>Разработанная методика оценки нагрузки смертности от различных причин на ОПЖ населения является интегральным показателем, учитывающим одновременно вклад случаев смерти от различных причин и число таких случаев смерти. Использование данной методики позволяет выделить причины смерти, которые оказывают наибольшую нагрузку на снижение ОПЖ населения, что позволяет осуществлять разработку </a:t>
            </a:r>
            <a:r>
              <a:rPr lang="ru-RU" sz="1700" dirty="0" smtClean="0"/>
              <a:t>программ </a:t>
            </a:r>
            <a:r>
              <a:rPr lang="ru-RU" sz="1700" dirty="0"/>
              <a:t>по снижению смертности населения с целью наиболее эффективного увеличения </a:t>
            </a:r>
            <a:r>
              <a:rPr lang="ru-RU" sz="1700" dirty="0" smtClean="0"/>
              <a:t>ОПЖ. </a:t>
            </a:r>
          </a:p>
          <a:p>
            <a:pPr marL="457200" lvl="0" indent="-457200">
              <a:buAutoNum type="arabicParenR"/>
            </a:pPr>
            <a:r>
              <a:rPr lang="ru-RU" sz="1700" dirty="0" smtClean="0"/>
              <a:t>Анализ </a:t>
            </a:r>
            <a:r>
              <a:rPr lang="ru-RU" sz="1700" dirty="0"/>
              <a:t>динамики нагрузки смертности населения на ОПЖ свидетельствует о существенном росте относительной нагрузки на ОПЖ смертности от болезни, вызванной вирусом иммунодефицита человека и болезней печени</a:t>
            </a:r>
            <a:r>
              <a:rPr lang="ru-RU" sz="1700" dirty="0" smtClean="0"/>
              <a:t>.</a:t>
            </a:r>
          </a:p>
          <a:p>
            <a:pPr marL="457200" lvl="0" indent="-457200">
              <a:buAutoNum type="arabicParenR"/>
            </a:pPr>
            <a:endParaRPr lang="ru-RU" sz="1700" dirty="0"/>
          </a:p>
          <a:p>
            <a:endParaRPr lang="ru-RU" sz="17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1600" smtClean="0"/>
              <a:t>15</a:t>
            </a:fld>
            <a:endParaRPr lang="ru-RU" sz="160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21744" t="14496" r="71461" b="73423"/>
          <a:stretch/>
        </p:blipFill>
        <p:spPr>
          <a:xfrm>
            <a:off x="323528" y="176613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92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365127"/>
            <a:ext cx="7272808" cy="83162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5DA2"/>
                </a:solidFill>
                <a:latin typeface="+mn-lt"/>
              </a:rPr>
              <a:t>Динамика ожидаемой продолжительности жизни (ОПЖ) населения Красноярского края</a:t>
            </a:r>
            <a:endParaRPr lang="ru-RU" sz="2800" b="1" dirty="0">
              <a:solidFill>
                <a:srgbClr val="005DA2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1600" smtClean="0"/>
              <a:t>2</a:t>
            </a:fld>
            <a:endParaRPr lang="ru-RU" sz="1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21744" t="14496" r="71461" b="73423"/>
          <a:stretch/>
        </p:blipFill>
        <p:spPr>
          <a:xfrm>
            <a:off x="323528" y="176613"/>
            <a:ext cx="1152128" cy="1152128"/>
          </a:xfrm>
          <a:prstGeom prst="rect">
            <a:avLst/>
          </a:prstGeom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8809630"/>
              </p:ext>
            </p:extLst>
          </p:nvPr>
        </p:nvGraphicFramePr>
        <p:xfrm>
          <a:off x="107504" y="1385267"/>
          <a:ext cx="8712968" cy="4708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Овал 7"/>
          <p:cNvSpPr/>
          <p:nvPr/>
        </p:nvSpPr>
        <p:spPr>
          <a:xfrm>
            <a:off x="6983277" y="2082244"/>
            <a:ext cx="144379" cy="14437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8464067" y="1785102"/>
            <a:ext cx="144379" cy="14437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732951" y="1709064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78,0*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81832" y="1415770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80,0*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38443" y="6033185"/>
            <a:ext cx="84100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* - Указ Президента РФ от 07.05.2018 № 204 «О национальных целях и стратегических задачах развития Российской Федерации на период до 2024 года»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771800" y="4437112"/>
            <a:ext cx="947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11,9%</a:t>
            </a:r>
            <a:endParaRPr lang="ru-RU" sz="2400" dirty="0">
              <a:solidFill>
                <a:srgbClr val="FF0000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5619584" y="3275149"/>
            <a:ext cx="0" cy="1948754"/>
          </a:xfrm>
          <a:prstGeom prst="line">
            <a:avLst/>
          </a:prstGeom>
          <a:ln w="38100" cmpd="sng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743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4346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5DA2"/>
                </a:solidFill>
                <a:latin typeface="+mn-lt"/>
              </a:rPr>
              <a:t>Цель исследования </a:t>
            </a:r>
            <a:endParaRPr lang="ru-RU" sz="3600" b="1" dirty="0">
              <a:solidFill>
                <a:srgbClr val="005DA2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492895"/>
            <a:ext cx="7886700" cy="33190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/>
              <a:t>Провести анализ вклада смертности населения от различных причин в ожидаемую продолжительность жизни населения Красноярского края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1600" smtClean="0"/>
              <a:t>3</a:t>
            </a:fld>
            <a:endParaRPr lang="ru-RU" sz="16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21744" t="14496" r="71461" b="73423"/>
          <a:stretch/>
        </p:blipFill>
        <p:spPr>
          <a:xfrm>
            <a:off x="323528" y="176613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2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989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5DA2"/>
                </a:solidFill>
                <a:latin typeface="+mn-lt"/>
              </a:rPr>
              <a:t>Задачи исследования</a:t>
            </a:r>
            <a:endParaRPr lang="ru-RU" sz="3200" b="1" dirty="0">
              <a:solidFill>
                <a:srgbClr val="005DA2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39429"/>
            <a:ext cx="8659874" cy="5318571"/>
          </a:xfrm>
        </p:spPr>
        <p:txBody>
          <a:bodyPr>
            <a:normAutofit fontScale="925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Оценить стандартизованные показатели смертности населения Красноярского края в сравнении с общероссийскими и европейскими показателями</a:t>
            </a:r>
            <a:endParaRPr lang="ru-RU" sz="2800" dirty="0"/>
          </a:p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Изучить влияние смертности населения Красноярского края на ожидаемую продолжительность жизни населения Красноярского </a:t>
            </a:r>
            <a:r>
              <a:rPr lang="ru-RU" sz="2800" dirty="0" smtClean="0"/>
              <a:t>края</a:t>
            </a:r>
            <a:endParaRPr lang="ru-RU" sz="2800" dirty="0"/>
          </a:p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Разработать методику оценки вклада смертности населения в ожидаемую продолжительность жизни </a:t>
            </a:r>
            <a:r>
              <a:rPr lang="ru-RU" sz="2800" dirty="0" smtClean="0"/>
              <a:t>населения</a:t>
            </a:r>
            <a:endParaRPr lang="ru-RU" sz="2800" dirty="0"/>
          </a:p>
          <a:p>
            <a:pPr marL="514350" indent="-514350">
              <a:buFont typeface="+mj-lt"/>
              <a:buAutoNum type="arabicPeriod"/>
            </a:pPr>
            <a:r>
              <a:rPr lang="ru-RU" sz="2800" dirty="0"/>
              <a:t>Проанализировать вклад смертности населения от различных причин в ожидаемую продолжительность жизни населения Красноярского </a:t>
            </a:r>
            <a:r>
              <a:rPr lang="ru-RU" sz="2800" dirty="0" smtClean="0"/>
              <a:t>края </a:t>
            </a:r>
            <a:endParaRPr lang="ru-RU" sz="26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1600" smtClean="0"/>
              <a:t>4</a:t>
            </a:fld>
            <a:endParaRPr lang="ru-RU" sz="16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/>
          <a:srcRect l="21744" t="14496" r="71461" b="73423"/>
          <a:stretch/>
        </p:blipFill>
        <p:spPr>
          <a:xfrm>
            <a:off x="323528" y="176613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36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634" y="2060848"/>
            <a:ext cx="8263830" cy="41956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/>
              <a:t>На сколько все или часть случаев смерти от конкретной причины снижают ожидаемую продолжительность жизни населения</a:t>
            </a:r>
          </a:p>
          <a:p>
            <a:pPr marL="0" indent="0" algn="ctr">
              <a:buNone/>
            </a:pPr>
            <a:endParaRPr lang="ru-RU" sz="2800" dirty="0"/>
          </a:p>
          <a:p>
            <a:pPr marL="0" indent="0" algn="ctr">
              <a:buNone/>
            </a:pPr>
            <a:r>
              <a:rPr lang="ru-RU" sz="2800" dirty="0" smtClean="0"/>
              <a:t>На сколько бы увеличилась ожидаемая продолжительность жизни, если были бы исключены все или часть случаев смерти от конкретной причины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1600" smtClean="0"/>
              <a:t>5</a:t>
            </a:fld>
            <a:endParaRPr lang="ru-RU" sz="160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75656" y="256647"/>
            <a:ext cx="7272808" cy="101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rgbClr val="005DA2"/>
                </a:solidFill>
                <a:latin typeface="+mn-lt"/>
              </a:rPr>
              <a:t>Вклад смертности в снижение ожидаемой продолжительности жизни</a:t>
            </a:r>
            <a:endParaRPr lang="ru-RU" sz="3200" b="1" dirty="0">
              <a:solidFill>
                <a:srgbClr val="005DA2"/>
              </a:solidFill>
              <a:latin typeface="+mn-lt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/>
          <a:srcRect l="21744" t="14496" r="71461" b="73423"/>
          <a:stretch/>
        </p:blipFill>
        <p:spPr>
          <a:xfrm>
            <a:off x="323528" y="176613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3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0638" y="1772816"/>
            <a:ext cx="8263830" cy="4195663"/>
          </a:xfrm>
        </p:spPr>
        <p:txBody>
          <a:bodyPr>
            <a:normAutofit/>
          </a:bodyPr>
          <a:lstStyle/>
          <a:p>
            <a:r>
              <a:rPr lang="ru-RU" sz="2800" dirty="0"/>
              <a:t>Д</a:t>
            </a:r>
            <a:r>
              <a:rPr lang="ru-RU" sz="2800" dirty="0" smtClean="0"/>
              <a:t>анные </a:t>
            </a:r>
            <a:r>
              <a:rPr lang="ru-RU" sz="2800" dirty="0"/>
              <a:t>Красноярских краевых статистических ежегодников, выпускаемых Управлением Федеральной службы государственной статистики по Красноярскому краю, Республике Хакасия и Республике Тыва (http://www.krasstat.gks.ru</a:t>
            </a:r>
            <a:r>
              <a:rPr lang="ru-RU" sz="2800" dirty="0" smtClean="0"/>
              <a:t>) </a:t>
            </a:r>
          </a:p>
          <a:p>
            <a:endParaRPr lang="ru-RU" sz="2800" dirty="0"/>
          </a:p>
          <a:p>
            <a:r>
              <a:rPr lang="ru-RU" sz="2800" dirty="0"/>
              <a:t>П</a:t>
            </a:r>
            <a:r>
              <a:rPr lang="ru-RU" sz="2800" dirty="0" smtClean="0"/>
              <a:t>ервичные базы </a:t>
            </a:r>
            <a:r>
              <a:rPr lang="ru-RU" sz="2800" dirty="0"/>
              <a:t>смертности по городским округам и муниципальным районам Красноярского края за период с 1999 по </a:t>
            </a:r>
            <a:r>
              <a:rPr lang="ru-RU" sz="2800" dirty="0" smtClean="0"/>
              <a:t>2019 </a:t>
            </a:r>
            <a:r>
              <a:rPr lang="ru-RU" sz="2800" dirty="0"/>
              <a:t>гг.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1600" smtClean="0"/>
              <a:t>6</a:t>
            </a:fld>
            <a:endParaRPr lang="ru-RU" sz="160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20638" y="256647"/>
            <a:ext cx="8227826" cy="101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rgbClr val="005DA2"/>
                </a:solidFill>
                <a:latin typeface="+mn-lt"/>
              </a:rPr>
              <a:t>Материалы исследования</a:t>
            </a:r>
            <a:endParaRPr lang="ru-RU" sz="3200" b="1" dirty="0">
              <a:solidFill>
                <a:srgbClr val="005DA2"/>
              </a:solidFill>
              <a:latin typeface="+mn-lt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/>
          <a:srcRect l="21744" t="14496" r="71461" b="73423"/>
          <a:stretch/>
        </p:blipFill>
        <p:spPr>
          <a:xfrm>
            <a:off x="323528" y="176613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47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6642" y="1590746"/>
            <a:ext cx="8227826" cy="1702775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Краткие таблицы смертности</a:t>
            </a:r>
          </a:p>
          <a:p>
            <a:r>
              <a:rPr lang="ru-RU" sz="2800" dirty="0" smtClean="0"/>
              <a:t>Оценка элиминированных резервов</a:t>
            </a:r>
          </a:p>
          <a:p>
            <a:r>
              <a:rPr lang="ru-RU" sz="2800" dirty="0" smtClean="0"/>
              <a:t>Компонентный анализ смертности</a:t>
            </a:r>
          </a:p>
          <a:p>
            <a:pPr marL="0" indent="0">
              <a:buNone/>
            </a:pP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1600" smtClean="0"/>
              <a:t>7</a:t>
            </a:fld>
            <a:endParaRPr lang="ru-RU" sz="16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23528" y="116632"/>
            <a:ext cx="846094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rgbClr val="005DA2"/>
                </a:solidFill>
                <a:latin typeface="+mn-lt"/>
              </a:rPr>
              <a:t>Методы исследования</a:t>
            </a:r>
            <a:endParaRPr lang="ru-RU" sz="3200" b="1" dirty="0">
              <a:solidFill>
                <a:srgbClr val="005DA2"/>
              </a:solidFill>
              <a:latin typeface="+mn-lt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107504" y="3658144"/>
            <a:ext cx="4146720" cy="24793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DeathAnalytics</a:t>
            </a:r>
            <a:endParaRPr lang="ru-RU" sz="28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rgbClr val="FF0000"/>
                </a:solidFill>
              </a:rPr>
              <a:t>DeathComponentAnalytics</a:t>
            </a:r>
            <a:endParaRPr lang="ru-RU" sz="2800" dirty="0" smtClean="0">
              <a:solidFill>
                <a:srgbClr val="FF0000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dirty="0" err="1" smtClean="0">
                <a:solidFill>
                  <a:srgbClr val="FF0000"/>
                </a:solidFill>
              </a:rPr>
              <a:t>DeathDynamicAnalytics</a:t>
            </a:r>
            <a:endParaRPr lang="ru-RU" sz="2800" dirty="0" smtClean="0">
              <a:solidFill>
                <a:srgbClr val="FF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/>
          <a:srcRect l="31674" t="15497" r="7284" b="17536"/>
          <a:stretch/>
        </p:blipFill>
        <p:spPr>
          <a:xfrm>
            <a:off x="4355976" y="3293521"/>
            <a:ext cx="4608512" cy="284393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/>
          <a:srcRect l="21744" t="14496" r="71461" b="73423"/>
          <a:stretch/>
        </p:blipFill>
        <p:spPr>
          <a:xfrm>
            <a:off x="323528" y="176613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75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76612"/>
            <a:ext cx="7886700" cy="115212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005DA2"/>
                </a:solidFill>
                <a:latin typeface="+mn-lt"/>
              </a:rPr>
              <a:t>Стандартизованные показатели смертности от всех причин </a:t>
            </a:r>
            <a:r>
              <a:rPr lang="ru-RU" sz="2800" b="1" dirty="0" smtClean="0">
                <a:solidFill>
                  <a:srgbClr val="005DA2"/>
                </a:solidFill>
                <a:latin typeface="+mn-lt"/>
              </a:rPr>
              <a:t>в Красноярском крае, России и Европе</a:t>
            </a:r>
            <a:endParaRPr lang="ru-RU" sz="2800" b="1" dirty="0">
              <a:solidFill>
                <a:srgbClr val="005DA2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1600" smtClean="0"/>
              <a:t>8</a:t>
            </a:fld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598559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ctr">
              <a:spcAft>
                <a:spcPts val="0"/>
              </a:spcAft>
            </a:pP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/>
          <a:srcRect l="21744" t="14496" r="71461" b="73423"/>
          <a:stretch/>
        </p:blipFill>
        <p:spPr>
          <a:xfrm>
            <a:off x="323528" y="176613"/>
            <a:ext cx="1152128" cy="1152128"/>
          </a:xfrm>
          <a:prstGeom prst="rect">
            <a:avLst/>
          </a:prstGeom>
        </p:spPr>
      </p:pic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3567525"/>
              </p:ext>
            </p:extLst>
          </p:nvPr>
        </p:nvGraphicFramePr>
        <p:xfrm>
          <a:off x="323528" y="1484784"/>
          <a:ext cx="8568952" cy="5112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8403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7300" y="172428"/>
            <a:ext cx="7886700" cy="124034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5DA2"/>
                </a:solidFill>
                <a:latin typeface="+mn-lt"/>
              </a:rPr>
              <a:t>Численность и средний возраст умерших в 2018 году от основных причин смерти</a:t>
            </a:r>
            <a:endParaRPr lang="ru-RU" sz="2400" dirty="0">
              <a:solidFill>
                <a:srgbClr val="005DA2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1600" smtClean="0"/>
              <a:t>9</a:t>
            </a:fld>
            <a:endParaRPr lang="ru-RU" sz="16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/>
          <a:srcRect l="21744" t="14496" r="71461" b="73423"/>
          <a:stretch/>
        </p:blipFill>
        <p:spPr>
          <a:xfrm>
            <a:off x="323528" y="176613"/>
            <a:ext cx="1152128" cy="1152128"/>
          </a:xfrm>
          <a:prstGeom prst="rect">
            <a:avLst/>
          </a:prstGeom>
        </p:spPr>
      </p:pic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252022343"/>
              </p:ext>
            </p:extLst>
          </p:nvPr>
        </p:nvGraphicFramePr>
        <p:xfrm>
          <a:off x="107504" y="1388652"/>
          <a:ext cx="8928992" cy="5150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3271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3272</TotalTime>
  <Words>970</Words>
  <Application>Microsoft Office PowerPoint</Application>
  <PresentationFormat>Экран (4:3)</PresentationFormat>
  <Paragraphs>367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Verdana</vt:lpstr>
      <vt:lpstr>Тема Office</vt:lpstr>
      <vt:lpstr>Красноярск, 2020</vt:lpstr>
      <vt:lpstr>Динамика ожидаемой продолжительности жизни (ОПЖ) населения Красноярского края</vt:lpstr>
      <vt:lpstr>Цель исследования </vt:lpstr>
      <vt:lpstr>Задачи исследования</vt:lpstr>
      <vt:lpstr>Презентация PowerPoint</vt:lpstr>
      <vt:lpstr>Презентация PowerPoint</vt:lpstr>
      <vt:lpstr>Презентация PowerPoint</vt:lpstr>
      <vt:lpstr>Стандартизованные показатели смертности от всех причин в Красноярском крае, России и Европе</vt:lpstr>
      <vt:lpstr>Численность и средний возраст умерших в 2018 году от основных причин смерти</vt:lpstr>
      <vt:lpstr>Результаты компонентного анализа по причинам смерти населения  Красноярского края</vt:lpstr>
      <vt:lpstr>Соотношение числа случаев смерти и вкладов данных случаев в ОПЖ в 2019 году</vt:lpstr>
      <vt:lpstr>Расчет нагрузки смертности от различных причин на ОПЖ в 2019 году</vt:lpstr>
      <vt:lpstr>Нагрузка смертности от причин смерти первых 5 групп рубрик на ОПЖ среди мужчин  в 2019 году</vt:lpstr>
      <vt:lpstr>Нагрузка смертности от причин смерти первых 5 групп рубрик на ОПЖ среди женщин  в 2019 году</vt:lpstr>
      <vt:lpstr>Выводы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Александровна</dc:creator>
  <cp:lastModifiedBy>Артем Наркевич</cp:lastModifiedBy>
  <cp:revision>202</cp:revision>
  <cp:lastPrinted>2017-07-09T19:14:07Z</cp:lastPrinted>
  <dcterms:created xsi:type="dcterms:W3CDTF">2017-07-09T14:35:18Z</dcterms:created>
  <dcterms:modified xsi:type="dcterms:W3CDTF">2020-12-04T03:40:08Z</dcterms:modified>
</cp:coreProperties>
</file>