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66" r:id="rId4"/>
    <p:sldId id="293" r:id="rId5"/>
    <p:sldId id="273" r:id="rId6"/>
    <p:sldId id="294" r:id="rId7"/>
    <p:sldId id="272" r:id="rId8"/>
    <p:sldId id="271" r:id="rId9"/>
    <p:sldId id="275" r:id="rId10"/>
    <p:sldId id="270" r:id="rId11"/>
    <p:sldId id="274" r:id="rId12"/>
    <p:sldId id="296" r:id="rId13"/>
    <p:sldId id="277" r:id="rId14"/>
    <p:sldId id="279" r:id="rId15"/>
    <p:sldId id="295" r:id="rId16"/>
    <p:sldId id="278" r:id="rId17"/>
    <p:sldId id="281" r:id="rId18"/>
    <p:sldId id="286" r:id="rId19"/>
    <p:sldId id="284" r:id="rId20"/>
    <p:sldId id="285" r:id="rId21"/>
    <p:sldId id="292" r:id="rId22"/>
    <p:sldId id="280" r:id="rId23"/>
    <p:sldId id="288" r:id="rId24"/>
    <p:sldId id="290" r:id="rId25"/>
    <p:sldId id="287" r:id="rId26"/>
    <p:sldId id="289" r:id="rId27"/>
    <p:sldId id="283" r:id="rId28"/>
    <p:sldId id="291" r:id="rId29"/>
    <p:sldId id="282" r:id="rId30"/>
    <p:sldId id="264" r:id="rId31"/>
    <p:sldId id="26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9E449"/>
    <a:srgbClr val="99CC00"/>
    <a:srgbClr val="F79931"/>
    <a:srgbClr val="FF00FF"/>
    <a:srgbClr val="CC66FF"/>
    <a:srgbClr val="FF0066"/>
    <a:srgbClr val="990033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25" autoAdjust="0"/>
  </p:normalViewPr>
  <p:slideViewPr>
    <p:cSldViewPr>
      <p:cViewPr>
        <p:scale>
          <a:sx n="100" d="100"/>
          <a:sy n="100" d="100"/>
        </p:scale>
        <p:origin x="-186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B621E7-33CF-48AC-9826-2373E65447F1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5672E-5F38-4101-8E6D-C933C1E5E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62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Ряд структур шейного отдела позвоночника с возрастом кальцинируется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Это является нормой или встречается в виде клинически незначимых симптомов:</a:t>
            </a:r>
          </a:p>
          <a:p>
            <a:pPr marL="450850" indent="-1588" algn="just">
              <a:buFont typeface="Wingdings" panose="05000000000000000000" pitchFamily="2" charset="2"/>
              <a:buChar char="ü"/>
              <a:tabLst>
                <a:tab pos="534988" algn="l"/>
              </a:tabLst>
            </a:pPr>
            <a:r>
              <a:rPr lang="ru-RU" sz="1200" dirty="0" smtClean="0"/>
              <a:t>   Щитовидный хрящ</a:t>
            </a:r>
          </a:p>
          <a:p>
            <a:pPr marL="450850" indent="-1588" algn="just">
              <a:buFont typeface="Wingdings" panose="05000000000000000000" pitchFamily="2" charset="2"/>
              <a:buChar char="ü"/>
              <a:tabLst>
                <a:tab pos="534988" algn="l"/>
              </a:tabLst>
            </a:pPr>
            <a:r>
              <a:rPr lang="ru-RU" sz="1200" dirty="0" smtClean="0"/>
              <a:t>   Перстневидный хрящ</a:t>
            </a:r>
          </a:p>
          <a:p>
            <a:pPr marL="450850" indent="-1588" algn="just">
              <a:buFont typeface="Wingdings" panose="05000000000000000000" pitchFamily="2" charset="2"/>
              <a:buChar char="ü"/>
              <a:tabLst>
                <a:tab pos="534988" algn="l"/>
              </a:tabLst>
            </a:pPr>
            <a:r>
              <a:rPr lang="ru-RU" sz="1200" dirty="0" smtClean="0"/>
              <a:t>   Кольца трахеи</a:t>
            </a:r>
          </a:p>
          <a:p>
            <a:pPr marL="450850" indent="-1588" algn="just">
              <a:buFont typeface="Wingdings" panose="05000000000000000000" pitchFamily="2" charset="2"/>
              <a:buChar char="ü"/>
              <a:tabLst>
                <a:tab pos="534988" algn="l"/>
              </a:tabLst>
            </a:pPr>
            <a:r>
              <a:rPr lang="ru-RU" sz="1200" dirty="0" smtClean="0"/>
              <a:t>   </a:t>
            </a:r>
            <a:r>
              <a:rPr lang="ru-RU" sz="1200" dirty="0" err="1" smtClean="0"/>
              <a:t>Сесамовидные</a:t>
            </a:r>
            <a:r>
              <a:rPr lang="ru-RU" sz="1200" dirty="0" smtClean="0"/>
              <a:t> кости выйной связки</a:t>
            </a:r>
          </a:p>
          <a:p>
            <a:pPr marL="450850" indent="-1588" algn="just">
              <a:buFont typeface="Wingdings" panose="05000000000000000000" pitchFamily="2" charset="2"/>
              <a:buChar char="ü"/>
              <a:tabLst>
                <a:tab pos="534988" algn="l"/>
              </a:tabLst>
            </a:pPr>
            <a:r>
              <a:rPr lang="ru-RU" sz="1200" dirty="0" smtClean="0"/>
              <a:t>   Шиловидные связки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5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ХОНДРОМА С2 = з</a:t>
            </a:r>
            <a:r>
              <a:rPr lang="ru-RU" dirty="0" smtClean="0"/>
              <a:t>десь просто описка: ХОРДОМА С2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6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первично верхушечный рак лёгкого, с последующим прорастанием в позвоночник и рёбра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5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передняя позвоночная линия : передний край тел позвонков.</a:t>
            </a:r>
          </a:p>
          <a:p>
            <a:r>
              <a:rPr lang="ru-RU" dirty="0" smtClean="0"/>
              <a:t>задняя линия позвонков : задний край тел позвонков (также известный как </a:t>
            </a:r>
            <a:r>
              <a:rPr lang="ru-RU" b="1" dirty="0" smtClean="0"/>
              <a:t>линия Джорджа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спиноламинарная</a:t>
            </a:r>
            <a:r>
              <a:rPr lang="ru-RU" dirty="0" smtClean="0"/>
              <a:t> линия : задний край позвоночного канала.</a:t>
            </a:r>
          </a:p>
          <a:p>
            <a:r>
              <a:rPr lang="ru-RU" dirty="0" smtClean="0"/>
              <a:t>задняя остистая линия : кончики остистых отростков</a:t>
            </a:r>
          </a:p>
          <a:p>
            <a:r>
              <a:rPr lang="ru-RU" dirty="0" smtClean="0"/>
              <a:t>Эти линии должны следовать слегка </a:t>
            </a:r>
            <a:r>
              <a:rPr lang="ru-RU" dirty="0" err="1" smtClean="0"/>
              <a:t>лордотичной</a:t>
            </a:r>
            <a:r>
              <a:rPr lang="ru-RU" dirty="0" smtClean="0"/>
              <a:t> кривой, плавной и без </a:t>
            </a:r>
            <a:r>
              <a:rPr lang="ru-RU" dirty="0" err="1" smtClean="0"/>
              <a:t>ступеньок</a:t>
            </a:r>
            <a:r>
              <a:rPr lang="ru-RU" dirty="0" smtClean="0"/>
              <a:t>. Любое смещение следует рассматривать как свидетельство повреждения костей или связок.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5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Инфекционный </a:t>
            </a:r>
            <a:r>
              <a:rPr lang="ru-RU" dirty="0" err="1" smtClean="0"/>
              <a:t>спондилодисцит</a:t>
            </a:r>
            <a:r>
              <a:rPr lang="ru-RU" dirty="0" smtClean="0"/>
              <a:t> реже всего встречается в шейном отделе позвоночника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инфекционно-воспалительное поражение межпозвоночных дисков и смежных с ними тел позвонков. Заболевание возникает при заражении бактериальными или паразитарными агентами)</a:t>
            </a:r>
            <a:endParaRPr lang="ru-RU" dirty="0" smtClean="0"/>
          </a:p>
          <a:p>
            <a:r>
              <a:rPr lang="ru-RU" dirty="0" smtClean="0"/>
              <a:t>Самая высокая частота </a:t>
            </a:r>
            <a:r>
              <a:rPr lang="ru-RU" dirty="0" err="1" smtClean="0"/>
              <a:t>эпидурального</a:t>
            </a:r>
            <a:r>
              <a:rPr lang="ru-RU" dirty="0" smtClean="0"/>
              <a:t> абсцесса и неврологических осложнений - в шейном отделе позвоночника</a:t>
            </a:r>
          </a:p>
          <a:p>
            <a:r>
              <a:rPr lang="ru-RU" dirty="0" smtClean="0"/>
              <a:t>Ранняя потеря высоты диска разрушение концевой пластинки разрушение тела позвонка</a:t>
            </a:r>
          </a:p>
          <a:p>
            <a:r>
              <a:rPr lang="ru-RU" dirty="0" smtClean="0"/>
              <a:t>При лечении, заживление может привести к анкилозу</a:t>
            </a:r>
          </a:p>
          <a:p>
            <a:r>
              <a:rPr lang="ru-RU" dirty="0" smtClean="0"/>
              <a:t>Обычно происходит гематогенным путем</a:t>
            </a:r>
          </a:p>
          <a:p>
            <a:r>
              <a:rPr lang="ru-RU" dirty="0" smtClean="0"/>
              <a:t>Первоначальный очаг инфекции может быть ненадежно идентифицирован</a:t>
            </a:r>
          </a:p>
          <a:p>
            <a:r>
              <a:rPr lang="ru-RU" dirty="0" smtClean="0"/>
              <a:t>Иногда соседний очаг инфекции может распространиться на позвоночник.</a:t>
            </a:r>
          </a:p>
          <a:p>
            <a:r>
              <a:rPr lang="ru-RU" dirty="0" smtClean="0"/>
              <a:t>Пример: синдром </a:t>
            </a:r>
            <a:r>
              <a:rPr lang="ru-RU" dirty="0" err="1" smtClean="0"/>
              <a:t>Гризеля</a:t>
            </a:r>
            <a:r>
              <a:rPr lang="ru-RU" dirty="0" smtClean="0"/>
              <a:t> - атлантоаксиальный подвывих после распространения инфекции глотки на верхний шейный отдел позвоночника.</a:t>
            </a:r>
          </a:p>
          <a:p>
            <a:r>
              <a:rPr lang="ru-RU" dirty="0" smtClean="0"/>
              <a:t>встречается преимущественно у детей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56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Данная статья повышает уверенность в диагностике аномалий шейного отдела позвоночника и помогает избежать ошибочного принятия нормы за патологию. = Это типичная</a:t>
            </a:r>
            <a:r>
              <a:rPr lang="ru-RU" sz="1200" baseline="0" dirty="0" smtClean="0"/>
              <a:t> американская фраза, отражающее их ментальность. Лучше это преобразовать в понятную русскую лексику, например: Использование научной информации из статьи повысит качество диагностики патологии шейного отдела позвоночника и оградит от нередких ошибок.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1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err="1" smtClean="0"/>
              <a:t>Кальцификация</a:t>
            </a:r>
            <a:r>
              <a:rPr lang="ru-RU" sz="1200" dirty="0" smtClean="0"/>
              <a:t> шиловидной связки -  шилоподъязычный синдром или синдром орла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Симптомы и признаки: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Боль в области лица при повороте головы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Дисфагия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Ощущение инородного тела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Боль при вытягивании языка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Изменение голоса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Ощущение </a:t>
            </a:r>
            <a:r>
              <a:rPr lang="ru-RU" sz="1200" dirty="0" err="1" smtClean="0"/>
              <a:t>гиперсаливации</a:t>
            </a:r>
            <a:endParaRPr lang="ru-RU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Шум в ушах или </a:t>
            </a:r>
            <a:r>
              <a:rPr lang="ru-RU" sz="1200" dirty="0" err="1" smtClean="0"/>
              <a:t>оталгия</a:t>
            </a:r>
            <a:endParaRPr lang="ru-RU" sz="12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Компрессия сонной артерии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Компрессия и/или раздражение черепных нервов в этой области (V, VII, IX и X пары)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Может наблюдаться очаговое утолщение в местах постоянной подвижности и образование </a:t>
            </a:r>
            <a:r>
              <a:rPr lang="ru-RU" sz="1200" dirty="0" err="1" smtClean="0"/>
              <a:t>псевдосуставов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0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ДИФФУЗНЫЙ ИДИОПАТИЧЕСКИЙ СКЕЛЕТНЫЙ ГИПЕРОСТОЗ (DISH)</a:t>
            </a:r>
          </a:p>
          <a:p>
            <a:r>
              <a:rPr lang="ru-RU" dirty="0" smtClean="0"/>
              <a:t>В нашей практике</a:t>
            </a:r>
            <a:r>
              <a:rPr lang="ru-RU" baseline="0" dirty="0" smtClean="0"/>
              <a:t> распространено и более знакомо авторское название – болезнь </a:t>
            </a:r>
            <a:r>
              <a:rPr lang="ru-RU" baseline="0" dirty="0" err="1" smtClean="0"/>
              <a:t>Форестье</a:t>
            </a:r>
            <a:r>
              <a:rPr lang="ru-RU" baseline="0" dirty="0" smtClean="0"/>
              <a:t>, желательно это упомянуть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err="1" smtClean="0"/>
              <a:t>Кальцификация</a:t>
            </a:r>
            <a:r>
              <a:rPr lang="ru-RU" sz="1200" dirty="0" smtClean="0"/>
              <a:t>/</a:t>
            </a:r>
            <a:r>
              <a:rPr lang="ru-RU" sz="1200" dirty="0" err="1" smtClean="0"/>
              <a:t>оссификация</a:t>
            </a:r>
            <a:r>
              <a:rPr lang="ru-RU" sz="1200" dirty="0" smtClean="0"/>
              <a:t> позвоночника и </a:t>
            </a:r>
            <a:r>
              <a:rPr lang="ru-RU" sz="1200" dirty="0" err="1" smtClean="0"/>
              <a:t>экстраспинальных</a:t>
            </a:r>
            <a:r>
              <a:rPr lang="ru-RU" sz="1200" dirty="0" smtClean="0"/>
              <a:t> связок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Высота дисков, нормальные контуры тел позвонков сохранены при этом дополнительный кальций/кость «приклеиваются»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Иногда DISH предшествуют дегенеративные 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Отсутствие анкилоза синовиальных суставов, более толстый </a:t>
            </a:r>
            <a:r>
              <a:rPr lang="ru-RU" sz="1200" dirty="0" err="1" smtClean="0"/>
              <a:t>гиперостоз</a:t>
            </a:r>
            <a:r>
              <a:rPr lang="ru-RU" sz="1200" dirty="0" smtClean="0"/>
              <a:t> и просветные расщелины помогают дифференцировать от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Гипервитаминоз А имеет аналогичный вид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Ассоциируется с повышенной заболеваемостью сахарным диабетом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Может вызывать стеноз центрального канала при сопутствующем стенозе задней продольной связки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3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Может возникать вместе с DISH или самостоятельно</a:t>
            </a:r>
          </a:p>
          <a:p>
            <a:r>
              <a:rPr lang="ru-RU" dirty="0" smtClean="0"/>
              <a:t>Повышенная заболеваемость у лиц японской национальности</a:t>
            </a:r>
          </a:p>
          <a:p>
            <a:r>
              <a:rPr lang="ru-RU" dirty="0" smtClean="0"/>
              <a:t>Часто встречается </a:t>
            </a:r>
            <a:r>
              <a:rPr lang="ru-RU" dirty="0" err="1" smtClean="0"/>
              <a:t>миелопатия</a:t>
            </a:r>
            <a:r>
              <a:rPr lang="ru-RU" dirty="0" smtClean="0"/>
              <a:t>. Наиболее вероятна, когда просвет нервного канала </a:t>
            </a:r>
            <a:r>
              <a:rPr lang="ru-RU" dirty="0" err="1" smtClean="0"/>
              <a:t>оссифицирован</a:t>
            </a:r>
            <a:r>
              <a:rPr lang="ru-RU" dirty="0" smtClean="0"/>
              <a:t> более 60%</a:t>
            </a:r>
          </a:p>
          <a:p>
            <a:r>
              <a:rPr lang="ru-RU" dirty="0" smtClean="0"/>
              <a:t>Возможно сопутствующее окостенение желтой связки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0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Односторонний или двусторонний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Чаще встречается в области бифуркации общей сонной артерии, на уровне С4-С5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Располагается кпереди и </a:t>
            </a:r>
            <a:r>
              <a:rPr lang="ru-RU" sz="1200" dirty="0" err="1" smtClean="0"/>
              <a:t>латерально</a:t>
            </a:r>
            <a:r>
              <a:rPr lang="ru-RU" sz="1200" dirty="0" smtClean="0"/>
              <a:t> от шейного отдела позвоночника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2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Кальцификация</a:t>
            </a:r>
            <a:r>
              <a:rPr lang="ru-RU" dirty="0" smtClean="0"/>
              <a:t> в протоке или паренхиме слюнной железы, чаще всего подчелюстной, реже околоушной</a:t>
            </a:r>
          </a:p>
          <a:p>
            <a:r>
              <a:rPr lang="ru-RU" dirty="0" smtClean="0"/>
              <a:t>При хронической обструкции железа подвергается жировой атрофии, и симптомы проходят, если нет инфекции</a:t>
            </a:r>
          </a:p>
          <a:p>
            <a:r>
              <a:rPr lang="ru-RU" dirty="0" err="1" smtClean="0"/>
              <a:t>Кальцифицированный</a:t>
            </a:r>
            <a:r>
              <a:rPr lang="ru-RU" dirty="0" smtClean="0"/>
              <a:t> лимфатический узел, хронический </a:t>
            </a:r>
            <a:r>
              <a:rPr lang="ru-RU" dirty="0" err="1" smtClean="0"/>
              <a:t>сиаладенит</a:t>
            </a:r>
            <a:r>
              <a:rPr lang="ru-RU" dirty="0" smtClean="0"/>
              <a:t> (</a:t>
            </a:r>
            <a:r>
              <a:rPr lang="ru-RU" dirty="0" err="1" smtClean="0"/>
              <a:t>паренхимальные</a:t>
            </a:r>
            <a:r>
              <a:rPr lang="ru-RU" dirty="0" smtClean="0"/>
              <a:t> </a:t>
            </a:r>
            <a:r>
              <a:rPr lang="ru-RU" dirty="0" err="1" smtClean="0"/>
              <a:t>кальцификаты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9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Потеря лордоза, переднее положение головы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Переднее смещение тела позвонка, </a:t>
            </a:r>
            <a:r>
              <a:rPr lang="ru-RU" sz="1200" dirty="0" err="1" smtClean="0"/>
              <a:t>синдесмофиты</a:t>
            </a:r>
            <a:r>
              <a:rPr lang="ru-RU" sz="1200" dirty="0" smtClean="0"/>
              <a:t>, остеопороз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Анкилоз, склероз, эрозия фасеточных суставов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Вовлечение C1/C2 встречается реже, но у некоторых пациентов может наблюдаться нестабильность.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Участки сохраненной подвижности определяются как дегенеративная нестабильность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Синдесмофит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костный нарост, возникающий внутри связки, обычно наблюдаемый в связках позвоночника, в частности в связках межпозвоночных суставов, приводящий к сращению позвонков.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Синдесмофиты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патологически похожи на остеофиты. Пациенты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анкилозирующим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спондилитом особенно склонны к развитию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синдесмофитов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3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Через </a:t>
            </a:r>
            <a:r>
              <a:rPr lang="ru-RU" dirty="0" err="1" smtClean="0"/>
              <a:t>анкилозированные</a:t>
            </a:r>
            <a:r>
              <a:rPr lang="ru-RU" dirty="0" smtClean="0"/>
              <a:t> диски может произойти перелом</a:t>
            </a:r>
          </a:p>
          <a:p>
            <a:r>
              <a:rPr lang="ru-RU" dirty="0" smtClean="0"/>
              <a:t>Часто при незначительных воздействиях, например - интубация</a:t>
            </a:r>
          </a:p>
          <a:p>
            <a:r>
              <a:rPr lang="ru-RU" dirty="0" smtClean="0"/>
              <a:t>Эти повреждения изначально могут быть незаметными, и их легко пропустить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5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 smtClean="0"/>
              <a:t>Панкостозные</a:t>
            </a:r>
            <a:r>
              <a:rPr lang="ru-RU" sz="1200" dirty="0" smtClean="0"/>
              <a:t> опухоли = правильнее, опухоли </a:t>
            </a:r>
            <a:r>
              <a:rPr lang="ru-RU" sz="1200" dirty="0" err="1" smtClean="0"/>
              <a:t>Панкоста</a:t>
            </a:r>
            <a:r>
              <a:rPr lang="ru-RU" sz="1200" dirty="0" smtClean="0"/>
              <a:t>. Можно также добавить, что</a:t>
            </a:r>
            <a:r>
              <a:rPr lang="ru-RU" sz="1200" baseline="0" dirty="0" smtClean="0"/>
              <a:t> это первично верхушечный рак лёгкого, с последующим прорастанием в позвоночник и рёбра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5672E-5F38-4101-8E6D-C933C1E5E6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D22D-CAC7-454E-99E1-C89BA6C80FEF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8608-8A34-47FD-998D-CF170370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508D-FD97-4901-842F-2EBBFEF4F619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9E22-FC45-46AD-A6B0-CD86E07B3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260E-449D-420D-84D0-DF4CD36342C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A379-C327-4EA8-A2DF-44D7760C0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DFA4-5019-40DD-8ACA-E373D386ACA0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D90D-B77E-4BE0-BC90-1DE42E6C2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B83-25E5-4F87-8970-A3DB3B1B877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D8F2-99BE-46E8-8075-E5318B10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7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DEDB-2A10-45C1-9769-0A9F6EB9FB1E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2FCB-A50F-4608-B24A-9934FBA4A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68A9-5A5C-4274-B411-3C384DA0498D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B5DF-ED44-459C-80B1-78B186A3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CBE-A5E3-4F39-B8D9-A2EC8388A79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B354-9258-4BCA-8F69-871B94B7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0AA5-79AD-4DBC-A949-DF9320BA03F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F8A9-B6FE-4115-A7FD-B18CEEE6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2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4B31-DFB2-4B47-80A1-6E984D8DCF3C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CE96-7D26-4E01-A297-F1C13AC3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BDC1-62D6-42D2-890B-D8FB11A631E8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DF91-3C2F-4614-A059-4F01FA64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1A2FB-75B7-450E-B1D7-CA7FD1769F63}" type="datetimeFigureOut">
              <a:rPr lang="ru-RU"/>
              <a:pPr>
                <a:defRPr/>
              </a:pPr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EB7E7-06D0-4F8B-A0F5-E75B8E4D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s.rsna.org/doi/10.1148/rg.201918014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6238" y="1989138"/>
            <a:ext cx="8280400" cy="14700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Искусство интерпретации рентгенограмм шейного отдела позвоночника (часть 4)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1403350" y="250825"/>
            <a:ext cx="691356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ФГБОУ ВО </a:t>
            </a:r>
            <a:r>
              <a:rPr lang="ru-RU" kern="0" dirty="0" err="1">
                <a:solidFill>
                  <a:prstClr val="black"/>
                </a:solidFill>
                <a:latin typeface="+mn-lt"/>
                <a:cs typeface="+mn-cs"/>
              </a:rPr>
              <a:t>КрасГМУ</a:t>
            </a:r>
            <a:r>
              <a:rPr lang="ru-RU" kern="0" dirty="0">
                <a:solidFill>
                  <a:prstClr val="black"/>
                </a:solidFill>
                <a:latin typeface="+mn-lt"/>
                <a:cs typeface="+mn-cs"/>
              </a:rPr>
              <a:t> им. проф. В.Ф. Войно-Ясенецкого Минздрава РФ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052" name="Picture 2" descr="ФГБОУ ВО КрасГМУ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0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 txBox="1">
            <a:spLocks/>
          </p:cNvSpPr>
          <p:nvPr/>
        </p:nvSpPr>
        <p:spPr bwMode="auto">
          <a:xfrm>
            <a:off x="160338" y="5675313"/>
            <a:ext cx="871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000" dirty="0">
                <a:solidFill>
                  <a:srgbClr val="898989"/>
                </a:solidFill>
              </a:rPr>
              <a:t>Выполнила: ординатор </a:t>
            </a:r>
            <a:r>
              <a:rPr lang="ru-RU" altLang="ru-RU" sz="2000" dirty="0" smtClean="0">
                <a:solidFill>
                  <a:srgbClr val="898989"/>
                </a:solidFill>
              </a:rPr>
              <a:t>2 </a:t>
            </a:r>
            <a:r>
              <a:rPr lang="ru-RU" altLang="ru-RU" sz="2000" dirty="0">
                <a:solidFill>
                  <a:srgbClr val="898989"/>
                </a:solidFill>
              </a:rPr>
              <a:t>года специальности 31.08.09 Рентгенология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Константинова </a:t>
            </a:r>
            <a:r>
              <a:rPr lang="ru-RU" altLang="ru-RU" sz="2000" dirty="0"/>
              <a:t>Елена Сергеевна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95513" y="660400"/>
            <a:ext cx="489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Кафедра лучевой диагностики ИПО</a:t>
            </a:r>
            <a:endParaRPr lang="ru-RU" altLang="ru-RU" sz="1800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05263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25760"/>
            <a:ext cx="9073008" cy="1143000"/>
          </a:xfrm>
        </p:spPr>
        <p:txBody>
          <a:bodyPr/>
          <a:lstStyle/>
          <a:p>
            <a:r>
              <a:rPr lang="ru-RU" sz="3200" dirty="0" smtClean="0"/>
              <a:t>КАЛЬЦИНОЗ ЩИТОВИДНОЙ ЖЕЛЕЗЫ И ОКОЛОЩИТОВИДНЫХ ЖЕЛЕЗ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73721" y="2204864"/>
            <a:ext cx="2952328" cy="3672408"/>
            <a:chOff x="8278701" y="1344788"/>
            <a:chExt cx="1977958" cy="2496746"/>
          </a:xfrm>
        </p:grpSpPr>
        <p:grpSp>
          <p:nvGrpSpPr>
            <p:cNvPr id="6" name="Group 8">
              <a:extLst>
                <a:ext uri="{FF2B5EF4-FFF2-40B4-BE49-F238E27FC236}">
                  <a16:creationId xmlns="" xmlns:a16="http://schemas.microsoft.com/office/drawing/2014/main" id="{8EB30C98-7733-4BA4-B790-40A7152FFC82}"/>
                </a:ext>
              </a:extLst>
            </p:cNvPr>
            <p:cNvGrpSpPr/>
            <p:nvPr/>
          </p:nvGrpSpPr>
          <p:grpSpPr>
            <a:xfrm>
              <a:off x="8278701" y="1344788"/>
              <a:ext cx="1977958" cy="2496746"/>
              <a:chOff x="4760068" y="1795300"/>
              <a:chExt cx="3102273" cy="3915952"/>
            </a:xfrm>
          </p:grpSpPr>
          <p:pic>
            <p:nvPicPr>
              <p:cNvPr id="9" name="Picture 5">
                <a:extLst>
                  <a:ext uri="{FF2B5EF4-FFF2-40B4-BE49-F238E27FC236}">
                    <a16:creationId xmlns="" xmlns:a16="http://schemas.microsoft.com/office/drawing/2014/main" id="{FB688469-6342-45E7-B36B-9ED4E3894F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60068" y="1795300"/>
                <a:ext cx="3102273" cy="2108734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="" xmlns:a16="http://schemas.microsoft.com/office/drawing/2014/main" id="{F749A1B9-48AB-478A-8A58-EED666A7C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60068" y="3904034"/>
                <a:ext cx="3102273" cy="1807218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10">
              <a:extLst>
                <a:ext uri="{FF2B5EF4-FFF2-40B4-BE49-F238E27FC236}">
                  <a16:creationId xmlns="" xmlns:a16="http://schemas.microsoft.com/office/drawing/2014/main" id="{C6808B8E-87AF-4144-BDE0-7F4A1C748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5460" y="3214481"/>
              <a:ext cx="260200" cy="1018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3">
              <a:extLst>
                <a:ext uri="{FF2B5EF4-FFF2-40B4-BE49-F238E27FC236}">
                  <a16:creationId xmlns="" xmlns:a16="http://schemas.microsoft.com/office/drawing/2014/main" id="{09E48763-3B65-440B-97E8-36FF9A30704A}"/>
                </a:ext>
              </a:extLst>
            </p:cNvPr>
            <p:cNvCxnSpPr>
              <a:cxnSpLocks/>
            </p:cNvCxnSpPr>
            <p:nvPr/>
          </p:nvCxnSpPr>
          <p:spPr>
            <a:xfrm>
              <a:off x="8945706" y="1874702"/>
              <a:ext cx="0" cy="245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0">
            <a:extLst>
              <a:ext uri="{FF2B5EF4-FFF2-40B4-BE49-F238E27FC236}">
                <a16:creationId xmlns="" xmlns:a16="http://schemas.microsoft.com/office/drawing/2014/main" id="{1BF7A12D-A921-45C2-8DDF-A382C96A4FB5}"/>
              </a:ext>
            </a:extLst>
          </p:cNvPr>
          <p:cNvGrpSpPr/>
          <p:nvPr/>
        </p:nvGrpSpPr>
        <p:grpSpPr>
          <a:xfrm>
            <a:off x="3923928" y="2196463"/>
            <a:ext cx="4958296" cy="3680809"/>
            <a:chOff x="1884400" y="1677792"/>
            <a:chExt cx="5715613" cy="3636221"/>
          </a:xfrm>
        </p:grpSpPr>
        <p:pic>
          <p:nvPicPr>
            <p:cNvPr id="12" name="Picture 17">
              <a:extLst>
                <a:ext uri="{FF2B5EF4-FFF2-40B4-BE49-F238E27FC236}">
                  <a16:creationId xmlns="" xmlns:a16="http://schemas.microsoft.com/office/drawing/2014/main" id="{EB64346F-F5FB-4FE1-A243-356CB257D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4400" y="1677792"/>
              <a:ext cx="3073937" cy="3636221"/>
            </a:xfrm>
            <a:prstGeom prst="rect">
              <a:avLst/>
            </a:prstGeom>
          </p:spPr>
        </p:pic>
        <p:pic>
          <p:nvPicPr>
            <p:cNvPr id="13" name="Picture 19">
              <a:extLst>
                <a:ext uri="{FF2B5EF4-FFF2-40B4-BE49-F238E27FC236}">
                  <a16:creationId xmlns="" xmlns:a16="http://schemas.microsoft.com/office/drawing/2014/main" id="{653334BF-CE6E-4938-A518-72CA8A048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9239" y="1677792"/>
              <a:ext cx="2630774" cy="3636221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77035" y="5883086"/>
            <a:ext cx="32808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Кальцинированный узел щитовидной железы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36435" y="6052362"/>
            <a:ext cx="4670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А</a:t>
            </a:r>
            <a:r>
              <a:rPr lang="ru-RU" sz="2200" dirty="0" smtClean="0"/>
              <a:t>денома околощитовидных желез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1088" y="1383159"/>
            <a:ext cx="900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Прицельные рентгенограммы ШОП, прямая и боковая проекция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3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0" y="-27384"/>
            <a:ext cx="9144000" cy="1143000"/>
          </a:xfrm>
        </p:spPr>
        <p:txBody>
          <a:bodyPr/>
          <a:lstStyle/>
          <a:p>
            <a:r>
              <a:rPr lang="ru-RU" sz="3200" dirty="0" smtClean="0"/>
              <a:t>КАЛЬЦИНОЗ ШЕЙНЫХ ЛИМФАТИЧЕСКИХ УЗЛОВ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78314" y="1807867"/>
            <a:ext cx="7989176" cy="4213421"/>
            <a:chOff x="598107" y="1050598"/>
            <a:chExt cx="4532252" cy="2042165"/>
          </a:xfrm>
        </p:grpSpPr>
        <p:grpSp>
          <p:nvGrpSpPr>
            <p:cNvPr id="4" name="Group 15">
              <a:extLst>
                <a:ext uri="{FF2B5EF4-FFF2-40B4-BE49-F238E27FC236}">
                  <a16:creationId xmlns="" xmlns:a16="http://schemas.microsoft.com/office/drawing/2014/main" id="{806E9F4C-294B-4E67-888D-94E3C17F294A}"/>
                </a:ext>
              </a:extLst>
            </p:cNvPr>
            <p:cNvGrpSpPr/>
            <p:nvPr/>
          </p:nvGrpSpPr>
          <p:grpSpPr>
            <a:xfrm>
              <a:off x="598107" y="1050598"/>
              <a:ext cx="4532252" cy="2042165"/>
              <a:chOff x="260241" y="4003375"/>
              <a:chExt cx="5653378" cy="2547328"/>
            </a:xfrm>
          </p:grpSpPr>
          <p:pic>
            <p:nvPicPr>
              <p:cNvPr id="6" name="Picture 6">
                <a:extLst>
                  <a:ext uri="{FF2B5EF4-FFF2-40B4-BE49-F238E27FC236}">
                    <a16:creationId xmlns="" xmlns:a16="http://schemas.microsoft.com/office/drawing/2014/main" id="{E9BC3505-612D-454C-BDF3-5D3907DDC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35337" y="4003375"/>
                <a:ext cx="2478282" cy="2544896"/>
              </a:xfrm>
              <a:prstGeom prst="rect">
                <a:avLst/>
              </a:prstGeom>
            </p:spPr>
          </p:pic>
          <p:pic>
            <p:nvPicPr>
              <p:cNvPr id="7" name="Picture 12">
                <a:extLst>
                  <a:ext uri="{FF2B5EF4-FFF2-40B4-BE49-F238E27FC236}">
                    <a16:creationId xmlns="" xmlns:a16="http://schemas.microsoft.com/office/drawing/2014/main" id="{E676B92C-247A-4B15-9EA5-206C17F2CE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60241" y="4003375"/>
                <a:ext cx="3175096" cy="2547328"/>
              </a:xfrm>
              <a:prstGeom prst="rect">
                <a:avLst/>
              </a:prstGeom>
            </p:spPr>
          </p:pic>
        </p:grpSp>
        <p:sp>
          <p:nvSpPr>
            <p:cNvPr id="5" name="Oval 42">
              <a:extLst>
                <a:ext uri="{FF2B5EF4-FFF2-40B4-BE49-F238E27FC236}">
                  <a16:creationId xmlns="" xmlns:a16="http://schemas.microsoft.com/office/drawing/2014/main" id="{71EFDA9A-3997-43C3-9CDC-1F0A28D743A4}"/>
                </a:ext>
              </a:extLst>
            </p:cNvPr>
            <p:cNvSpPr/>
            <p:nvPr/>
          </p:nvSpPr>
          <p:spPr>
            <a:xfrm>
              <a:off x="3873601" y="1766291"/>
              <a:ext cx="463581" cy="5642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23528" y="6238473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Кальцинированные лимфатические узлы </a:t>
            </a:r>
            <a:r>
              <a:rPr lang="ru-RU" sz="2200" dirty="0"/>
              <a:t>шеи справа, </a:t>
            </a:r>
            <a:r>
              <a:rPr lang="ru-RU" sz="2200" dirty="0" err="1"/>
              <a:t>латеральнее</a:t>
            </a:r>
            <a:r>
              <a:rPr lang="ru-RU" sz="2200" dirty="0"/>
              <a:t> </a:t>
            </a:r>
            <a:r>
              <a:rPr lang="ru-RU" sz="2200" dirty="0" smtClean="0"/>
              <a:t>C3 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78314" y="1052736"/>
            <a:ext cx="79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Рентгенограммы ШОП, прямая (А) и боковая (В) проекция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0786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98505" y="180786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1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40" y="-27384"/>
            <a:ext cx="9144000" cy="1143000"/>
          </a:xfrm>
        </p:spPr>
        <p:txBody>
          <a:bodyPr/>
          <a:lstStyle/>
          <a:p>
            <a:r>
              <a:rPr lang="ru-RU" sz="3200" dirty="0" smtClean="0"/>
              <a:t>КАЛЬЦИНОЗ ШЕЙНЫХ ЛИМФАТИЧЕСКИХ УЗЛОВ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4700" y="1759927"/>
            <a:ext cx="8431369" cy="4117345"/>
            <a:chOff x="814988" y="3821751"/>
            <a:chExt cx="4325018" cy="1719967"/>
          </a:xfrm>
        </p:grpSpPr>
        <p:grpSp>
          <p:nvGrpSpPr>
            <p:cNvPr id="9" name="Group 61">
              <a:extLst>
                <a:ext uri="{FF2B5EF4-FFF2-40B4-BE49-F238E27FC236}">
                  <a16:creationId xmlns="" xmlns:a16="http://schemas.microsoft.com/office/drawing/2014/main" id="{AEC36A91-071D-4D88-BAA3-1A1DC2DE15AE}"/>
                </a:ext>
              </a:extLst>
            </p:cNvPr>
            <p:cNvGrpSpPr/>
            <p:nvPr/>
          </p:nvGrpSpPr>
          <p:grpSpPr>
            <a:xfrm>
              <a:off x="814988" y="3821751"/>
              <a:ext cx="4325018" cy="1719967"/>
              <a:chOff x="4411689" y="310904"/>
              <a:chExt cx="6114476" cy="2431596"/>
            </a:xfrm>
          </p:grpSpPr>
          <p:pic>
            <p:nvPicPr>
              <p:cNvPr id="13" name="Picture 51">
                <a:extLst>
                  <a:ext uri="{FF2B5EF4-FFF2-40B4-BE49-F238E27FC236}">
                    <a16:creationId xmlns="" xmlns:a16="http://schemas.microsoft.com/office/drawing/2014/main" id="{CB5EF987-FCCB-4D1B-AEAD-C0E9BEB67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1689" y="310904"/>
                <a:ext cx="2672325" cy="2431596"/>
              </a:xfrm>
              <a:prstGeom prst="rect">
                <a:avLst/>
              </a:prstGeom>
            </p:spPr>
          </p:pic>
          <p:pic>
            <p:nvPicPr>
              <p:cNvPr id="14" name="Picture 60">
                <a:extLst>
                  <a:ext uri="{FF2B5EF4-FFF2-40B4-BE49-F238E27FC236}">
                    <a16:creationId xmlns="" xmlns:a16="http://schemas.microsoft.com/office/drawing/2014/main" id="{EC87D752-1530-43FB-AEBA-55F98F7BC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73364" y="318515"/>
                <a:ext cx="3352801" cy="2423985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66">
              <a:extLst>
                <a:ext uri="{FF2B5EF4-FFF2-40B4-BE49-F238E27FC236}">
                  <a16:creationId xmlns="" xmlns:a16="http://schemas.microsoft.com/office/drawing/2014/main" id="{FDFBBE16-CDFE-433B-83DD-9A1E5B4AD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8077" y="4727434"/>
              <a:ext cx="116886" cy="1409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1">
              <a:extLst>
                <a:ext uri="{FF2B5EF4-FFF2-40B4-BE49-F238E27FC236}">
                  <a16:creationId xmlns="" xmlns:a16="http://schemas.microsoft.com/office/drawing/2014/main" id="{204FFA49-CC8E-4C29-A957-729B681D42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7195" y="4727434"/>
              <a:ext cx="122396" cy="1390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208112" y="6027965"/>
            <a:ext cx="39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Кальцинированный лимфатический </a:t>
            </a:r>
            <a:r>
              <a:rPr lang="ru-RU" sz="2000" dirty="0" smtClean="0"/>
              <a:t>узел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16646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/>
              <a:t>Атеросклероз левой </a:t>
            </a:r>
            <a:r>
              <a:rPr lang="ru-RU" sz="2200" dirty="0"/>
              <a:t>сонной артерии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Прицельные рентгенограммы ШОП, прямая (А) и боковая (В) проекция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7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19974" y="-18256"/>
            <a:ext cx="9144000" cy="1143000"/>
          </a:xfrm>
        </p:spPr>
        <p:txBody>
          <a:bodyPr/>
          <a:lstStyle/>
          <a:p>
            <a:r>
              <a:rPr lang="ru-RU" sz="3200" dirty="0" smtClean="0"/>
              <a:t>КАЛЬЦИНОЗ ШЕЙНЫХ ЛИМФАТИЧЕСКИХ УЗЛОВ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92" y="1844824"/>
            <a:ext cx="6008016" cy="41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13568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Двусторонний лимфаденит шеи вследствие туберкулеза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52736"/>
            <a:ext cx="9252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Рентгенограммы ШОП, прямая (А) </a:t>
            </a:r>
            <a:r>
              <a:rPr lang="ru-RU" sz="2200" b="1" dirty="0"/>
              <a:t>и </a:t>
            </a:r>
            <a:r>
              <a:rPr lang="ru-RU" sz="2200" b="1" dirty="0" smtClean="0"/>
              <a:t>боковая (В) проекция </a:t>
            </a:r>
            <a:r>
              <a:rPr lang="ru-RU" sz="2200" b="1" dirty="0"/>
              <a:t>с разгибанием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7992" y="1860183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60183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/>
          <a:lstStyle/>
          <a:p>
            <a:r>
              <a:rPr lang="ru-RU" sz="3200" dirty="0"/>
              <a:t>АНКИЛОЗИРУЮЩИЙ </a:t>
            </a:r>
            <a:r>
              <a:rPr lang="ru-RU" sz="3200" dirty="0" smtClean="0"/>
              <a:t>СПОНДИЛИТ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1461879"/>
            <a:ext cx="3317433" cy="44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854" y="5971927"/>
            <a:ext cx="3868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Отсутствие сращения </a:t>
            </a:r>
            <a:r>
              <a:rPr lang="ru-RU" sz="2200" dirty="0"/>
              <a:t>C2/C3 и </a:t>
            </a:r>
            <a:r>
              <a:rPr lang="ru-RU" sz="2200" dirty="0" smtClean="0"/>
              <a:t>C4/C5</a:t>
            </a:r>
            <a:endParaRPr lang="ru-RU" sz="2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789722" y="1484526"/>
            <a:ext cx="3420381" cy="4487401"/>
            <a:chOff x="9221356" y="1794219"/>
            <a:chExt cx="2739189" cy="3706476"/>
          </a:xfrm>
        </p:grpSpPr>
        <p:pic>
          <p:nvPicPr>
            <p:cNvPr id="8" name="Picture 13">
              <a:extLst>
                <a:ext uri="{FF2B5EF4-FFF2-40B4-BE49-F238E27FC236}">
                  <a16:creationId xmlns="" xmlns:a16="http://schemas.microsoft.com/office/drawing/2014/main" id="{1B63BEFE-0C6A-4A59-8945-CEABE5622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1356" y="1794219"/>
              <a:ext cx="2739189" cy="3706476"/>
            </a:xfrm>
            <a:prstGeom prst="rect">
              <a:avLst/>
            </a:prstGeom>
          </p:spPr>
        </p:pic>
        <p:cxnSp>
          <p:nvCxnSpPr>
            <p:cNvPr id="9" name="Straight Arrow Connector 15">
              <a:extLst>
                <a:ext uri="{FF2B5EF4-FFF2-40B4-BE49-F238E27FC236}">
                  <a16:creationId xmlns="" xmlns:a16="http://schemas.microsoft.com/office/drawing/2014/main" id="{24DA2FED-AAD4-4195-A4F2-BC96BE7F9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9308" y="4183054"/>
              <a:ext cx="454706" cy="11157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4587790" y="6141203"/>
            <a:ext cx="4090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200" dirty="0"/>
              <a:t>Перелом </a:t>
            </a:r>
            <a:r>
              <a:rPr lang="ru-RU" sz="2200" dirty="0" err="1"/>
              <a:t>синдесмофита</a:t>
            </a:r>
            <a:r>
              <a:rPr lang="ru-RU" sz="2200" dirty="0"/>
              <a:t> в C7/T1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909881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Прицельные рентгенограммы ШОП, боковая проекция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5720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2158"/>
            <a:ext cx="2996090" cy="533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708920"/>
            <a:ext cx="4176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Анкилозирующий</a:t>
            </a:r>
            <a:r>
              <a:rPr lang="ru-RU" sz="2200" dirty="0" smtClean="0"/>
              <a:t> спондилит с образованием краевого </a:t>
            </a:r>
            <a:r>
              <a:rPr lang="ru-RU" sz="2200" dirty="0" err="1" smtClean="0"/>
              <a:t>синдесмофита</a:t>
            </a:r>
            <a:r>
              <a:rPr lang="ru-RU" sz="2200" dirty="0" smtClean="0"/>
              <a:t> и анкилозом задних элементов с вовлечением фасеток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" y="116632"/>
            <a:ext cx="8579296" cy="1143000"/>
          </a:xfrm>
        </p:spPr>
        <p:txBody>
          <a:bodyPr/>
          <a:lstStyle/>
          <a:p>
            <a:r>
              <a:rPr lang="ru-RU" sz="3600" dirty="0"/>
              <a:t>Рентгенограмма ШОП, боковая </a:t>
            </a:r>
            <a:r>
              <a:rPr lang="ru-RU" sz="3600" dirty="0" smtClean="0"/>
              <a:t>проекция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3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ru-RU" sz="3200" dirty="0" smtClean="0"/>
              <a:t>Рентгенограмма ШОП, боковая проекция (А) </a:t>
            </a:r>
            <a:br>
              <a:rPr lang="ru-RU" sz="3200" dirty="0" smtClean="0"/>
            </a:br>
            <a:r>
              <a:rPr lang="ru-RU" sz="3200" dirty="0" smtClean="0"/>
              <a:t>КТ, сагиттальная плоскость (В)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94" y="1628800"/>
            <a:ext cx="6242541" cy="423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6791" y="6094457"/>
            <a:ext cx="71285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err="1" smtClean="0"/>
              <a:t>Анкилозирующий</a:t>
            </a:r>
            <a:r>
              <a:rPr lang="ru-RU" sz="2200" dirty="0" smtClean="0"/>
              <a:t> спондилит и перелом через диск С5-С6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1111" y="170080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3814" y="170080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9113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54438027-5CB9-4016-B797-5D184F39D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888432" cy="507295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517632" cy="1143000"/>
          </a:xfrm>
        </p:spPr>
        <p:txBody>
          <a:bodyPr/>
          <a:lstStyle/>
          <a:p>
            <a:r>
              <a:rPr lang="ru-RU" sz="3600" dirty="0" smtClean="0"/>
              <a:t>Рентгенограмма ШОП, боковая проекция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41446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Пациент с </a:t>
            </a:r>
            <a:r>
              <a:rPr lang="ru-RU" sz="2200" dirty="0" err="1" smtClean="0"/>
              <a:t>анкилозирующим</a:t>
            </a:r>
            <a:r>
              <a:rPr lang="ru-RU" sz="2200" dirty="0" smtClean="0"/>
              <a:t> спондилитом</a:t>
            </a:r>
            <a:r>
              <a:rPr lang="ru-RU" sz="2200" dirty="0"/>
              <a:t>,</a:t>
            </a:r>
            <a:r>
              <a:rPr lang="ru-RU" sz="2200" dirty="0" smtClean="0"/>
              <a:t> переломом позвоночника (С6-С7) и вывихом </a:t>
            </a:r>
            <a:r>
              <a:rPr lang="ru-RU" sz="2200" dirty="0"/>
              <a:t>фасеточных </a:t>
            </a:r>
            <a:r>
              <a:rPr lang="ru-RU" sz="2200" dirty="0" smtClean="0"/>
              <a:t>суставов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Криминальная травма</a:t>
            </a:r>
          </a:p>
        </p:txBody>
      </p:sp>
    </p:spTree>
    <p:extLst>
      <p:ext uri="{BB962C8B-B14F-4D97-AF65-F5344CB8AC3E}">
        <p14:creationId xmlns:p14="http://schemas.microsoft.com/office/powerpoint/2010/main" val="28798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НОВООБРАЗОВАНИЯ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4096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Шейный отдел позвоночника -</a:t>
            </a:r>
            <a:r>
              <a:rPr lang="ru-RU" sz="2800" dirty="0" smtClean="0"/>
              <a:t> распространенная область метастазирования и зона возникновения первичных новообразований таких, как: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Остеохондрома</a:t>
            </a:r>
            <a:r>
              <a:rPr lang="ru-RU" sz="2800" dirty="0" smtClean="0"/>
              <a:t> </a:t>
            </a:r>
            <a:r>
              <a:rPr lang="ru-RU" sz="2800" dirty="0"/>
              <a:t>позвоночника </a:t>
            </a:r>
            <a:endParaRPr lang="ru-RU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Хордома</a:t>
            </a:r>
            <a:r>
              <a:rPr lang="ru-RU" sz="2800" dirty="0" smtClean="0"/>
              <a:t> (спинальные)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Опухоль </a:t>
            </a:r>
            <a:r>
              <a:rPr lang="ru-RU" sz="2800" dirty="0" err="1" smtClean="0"/>
              <a:t>Панкоста</a:t>
            </a:r>
            <a:endParaRPr lang="ru-RU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Аневризматическая</a:t>
            </a:r>
            <a:r>
              <a:rPr lang="ru-RU" sz="2800" dirty="0" smtClean="0"/>
              <a:t> костная киста и </a:t>
            </a:r>
            <a:r>
              <a:rPr lang="ru-RU" sz="2800" dirty="0" err="1" smtClean="0"/>
              <a:t>остеобластома</a:t>
            </a:r>
            <a:endParaRPr lang="ru-RU" sz="2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Гигантоклеточная опухоль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5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76" y="142010"/>
            <a:ext cx="8229600" cy="1143000"/>
          </a:xfrm>
        </p:spPr>
        <p:txBody>
          <a:bodyPr/>
          <a:lstStyle/>
          <a:p>
            <a:r>
              <a:rPr lang="ru-RU" sz="3600" dirty="0" smtClean="0"/>
              <a:t>ОСТЕОХОНДРОМА ПОЗВОНОЧНИКА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4" y="1844824"/>
            <a:ext cx="7260775" cy="473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677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</a:t>
            </a:r>
            <a:r>
              <a:rPr lang="ru-RU" sz="2400" dirty="0" smtClean="0"/>
              <a:t>ентгенограммы ШОП, прямая (А) и боковая (В) проекция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5434" y="179358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9941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0849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dirty="0" smtClean="0"/>
              <a:t>КАЛЬЦИНОЗ МЯГКИХ ТКАНЕЙ В НОРМЕ</a:t>
            </a:r>
            <a:endParaRPr lang="ru-RU" sz="3600" dirty="0"/>
          </a:p>
        </p:txBody>
      </p: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6FFC468D-BBAD-49ED-BFED-7AF86F2ADDBE}"/>
              </a:ext>
            </a:extLst>
          </p:cNvPr>
          <p:cNvGrpSpPr/>
          <p:nvPr/>
        </p:nvGrpSpPr>
        <p:grpSpPr>
          <a:xfrm>
            <a:off x="381908" y="2124624"/>
            <a:ext cx="8378719" cy="3245773"/>
            <a:chOff x="209862" y="4411615"/>
            <a:chExt cx="6459575" cy="2066538"/>
          </a:xfrm>
        </p:grpSpPr>
        <p:pic>
          <p:nvPicPr>
            <p:cNvPr id="9" name="Picture 9">
              <a:extLst>
                <a:ext uri="{FF2B5EF4-FFF2-40B4-BE49-F238E27FC236}">
                  <a16:creationId xmlns="" xmlns:a16="http://schemas.microsoft.com/office/drawing/2014/main" id="{981AE949-EB6B-43FF-90AC-CD8C7854B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862" y="4417005"/>
              <a:ext cx="2061148" cy="2061148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="" xmlns:a16="http://schemas.microsoft.com/office/drawing/2014/main" id="{CA59CE5A-CAA6-4F50-82D0-4CDEE8198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8701" y="4411615"/>
              <a:ext cx="1850736" cy="2055422"/>
            </a:xfrm>
            <a:prstGeom prst="rect">
              <a:avLst/>
            </a:prstGeom>
          </p:spPr>
        </p:pic>
      </p:grpSp>
      <p:pic>
        <p:nvPicPr>
          <p:cNvPr id="12" name="Picture 22">
            <a:extLst>
              <a:ext uri="{FF2B5EF4-FFF2-40B4-BE49-F238E27FC236}">
                <a16:creationId xmlns="" xmlns:a16="http://schemas.microsoft.com/office/drawing/2014/main" id="{94661036-05A5-4E2E-8B52-69874D8380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557" y="2133088"/>
            <a:ext cx="2645238" cy="3219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1674" y="5445224"/>
            <a:ext cx="261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Щитовидный и перстневидный хрящ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6036" y="576731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Кольца трахеи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0577" y="5445224"/>
            <a:ext cx="218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Сесамовидные</a:t>
            </a:r>
            <a:r>
              <a:rPr lang="ru-RU" sz="2400" dirty="0"/>
              <a:t> кости выйной связки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032" y="119675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рицельные рентгенограммы ШОП, боковая проекция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2952328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844824"/>
            <a:ext cx="2880320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844824"/>
            <a:ext cx="2664296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3600" dirty="0" smtClean="0"/>
              <a:t>ХОНДРОМА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0" y="1268760"/>
            <a:ext cx="4108590" cy="527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84366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КТ, аксиальная плоскость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06896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Мягкотканое образование, деформирующее второй шейный позвонок</a:t>
            </a:r>
            <a:endParaRPr lang="ru-RU" sz="2200" dirty="0"/>
          </a:p>
        </p:txBody>
      </p:sp>
      <p:sp>
        <p:nvSpPr>
          <p:cNvPr id="5" name="Стрелка вправо 4"/>
          <p:cNvSpPr/>
          <p:nvPr/>
        </p:nvSpPr>
        <p:spPr>
          <a:xfrm rot="18966362">
            <a:off x="1157478" y="2729495"/>
            <a:ext cx="438947" cy="89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sz="3600" dirty="0" smtClean="0"/>
              <a:t>ОПУХОЛЬ ПАНКОСТА</a:t>
            </a:r>
            <a:endParaRPr lang="ru-RU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84957" cy="436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928256" cy="43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9049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Рентгенограмма ШОП, прямая проекция (</a:t>
            </a:r>
            <a:r>
              <a:rPr lang="ru-RU" sz="2200" b="1" dirty="0"/>
              <a:t>А),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КТ</a:t>
            </a:r>
            <a:r>
              <a:rPr lang="ru-RU" sz="2200" b="1" dirty="0"/>
              <a:t>, аксиальная </a:t>
            </a:r>
            <a:r>
              <a:rPr lang="ru-RU" sz="2200" b="1" dirty="0" smtClean="0"/>
              <a:t>плоскость (В) 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93296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ru-RU" sz="2200" dirty="0" smtClean="0"/>
              <a:t>Рак лёгкого (локализующийся в верхушке) </a:t>
            </a:r>
            <a:r>
              <a:rPr lang="ru-RU" sz="2200" dirty="0"/>
              <a:t>с последующим </a:t>
            </a:r>
            <a:r>
              <a:rPr lang="ru-RU" sz="2200" dirty="0" smtClean="0"/>
              <a:t>распространением на </a:t>
            </a:r>
            <a:r>
              <a:rPr lang="ru-RU" sz="2200" dirty="0"/>
              <a:t>позвоночник и рёбра</a:t>
            </a:r>
          </a:p>
        </p:txBody>
      </p:sp>
    </p:spTree>
    <p:extLst>
      <p:ext uri="{BB962C8B-B14F-4D97-AF65-F5344CB8AC3E}">
        <p14:creationId xmlns:p14="http://schemas.microsoft.com/office/powerpoint/2010/main" val="19466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/>
          <a:lstStyle/>
          <a:p>
            <a:r>
              <a:rPr lang="ru-RU" sz="3600" dirty="0" smtClean="0"/>
              <a:t>МЕТАСТАТИЧЕСКОЕ ПОРАЖЕНИЕ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8525"/>
            <a:ext cx="23844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73" y="1727175"/>
            <a:ext cx="3005116" cy="42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993" y="6043935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П</a:t>
            </a:r>
            <a:r>
              <a:rPr lang="ru-RU" sz="2200" dirty="0" smtClean="0"/>
              <a:t>отеря </a:t>
            </a:r>
            <a:r>
              <a:rPr lang="ru-RU" sz="2200" dirty="0"/>
              <a:t>линии Джорджа в C3</a:t>
            </a:r>
            <a:r>
              <a:rPr lang="ru-RU" sz="2200" dirty="0" smtClean="0"/>
              <a:t>, разрушение коркового слоя, </a:t>
            </a:r>
            <a:r>
              <a:rPr lang="ru-RU" sz="2200" dirty="0" err="1" smtClean="0"/>
              <a:t>эпидуральное</a:t>
            </a:r>
            <a:r>
              <a:rPr lang="ru-RU" sz="2200" dirty="0" smtClean="0"/>
              <a:t> распространение опухоли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Р</a:t>
            </a:r>
            <a:r>
              <a:rPr lang="ru-RU" sz="2200" b="1" dirty="0" smtClean="0"/>
              <a:t>ентгенограмма ШОП, боковая проекция (А) </a:t>
            </a:r>
          </a:p>
          <a:p>
            <a:pPr algn="ctr"/>
            <a:r>
              <a:rPr lang="ru-RU" sz="2200" b="1" dirty="0" smtClean="0"/>
              <a:t>КТ, сагиттальная плоскость (В)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6265" y="176158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72717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56563" y="131891"/>
            <a:ext cx="6430873" cy="1143000"/>
          </a:xfrm>
        </p:spPr>
        <p:txBody>
          <a:bodyPr/>
          <a:lstStyle/>
          <a:p>
            <a:r>
              <a:rPr lang="ru-RU" sz="3600" dirty="0" smtClean="0"/>
              <a:t>ОСТЕОИДНАЯ ОСТЕОМА</a:t>
            </a:r>
            <a:endParaRPr lang="ru-RU" sz="3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95537" y="1772816"/>
            <a:ext cx="3888431" cy="4672754"/>
            <a:chOff x="1187624" y="1268760"/>
            <a:chExt cx="2940511" cy="3665041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268760"/>
              <a:ext cx="2940511" cy="3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33">
              <a:extLst>
                <a:ext uri="{FF2B5EF4-FFF2-40B4-BE49-F238E27FC236}">
                  <a16:creationId xmlns="" xmlns:a16="http://schemas.microsoft.com/office/drawing/2014/main" id="{E34697EB-AD25-4B37-9535-8CB1E8955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848" y="3101280"/>
              <a:ext cx="498975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4572000" y="594928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Склероз передней части </a:t>
            </a:r>
            <a:r>
              <a:rPr lang="ru-RU" sz="2400" dirty="0" smtClean="0"/>
              <a:t>C3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07157" y="1124744"/>
            <a:ext cx="7049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Рентгенограмма ШОП, боковая проекция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0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6430873" cy="1143000"/>
          </a:xfrm>
        </p:spPr>
        <p:txBody>
          <a:bodyPr/>
          <a:lstStyle/>
          <a:p>
            <a:r>
              <a:rPr lang="ru-RU" sz="3600" dirty="0" smtClean="0"/>
              <a:t>ОСТЕОИДНАЯ ОСТЕОМА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r="22131" b="62963"/>
          <a:stretch/>
        </p:blipFill>
        <p:spPr bwMode="auto">
          <a:xfrm>
            <a:off x="200867" y="2708920"/>
            <a:ext cx="3291012" cy="30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090" y="836712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КТ, аксиальная плоскость - </a:t>
            </a:r>
            <a:r>
              <a:rPr lang="ru-RU" sz="2200" b="1" dirty="0"/>
              <a:t>остеоидная </a:t>
            </a:r>
            <a:r>
              <a:rPr lang="ru-RU" sz="2200" b="1" dirty="0" smtClean="0"/>
              <a:t>остеома (А)</a:t>
            </a:r>
          </a:p>
          <a:p>
            <a:pPr algn="ctr"/>
            <a:r>
              <a:rPr lang="ru-RU" sz="2200" b="1" dirty="0" smtClean="0"/>
              <a:t>КТ, сагиттальная плоскость </a:t>
            </a:r>
            <a:r>
              <a:rPr lang="ru-RU" sz="2200" b="1" dirty="0"/>
              <a:t>- диффузный склероз тела </a:t>
            </a:r>
            <a:r>
              <a:rPr lang="ru-RU" sz="2200" b="1" dirty="0" smtClean="0"/>
              <a:t>позвонка (В)</a:t>
            </a:r>
          </a:p>
          <a:p>
            <a:pPr algn="ctr"/>
            <a:r>
              <a:rPr lang="ru-RU" sz="2200" b="1" dirty="0" smtClean="0"/>
              <a:t>МРТ, STIR, сагиттальная плоскость </a:t>
            </a:r>
            <a:r>
              <a:rPr lang="ru-RU" sz="2200" b="1" dirty="0"/>
              <a:t>- диффузный отек тела </a:t>
            </a:r>
            <a:r>
              <a:rPr lang="ru-RU" sz="2200" b="1" dirty="0" smtClean="0"/>
              <a:t>позвонка (С)</a:t>
            </a:r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1"/>
          <a:stretch/>
        </p:blipFill>
        <p:spPr bwMode="auto">
          <a:xfrm>
            <a:off x="3709417" y="2132856"/>
            <a:ext cx="5200096" cy="414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472" y="2726422"/>
            <a:ext cx="4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417" y="213285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148215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5118" y="332656"/>
            <a:ext cx="8824512" cy="1143000"/>
          </a:xfrm>
        </p:spPr>
        <p:txBody>
          <a:bodyPr/>
          <a:lstStyle/>
          <a:p>
            <a:r>
              <a:rPr lang="ru-RU" sz="3200" dirty="0" smtClean="0"/>
              <a:t>ПОДОЗРЕНИЕ НА АНЕВРИЗМАЛЬНУЮ КОСТНУЮ </a:t>
            </a:r>
            <a:r>
              <a:rPr lang="ru-RU" sz="3200" dirty="0"/>
              <a:t>КИСТУ ИЛИ </a:t>
            </a:r>
            <a:r>
              <a:rPr lang="ru-RU" sz="3200" dirty="0" smtClean="0"/>
              <a:t>ОСТЕОБЛАСТОМУ</a:t>
            </a:r>
            <a:endParaRPr 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07505" y="2523592"/>
            <a:ext cx="4412472" cy="3065648"/>
            <a:chOff x="503759" y="1322103"/>
            <a:chExt cx="3604680" cy="2483538"/>
          </a:xfrm>
        </p:grpSpPr>
        <p:pic>
          <p:nvPicPr>
            <p:cNvPr id="27" name="Picture 3">
              <a:extLst>
                <a:ext uri="{FF2B5EF4-FFF2-40B4-BE49-F238E27FC236}">
                  <a16:creationId xmlns="" xmlns:a16="http://schemas.microsoft.com/office/drawing/2014/main" id="{D5134A8B-1017-46AD-98F6-9F3EFF3DD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181" y="1322103"/>
              <a:ext cx="3557258" cy="2483538"/>
            </a:xfrm>
            <a:prstGeom prst="rect">
              <a:avLst/>
            </a:prstGeom>
          </p:spPr>
        </p:pic>
        <p:cxnSp>
          <p:nvCxnSpPr>
            <p:cNvPr id="21" name="Straight Arrow Connector 18">
              <a:extLst>
                <a:ext uri="{FF2B5EF4-FFF2-40B4-BE49-F238E27FC236}">
                  <a16:creationId xmlns="" xmlns:a16="http://schemas.microsoft.com/office/drawing/2014/main" id="{1F6E26DD-7A96-49B7-B727-75E69511B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759" y="2981128"/>
              <a:ext cx="495919" cy="1221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2">
              <a:extLst>
                <a:ext uri="{FF2B5EF4-FFF2-40B4-BE49-F238E27FC236}">
                  <a16:creationId xmlns="" xmlns:a16="http://schemas.microsoft.com/office/drawing/2014/main" id="{5FC55ADC-41AE-4FD6-A15F-C6D546407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2059" y="3324184"/>
              <a:ext cx="113539" cy="34427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3">
              <a:extLst>
                <a:ext uri="{FF2B5EF4-FFF2-40B4-BE49-F238E27FC236}">
                  <a16:creationId xmlns="" xmlns:a16="http://schemas.microsoft.com/office/drawing/2014/main" id="{8A64BC22-2FFE-4115-AAA2-F334C1ED10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087" y="3152045"/>
              <a:ext cx="360387" cy="1302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4707234" y="2470249"/>
            <a:ext cx="4689302" cy="3091011"/>
            <a:chOff x="551181" y="3759025"/>
            <a:chExt cx="3769002" cy="2531630"/>
          </a:xfrm>
        </p:grpSpPr>
        <p:pic>
          <p:nvPicPr>
            <p:cNvPr id="28" name="Picture 8">
              <a:extLst>
                <a:ext uri="{FF2B5EF4-FFF2-40B4-BE49-F238E27FC236}">
                  <a16:creationId xmlns="" xmlns:a16="http://schemas.microsoft.com/office/drawing/2014/main" id="{AD4CA232-DDBA-4B06-8E3E-16983EB4C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181" y="3805641"/>
              <a:ext cx="3514172" cy="2485014"/>
            </a:xfrm>
            <a:prstGeom prst="rect">
              <a:avLst/>
            </a:prstGeom>
          </p:spPr>
        </p:pic>
        <p:cxnSp>
          <p:nvCxnSpPr>
            <p:cNvPr id="24" name="Straight Arrow Connector 24">
              <a:extLst>
                <a:ext uri="{FF2B5EF4-FFF2-40B4-BE49-F238E27FC236}">
                  <a16:creationId xmlns="" xmlns:a16="http://schemas.microsoft.com/office/drawing/2014/main" id="{64DF6066-36D4-4DBB-BF6E-49AA92B40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2747" y="3759025"/>
              <a:ext cx="394812" cy="4059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5">
              <a:extLst>
                <a:ext uri="{FF2B5EF4-FFF2-40B4-BE49-F238E27FC236}">
                  <a16:creationId xmlns="" xmlns:a16="http://schemas.microsoft.com/office/drawing/2014/main" id="{B7CC1900-E1A8-4902-9803-33E0E38971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2749" y="4913936"/>
              <a:ext cx="557434" cy="11090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4">
              <a:extLst>
                <a:ext uri="{FF2B5EF4-FFF2-40B4-BE49-F238E27FC236}">
                  <a16:creationId xmlns="" xmlns:a16="http://schemas.microsoft.com/office/drawing/2014/main" id="{D808CE74-E727-4005-94CF-55D14CB562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6617" y="5407039"/>
              <a:ext cx="127242" cy="394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211434" y="5974257"/>
            <a:ext cx="878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Экспансивное </a:t>
            </a:r>
            <a:r>
              <a:rPr lang="ru-RU" sz="2400" dirty="0"/>
              <a:t>поражение с вовлечением заднего бугорка С1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3227" y="1628800"/>
            <a:ext cx="9315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Прицельная рентгенограмма С1 через открытый рот, прямая проекция (А)</a:t>
            </a:r>
          </a:p>
          <a:p>
            <a:pPr algn="ctr"/>
            <a:r>
              <a:rPr lang="ru-RU" sz="2200" b="1" dirty="0" smtClean="0"/>
              <a:t>Прицельная рентгенограмма С1 И С2, боковая проекция (В)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049" y="259658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9255" y="254252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ИНФЕКЦИОННЫЕ ЗАБОЛЕВАНИЯ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7992888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/>
              <a:t>Э</a:t>
            </a:r>
            <a:r>
              <a:rPr lang="ru-RU" sz="3200" dirty="0" err="1" smtClean="0"/>
              <a:t>пидуральный</a:t>
            </a:r>
            <a:r>
              <a:rPr lang="ru-RU" sz="3200" dirty="0" smtClean="0"/>
              <a:t> абсцесс </a:t>
            </a:r>
            <a:r>
              <a:rPr lang="ru-RU" sz="3200" dirty="0"/>
              <a:t>и </a:t>
            </a:r>
            <a:r>
              <a:rPr lang="ru-RU" sz="3200" dirty="0" smtClean="0"/>
              <a:t>неврологические осложнения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Инфекционный </a:t>
            </a:r>
            <a:r>
              <a:rPr lang="ru-RU" sz="3200" dirty="0" err="1" smtClean="0"/>
              <a:t>спондилодисцит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Синдром </a:t>
            </a:r>
            <a:r>
              <a:rPr lang="ru-RU" sz="3200" dirty="0" err="1" smtClean="0"/>
              <a:t>Гризеля</a:t>
            </a:r>
            <a:r>
              <a:rPr lang="ru-RU" sz="3200" dirty="0" smtClean="0"/>
              <a:t> </a:t>
            </a:r>
            <a:r>
              <a:rPr lang="ru-RU" sz="3200" dirty="0"/>
              <a:t>- атлантоаксиальный подвывих после распространения инфекции глотки на верхний шейный отдел </a:t>
            </a:r>
            <a:r>
              <a:rPr lang="ru-RU" sz="3200" dirty="0" smtClean="0"/>
              <a:t>позвоночника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57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-99392"/>
            <a:ext cx="8918103" cy="1143000"/>
          </a:xfrm>
        </p:spPr>
        <p:txBody>
          <a:bodyPr/>
          <a:lstStyle/>
          <a:p>
            <a:r>
              <a:rPr lang="ru-RU" sz="3200" dirty="0" smtClean="0"/>
              <a:t>СПОНДИЛОДИСЦИТ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55691" y="1907359"/>
            <a:ext cx="7848872" cy="3744416"/>
            <a:chOff x="3923928" y="2924944"/>
            <a:chExt cx="5101679" cy="2457183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924944"/>
              <a:ext cx="2509391" cy="2457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924944"/>
              <a:ext cx="2365375" cy="2444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51520" y="5705380"/>
            <a:ext cx="4384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/>
              <a:t>Эпидуральное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dirty="0" err="1" smtClean="0"/>
              <a:t>предпозвоночное</a:t>
            </a:r>
            <a:r>
              <a:rPr lang="ru-RU" sz="2200" dirty="0" smtClean="0"/>
              <a:t> </a:t>
            </a:r>
            <a:r>
              <a:rPr lang="ru-RU" sz="2200" dirty="0"/>
              <a:t>распространение </a:t>
            </a:r>
            <a:r>
              <a:rPr lang="ru-RU" sz="2200" dirty="0" smtClean="0"/>
              <a:t>инфекции в области С5 и С6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121211" y="5950441"/>
            <a:ext cx="3055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/>
              <a:t>Ретролистез</a:t>
            </a:r>
            <a:r>
              <a:rPr lang="ru-RU" sz="2200" dirty="0" smtClean="0"/>
              <a:t> С5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908720"/>
            <a:ext cx="800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МРТ, Т2ВИ, сагиттальная плоскость (А)</a:t>
            </a:r>
          </a:p>
          <a:p>
            <a:pPr algn="ctr"/>
            <a:r>
              <a:rPr lang="ru-RU" sz="2400" b="1" dirty="0" smtClean="0"/>
              <a:t>Прицельная рентгенограмма С5-С6, боковая проекция (В)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880" y="198884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465" y="198884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3200" dirty="0" smtClean="0"/>
              <a:t>РЕТРОФАРИНГЕАЛЬНЫЙ АБСЦЕСС</a:t>
            </a:r>
            <a:endParaRPr lang="ru-RU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60" y="1556792"/>
            <a:ext cx="3551651" cy="50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909881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Рентгенограмма шейного отдела позвоночника, боковая проекция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7897"/>
            <a:ext cx="44462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Увеличение </a:t>
            </a:r>
            <a:r>
              <a:rPr lang="ru-RU" sz="2200" dirty="0" err="1" smtClean="0"/>
              <a:t>ретрофарингеального</a:t>
            </a:r>
            <a:r>
              <a:rPr lang="ru-RU" sz="2200" dirty="0" smtClean="0"/>
              <a:t> пространства (абсцесс) и распространение инфекционного процесса на межпозвоночный диск </a:t>
            </a:r>
            <a:r>
              <a:rPr lang="ru-RU" sz="2200" dirty="0"/>
              <a:t>С</a:t>
            </a:r>
            <a:r>
              <a:rPr lang="en-US" sz="2200" dirty="0" smtClean="0"/>
              <a:t>3</a:t>
            </a:r>
            <a:r>
              <a:rPr lang="ru-RU" sz="2200" dirty="0" smtClean="0"/>
              <a:t>-С</a:t>
            </a:r>
            <a:r>
              <a:rPr lang="en-US" sz="2200" dirty="0" smtClean="0"/>
              <a:t>4</a:t>
            </a:r>
            <a:r>
              <a:rPr lang="ru-RU" sz="2200" dirty="0" smtClean="0"/>
              <a:t> (</a:t>
            </a:r>
            <a:r>
              <a:rPr lang="ru-RU" sz="2200" dirty="0" err="1" smtClean="0"/>
              <a:t>спондилодисцит</a:t>
            </a:r>
            <a:r>
              <a:rPr lang="ru-RU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666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82341"/>
            <a:ext cx="770485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Сложная</a:t>
            </a:r>
            <a:r>
              <a:rPr lang="ru-RU" sz="2400" dirty="0"/>
              <a:t> и </a:t>
            </a:r>
            <a:r>
              <a:rPr lang="ru-RU" sz="2400" dirty="0" err="1"/>
              <a:t>проекционно</a:t>
            </a:r>
            <a:r>
              <a:rPr lang="ru-RU" sz="2400" dirty="0"/>
              <a:t> перекрывающаяся </a:t>
            </a:r>
            <a:r>
              <a:rPr lang="ru-RU" sz="2400" b="1" dirty="0"/>
              <a:t>анатомия </a:t>
            </a:r>
            <a:r>
              <a:rPr lang="ru-RU" sz="2400" dirty="0"/>
              <a:t>может </a:t>
            </a:r>
            <a:r>
              <a:rPr lang="ru-RU" sz="2400" b="1" dirty="0"/>
              <a:t>затруднить оценку </a:t>
            </a:r>
            <a:r>
              <a:rPr lang="ru-RU" sz="2400" dirty="0"/>
              <a:t>шейного отдела позвоночника.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Р</a:t>
            </a:r>
            <a:r>
              <a:rPr lang="ru-RU" sz="2400" dirty="0" smtClean="0"/>
              <a:t>ентгенограммы </a:t>
            </a:r>
            <a:r>
              <a:rPr lang="ru-RU" sz="2400" dirty="0"/>
              <a:t>шейного отдела позвоночника </a:t>
            </a:r>
            <a:r>
              <a:rPr lang="ru-RU" sz="2400" dirty="0" smtClean="0"/>
              <a:t>несут в себе </a:t>
            </a:r>
            <a:r>
              <a:rPr lang="ru-RU" sz="2400" b="1" dirty="0" smtClean="0"/>
              <a:t>огромное </a:t>
            </a:r>
            <a:r>
              <a:rPr lang="ru-RU" sz="2400" b="1" dirty="0"/>
              <a:t>количество </a:t>
            </a:r>
            <a:r>
              <a:rPr lang="ru-RU" sz="2400" b="1" dirty="0" smtClean="0"/>
              <a:t>информации </a:t>
            </a:r>
            <a:r>
              <a:rPr lang="ru-RU" sz="2400" dirty="0" smtClean="0"/>
              <a:t>для квалифицированного специалиста. 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Данная статья </a:t>
            </a:r>
            <a:r>
              <a:rPr lang="ru-RU" sz="2400" b="1" dirty="0" smtClean="0"/>
              <a:t>повышает </a:t>
            </a:r>
            <a:r>
              <a:rPr lang="ru-RU" sz="2400" b="1" dirty="0"/>
              <a:t>уверенность </a:t>
            </a:r>
            <a:r>
              <a:rPr lang="ru-RU" sz="2400" dirty="0" smtClean="0"/>
              <a:t>в диагностике </a:t>
            </a:r>
            <a:r>
              <a:rPr lang="ru-RU" sz="2400" dirty="0"/>
              <a:t>аномалий шейного отдела позвоночника и </a:t>
            </a:r>
            <a:r>
              <a:rPr lang="ru-RU" sz="2400" dirty="0" smtClean="0"/>
              <a:t>помогает </a:t>
            </a:r>
            <a:r>
              <a:rPr lang="ru-RU" sz="2400" b="1" dirty="0"/>
              <a:t>избежать</a:t>
            </a:r>
            <a:r>
              <a:rPr lang="ru-RU" sz="2400" dirty="0"/>
              <a:t> ошибочного </a:t>
            </a:r>
            <a:r>
              <a:rPr lang="ru-RU" sz="2400" b="1" dirty="0" smtClean="0"/>
              <a:t>принятия нормы </a:t>
            </a:r>
            <a:r>
              <a:rPr lang="ru-RU" sz="2400" b="1" dirty="0"/>
              <a:t>за патологию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5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886561" y="2257174"/>
            <a:ext cx="2996666" cy="2785780"/>
            <a:chOff x="4149928" y="2189972"/>
            <a:chExt cx="1803634" cy="1817837"/>
          </a:xfrm>
        </p:grpSpPr>
        <p:pic>
          <p:nvPicPr>
            <p:cNvPr id="8" name="Picture 4" descr="https://images.radiopaedia.org/images/8008856/904810a1ccd2a1daf4f8df94719c75_big_gallery.jpg">
              <a:extLst>
                <a:ext uri="{FF2B5EF4-FFF2-40B4-BE49-F238E27FC236}">
                  <a16:creationId xmlns="" xmlns:a16="http://schemas.microsoft.com/office/drawing/2014/main" id="{AEAA00CD-ED98-40FB-9843-B191ABE808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928" y="2189972"/>
              <a:ext cx="1803634" cy="181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31">
              <a:extLst>
                <a:ext uri="{FF2B5EF4-FFF2-40B4-BE49-F238E27FC236}">
                  <a16:creationId xmlns="" xmlns:a16="http://schemas.microsoft.com/office/drawing/2014/main" id="{3F4E2238-6340-421C-9D6D-67613542C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96884" y="2434389"/>
              <a:ext cx="54861" cy="1910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33">
              <a:extLst>
                <a:ext uri="{FF2B5EF4-FFF2-40B4-BE49-F238E27FC236}">
                  <a16:creationId xmlns="" xmlns:a16="http://schemas.microsoft.com/office/drawing/2014/main" id="{BB999AB0-FE2B-49CF-88AD-977822D868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51745" y="3009375"/>
              <a:ext cx="185858" cy="7666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35">
              <a:extLst>
                <a:ext uri="{FF2B5EF4-FFF2-40B4-BE49-F238E27FC236}">
                  <a16:creationId xmlns="" xmlns:a16="http://schemas.microsoft.com/office/drawing/2014/main" id="{041A13E1-E3B0-47F0-B2FC-EFFE5BA3D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3029" y="2741337"/>
              <a:ext cx="28914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179513" y="2060848"/>
            <a:ext cx="5320140" cy="3010205"/>
            <a:chOff x="484691" y="2155388"/>
            <a:chExt cx="3472316" cy="1852421"/>
          </a:xfrm>
        </p:grpSpPr>
        <p:grpSp>
          <p:nvGrpSpPr>
            <p:cNvPr id="5" name="Group 23">
              <a:extLst>
                <a:ext uri="{FF2B5EF4-FFF2-40B4-BE49-F238E27FC236}">
                  <a16:creationId xmlns="" xmlns:a16="http://schemas.microsoft.com/office/drawing/2014/main" id="{6B3CC6BF-576A-4B3E-9F60-644E87F13DA5}"/>
                </a:ext>
              </a:extLst>
            </p:cNvPr>
            <p:cNvGrpSpPr/>
            <p:nvPr/>
          </p:nvGrpSpPr>
          <p:grpSpPr>
            <a:xfrm>
              <a:off x="484691" y="2155388"/>
              <a:ext cx="3472316" cy="1852421"/>
              <a:chOff x="6242821" y="4191698"/>
              <a:chExt cx="4141607" cy="2209476"/>
            </a:xfrm>
          </p:grpSpPr>
          <p:pic>
            <p:nvPicPr>
              <p:cNvPr id="6" name="Picture 21">
                <a:extLst>
                  <a:ext uri="{FF2B5EF4-FFF2-40B4-BE49-F238E27FC236}">
                    <a16:creationId xmlns="" xmlns:a16="http://schemas.microsoft.com/office/drawing/2014/main" id="{99C18CE8-AAF4-45C0-A1B7-E3BF26750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42821" y="4191698"/>
                <a:ext cx="2279329" cy="2209476"/>
              </a:xfrm>
              <a:prstGeom prst="rect">
                <a:avLst/>
              </a:prstGeom>
            </p:spPr>
          </p:pic>
          <p:pic>
            <p:nvPicPr>
              <p:cNvPr id="7" name="Picture 2" descr="https://images.radiopaedia.org/images/3984576/223550f0b3c8deda7115b3927c17b4_jumbo.JPG">
                <a:extLst>
                  <a:ext uri="{FF2B5EF4-FFF2-40B4-BE49-F238E27FC236}">
                    <a16:creationId xmlns="" xmlns:a16="http://schemas.microsoft.com/office/drawing/2014/main" id="{581104A2-1803-4CDE-888E-433B95C2B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629969" y="4195557"/>
                <a:ext cx="1754459" cy="2205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2" name="Straight Arrow Connector 37">
              <a:extLst>
                <a:ext uri="{FF2B5EF4-FFF2-40B4-BE49-F238E27FC236}">
                  <a16:creationId xmlns="" xmlns:a16="http://schemas.microsoft.com/office/drawing/2014/main" id="{CB4C9DE3-541E-40EE-8667-73494DFC11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9978" y="3100256"/>
              <a:ext cx="289148" cy="10988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39">
              <a:extLst>
                <a:ext uri="{FF2B5EF4-FFF2-40B4-BE49-F238E27FC236}">
                  <a16:creationId xmlns="" xmlns:a16="http://schemas.microsoft.com/office/drawing/2014/main" id="{40AF67C0-7A36-48C2-9611-E7F4649B9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404" y="2835377"/>
              <a:ext cx="237299" cy="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41">
              <a:extLst>
                <a:ext uri="{FF2B5EF4-FFF2-40B4-BE49-F238E27FC236}">
                  <a16:creationId xmlns="" xmlns:a16="http://schemas.microsoft.com/office/drawing/2014/main" id="{FD3ECEB4-0849-49EB-A1A7-387992B330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2885" y="2935663"/>
              <a:ext cx="172601" cy="27447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43">
              <a:extLst>
                <a:ext uri="{FF2B5EF4-FFF2-40B4-BE49-F238E27FC236}">
                  <a16:creationId xmlns="" xmlns:a16="http://schemas.microsoft.com/office/drawing/2014/main" id="{3D9DCE4C-BCEF-46D8-8561-8F7853499C0F}"/>
                </a:ext>
              </a:extLst>
            </p:cNvPr>
            <p:cNvCxnSpPr>
              <a:cxnSpLocks/>
            </p:cNvCxnSpPr>
            <p:nvPr/>
          </p:nvCxnSpPr>
          <p:spPr>
            <a:xfrm>
              <a:off x="1045738" y="2632224"/>
              <a:ext cx="74217" cy="21506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78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Заголовок 3"/>
          <p:cNvSpPr>
            <a:spLocks noGrp="1"/>
          </p:cNvSpPr>
          <p:nvPr>
            <p:ph type="title"/>
          </p:nvPr>
        </p:nvSpPr>
        <p:spPr>
          <a:xfrm>
            <a:off x="457200" y="55608"/>
            <a:ext cx="8229600" cy="1143000"/>
          </a:xfrm>
        </p:spPr>
        <p:txBody>
          <a:bodyPr/>
          <a:lstStyle/>
          <a:p>
            <a:r>
              <a:rPr lang="ru-RU" sz="3600" dirty="0" smtClean="0"/>
              <a:t>ШИЛОПОДЪЯЗЫЧНЫЙ СИНДРОМ</a:t>
            </a:r>
            <a:endParaRPr lang="ru-R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-36512" y="1090826"/>
            <a:ext cx="91805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шиловидная связка    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окклюзия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внутренней сонной артерии справа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3" y="5301208"/>
            <a:ext cx="5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Прицельные рентгенограммы ШОП, боковая проекция, разные пациенты</a:t>
            </a:r>
            <a:endParaRPr lang="ru-RU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86561" y="5301208"/>
            <a:ext cx="2996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КТ, сагиттальная плоскость</a:t>
            </a:r>
            <a:endParaRPr lang="ru-RU" sz="2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921823"/>
            <a:ext cx="5580111" cy="4243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1798" y="1921823"/>
            <a:ext cx="3284698" cy="4243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ИСТОЧНИК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hlinkClick r:id="rId2"/>
              </a:rPr>
              <a:t>https://pubs.rsna.org/doi/10.1148/rg.2019180148</a:t>
            </a:r>
            <a:r>
              <a:rPr lang="ru-RU" altLang="ru-RU" smtClean="0"/>
              <a:t> 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716338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/>
              <a:t>Благодарю за внимание!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3200" dirty="0" smtClean="0"/>
              <a:t>ДИФФУЗНЫЙ ИДИОПАТИЧЕСКИЙ СКЕЛЕТНЫЙ ГИПЕРОСТОЗ (DISH)</a:t>
            </a:r>
            <a:endParaRPr lang="ru-RU" sz="2800" dirty="0"/>
          </a:p>
        </p:txBody>
      </p:sp>
      <p:pic>
        <p:nvPicPr>
          <p:cNvPr id="7" name="Picture 14">
            <a:extLst>
              <a:ext uri="{FF2B5EF4-FFF2-40B4-BE49-F238E27FC236}">
                <a16:creationId xmlns="" xmlns:a16="http://schemas.microsoft.com/office/drawing/2014/main" id="{E32C25F6-3C3F-4B7B-8C92-226364DE7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20" y="1945333"/>
            <a:ext cx="3960460" cy="4869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1383159"/>
            <a:ext cx="593636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Рентгенограмма ШОП, боковая проекция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0699" y="5028778"/>
            <a:ext cx="23580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Кальциноз</a:t>
            </a:r>
            <a:r>
              <a:rPr lang="ru-RU" b="1" dirty="0" smtClean="0"/>
              <a:t> передней продольной связки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08104" y="5013176"/>
            <a:ext cx="522312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200" dirty="0" smtClean="0"/>
              <a:t>ДИФФУЗНЫЙ ИДИОПАТИЧЕСКИЙ СКЕЛЕТНЫЙ ГИПЕРОСТОЗ (DISH)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947294"/>
            <a:ext cx="3312370" cy="3960439"/>
            <a:chOff x="505800" y="4149065"/>
            <a:chExt cx="1465504" cy="2030555"/>
          </a:xfrm>
        </p:grpSpPr>
        <p:pic>
          <p:nvPicPr>
            <p:cNvPr id="3" name="Picture 18">
              <a:extLst>
                <a:ext uri="{FF2B5EF4-FFF2-40B4-BE49-F238E27FC236}">
                  <a16:creationId xmlns="" xmlns:a16="http://schemas.microsoft.com/office/drawing/2014/main" id="{FE95C45F-C1D7-4834-8495-49FC3E90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800" y="4149065"/>
              <a:ext cx="1465504" cy="2030555"/>
            </a:xfrm>
            <a:prstGeom prst="rect">
              <a:avLst/>
            </a:prstGeom>
          </p:spPr>
        </p:pic>
        <p:cxnSp>
          <p:nvCxnSpPr>
            <p:cNvPr id="4" name="Straight Arrow Connector 19">
              <a:extLst>
                <a:ext uri="{FF2B5EF4-FFF2-40B4-BE49-F238E27FC236}">
                  <a16:creationId xmlns="" xmlns:a16="http://schemas.microsoft.com/office/drawing/2014/main" id="{7D61FF30-702B-45BF-8839-EA848778B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5969" y="4721175"/>
              <a:ext cx="185174" cy="16334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16">
            <a:extLst>
              <a:ext uri="{FF2B5EF4-FFF2-40B4-BE49-F238E27FC236}">
                <a16:creationId xmlns="" xmlns:a16="http://schemas.microsoft.com/office/drawing/2014/main" id="{65820475-E7EE-48DF-BA8B-69C85F44B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91" y="1947294"/>
            <a:ext cx="3221326" cy="39604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7" y="5907733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Дисфагия </a:t>
            </a:r>
            <a:r>
              <a:rPr lang="ru-RU" sz="2200" dirty="0"/>
              <a:t>при значительном </a:t>
            </a:r>
            <a:r>
              <a:rPr lang="ru-RU" sz="2200" dirty="0" smtClean="0"/>
              <a:t>сужении пищевода позвонком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5" y="5907732"/>
            <a:ext cx="4320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/>
              <a:t>Кальциноз</a:t>
            </a:r>
            <a:r>
              <a:rPr lang="ru-RU" sz="2200" dirty="0" smtClean="0"/>
              <a:t> </a:t>
            </a:r>
            <a:r>
              <a:rPr lang="ru-RU" sz="2200" dirty="0"/>
              <a:t>передней продольной связки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455" y="1124744"/>
            <a:ext cx="858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Рентгенограмм </a:t>
            </a:r>
            <a:r>
              <a:rPr lang="ru-RU" sz="2200" b="1" dirty="0" err="1" smtClean="0"/>
              <a:t>контрастированного</a:t>
            </a:r>
            <a:r>
              <a:rPr lang="ru-RU" sz="2200" b="1" dirty="0" smtClean="0"/>
              <a:t> пищевода (А) и рентгенограмма ШОП, боковая проекция (В)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1488" y="19852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98527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Рентгенограмма ШОП, боковая </a:t>
            </a:r>
            <a:r>
              <a:rPr lang="ru-RU" sz="3600" dirty="0" smtClean="0"/>
              <a:t>проекция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Picture 15">
            <a:extLst>
              <a:ext uri="{FF2B5EF4-FFF2-40B4-BE49-F238E27FC236}">
                <a16:creationId xmlns="" xmlns:a16="http://schemas.microsoft.com/office/drawing/2014/main" id="{49660B8C-C19E-48E8-B3D9-1A4DBA3F9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554" y="1484784"/>
            <a:ext cx="3930170" cy="5144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5830537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9748" y="2722265"/>
            <a:ext cx="4410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Лекарственно-индуцированный скелетный </a:t>
            </a:r>
            <a:r>
              <a:rPr lang="ru-RU" sz="2400" dirty="0" err="1" smtClean="0"/>
              <a:t>гиперостоз</a:t>
            </a:r>
            <a:r>
              <a:rPr lang="ru-RU" sz="2400" dirty="0" smtClean="0"/>
              <a:t> вследствие вторичного гипервитаминоза 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5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93088" cy="1143000"/>
          </a:xfrm>
        </p:spPr>
        <p:txBody>
          <a:bodyPr/>
          <a:lstStyle/>
          <a:p>
            <a:r>
              <a:rPr lang="ru-RU" sz="3100" dirty="0" smtClean="0"/>
              <a:t>ОССИФИКАЦИЯ ЗАДНЕЙ ПРОДОЛЬНОЙ СВЯЗКИ (</a:t>
            </a:r>
            <a:r>
              <a:rPr lang="en-US" sz="3100" dirty="0" smtClean="0"/>
              <a:t>OPLL</a:t>
            </a:r>
            <a:r>
              <a:rPr lang="ru-RU" sz="3100" dirty="0" smtClean="0"/>
              <a:t>)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624" y="2492896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Возникает </a:t>
            </a:r>
            <a:r>
              <a:rPr lang="ru-RU" sz="2200" b="1" dirty="0"/>
              <a:t>вместе с DISH или </a:t>
            </a:r>
            <a:r>
              <a:rPr lang="ru-RU" sz="2200" b="1" dirty="0" smtClean="0"/>
              <a:t>самостоятельно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 smtClean="0"/>
              <a:t>Миелопатия</a:t>
            </a:r>
            <a:r>
              <a:rPr lang="ru-RU" sz="2200" dirty="0" smtClean="0"/>
              <a:t> возникает при </a:t>
            </a:r>
            <a:r>
              <a:rPr lang="ru-RU" sz="2200" dirty="0" err="1" smtClean="0"/>
              <a:t>оссификации</a:t>
            </a:r>
            <a:r>
              <a:rPr lang="ru-RU" sz="2200" dirty="0" smtClean="0"/>
              <a:t> нервного канала </a:t>
            </a:r>
            <a:r>
              <a:rPr lang="ru-RU" sz="2200" b="1" dirty="0" smtClean="0"/>
              <a:t>более 60%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/>
              <a:t>С</a:t>
            </a:r>
            <a:r>
              <a:rPr lang="ru-RU" sz="2200" dirty="0" smtClean="0"/>
              <a:t>опутствующее окостенение желтой </a:t>
            </a:r>
            <a:r>
              <a:rPr lang="ru-RU" sz="2200" dirty="0"/>
              <a:t>связки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 bwMode="auto">
          <a:xfrm>
            <a:off x="3903040" y="2276873"/>
            <a:ext cx="5153204" cy="397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880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ентгенограмма ШОП, боковая проекция (А)</a:t>
            </a:r>
          </a:p>
          <a:p>
            <a:pPr algn="ctr"/>
            <a:r>
              <a:rPr lang="ru-RU" sz="2400" b="1" dirty="0" smtClean="0"/>
              <a:t>КТ, сагиттальная плоскость (В)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28957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231406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64234"/>
            <a:ext cx="8229600" cy="1143000"/>
          </a:xfrm>
        </p:spPr>
        <p:txBody>
          <a:bodyPr/>
          <a:lstStyle/>
          <a:p>
            <a:r>
              <a:rPr lang="ru-RU" sz="3600" dirty="0" smtClean="0"/>
              <a:t>АТЕРОСКЛЕРОЗ СОННЫХ АРТЕРИЙ</a:t>
            </a:r>
            <a:endParaRPr lang="ru-RU" sz="36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71897" y="2060848"/>
            <a:ext cx="5328592" cy="3888432"/>
            <a:chOff x="336096" y="3632595"/>
            <a:chExt cx="3492562" cy="2597731"/>
          </a:xfrm>
        </p:grpSpPr>
        <p:grpSp>
          <p:nvGrpSpPr>
            <p:cNvPr id="6" name="Group 33">
              <a:extLst>
                <a:ext uri="{FF2B5EF4-FFF2-40B4-BE49-F238E27FC236}">
                  <a16:creationId xmlns="" xmlns:a16="http://schemas.microsoft.com/office/drawing/2014/main" id="{0FACB780-146D-42B7-9AAC-B484ACE62098}"/>
                </a:ext>
              </a:extLst>
            </p:cNvPr>
            <p:cNvGrpSpPr/>
            <p:nvPr/>
          </p:nvGrpSpPr>
          <p:grpSpPr>
            <a:xfrm>
              <a:off x="336096" y="3632595"/>
              <a:ext cx="3492562" cy="2597731"/>
              <a:chOff x="282261" y="3997940"/>
              <a:chExt cx="3492562" cy="2597731"/>
            </a:xfrm>
          </p:grpSpPr>
          <p:pic>
            <p:nvPicPr>
              <p:cNvPr id="7" name="Picture 30">
                <a:extLst>
                  <a:ext uri="{FF2B5EF4-FFF2-40B4-BE49-F238E27FC236}">
                    <a16:creationId xmlns="" xmlns:a16="http://schemas.microsoft.com/office/drawing/2014/main" id="{38D1BC2C-81CD-484C-9E04-E33CC4178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261" y="3997940"/>
                <a:ext cx="2137111" cy="2597731"/>
              </a:xfrm>
              <a:prstGeom prst="rect">
                <a:avLst/>
              </a:prstGeom>
            </p:spPr>
          </p:pic>
          <p:pic>
            <p:nvPicPr>
              <p:cNvPr id="8" name="Picture 32">
                <a:extLst>
                  <a:ext uri="{FF2B5EF4-FFF2-40B4-BE49-F238E27FC236}">
                    <a16:creationId xmlns="" xmlns:a16="http://schemas.microsoft.com/office/drawing/2014/main" id="{A3A8E0AA-D679-48F7-83B2-FFA38502B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19372" y="3997940"/>
                <a:ext cx="1355451" cy="2597731"/>
              </a:xfrm>
              <a:prstGeom prst="rect">
                <a:avLst/>
              </a:prstGeom>
            </p:spPr>
          </p:pic>
        </p:grpSp>
        <p:cxnSp>
          <p:nvCxnSpPr>
            <p:cNvPr id="9" name="Straight Arrow Connector 31">
              <a:extLst>
                <a:ext uri="{FF2B5EF4-FFF2-40B4-BE49-F238E27FC236}">
                  <a16:creationId xmlns="" xmlns:a16="http://schemas.microsoft.com/office/drawing/2014/main" id="{C7AA1A72-FEA7-4236-BF7C-75873B80B238}"/>
                </a:ext>
              </a:extLst>
            </p:cNvPr>
            <p:cNvCxnSpPr>
              <a:cxnSpLocks/>
            </p:cNvCxnSpPr>
            <p:nvPr/>
          </p:nvCxnSpPr>
          <p:spPr>
            <a:xfrm>
              <a:off x="336096" y="4254465"/>
              <a:ext cx="250079" cy="1919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34">
              <a:extLst>
                <a:ext uri="{FF2B5EF4-FFF2-40B4-BE49-F238E27FC236}">
                  <a16:creationId xmlns="" xmlns:a16="http://schemas.microsoft.com/office/drawing/2014/main" id="{955181EF-CD94-4B79-8F55-6F989A0198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0592" y="4164557"/>
              <a:ext cx="197832" cy="2818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37">
              <a:extLst>
                <a:ext uri="{FF2B5EF4-FFF2-40B4-BE49-F238E27FC236}">
                  <a16:creationId xmlns="" xmlns:a16="http://schemas.microsoft.com/office/drawing/2014/main" id="{EFC054F4-5D11-490A-A7BF-996DE82E855A}"/>
                </a:ext>
              </a:extLst>
            </p:cNvPr>
            <p:cNvCxnSpPr>
              <a:cxnSpLocks/>
            </p:cNvCxnSpPr>
            <p:nvPr/>
          </p:nvCxnSpPr>
          <p:spPr>
            <a:xfrm>
              <a:off x="2541393" y="4696075"/>
              <a:ext cx="222821" cy="24897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5652120" y="2057185"/>
            <a:ext cx="3240360" cy="3888432"/>
            <a:chOff x="2190592" y="1365565"/>
            <a:chExt cx="1656096" cy="2166297"/>
          </a:xfrm>
        </p:grpSpPr>
        <p:pic>
          <p:nvPicPr>
            <p:cNvPr id="14" name="Picture 35">
              <a:extLst>
                <a:ext uri="{FF2B5EF4-FFF2-40B4-BE49-F238E27FC236}">
                  <a16:creationId xmlns="" xmlns:a16="http://schemas.microsoft.com/office/drawing/2014/main" id="{292E949C-9EF0-42E5-AE9F-EDC43196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592" y="1365565"/>
              <a:ext cx="1656096" cy="2166297"/>
            </a:xfrm>
            <a:prstGeom prst="rect">
              <a:avLst/>
            </a:prstGeom>
          </p:spPr>
        </p:pic>
        <p:cxnSp>
          <p:nvCxnSpPr>
            <p:cNvPr id="15" name="Straight Arrow Connector 27">
              <a:extLst>
                <a:ext uri="{FF2B5EF4-FFF2-40B4-BE49-F238E27FC236}">
                  <a16:creationId xmlns="" xmlns:a16="http://schemas.microsoft.com/office/drawing/2014/main" id="{C25AAC3F-60C3-48C3-A13A-A86A748BF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2726" y="2139913"/>
              <a:ext cx="185174" cy="16334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9">
              <a:extLst>
                <a:ext uri="{FF2B5EF4-FFF2-40B4-BE49-F238E27FC236}">
                  <a16:creationId xmlns="" xmlns:a16="http://schemas.microsoft.com/office/drawing/2014/main" id="{EB2C44EE-B731-494C-A76F-F9E91B5C273E}"/>
                </a:ext>
              </a:extLst>
            </p:cNvPr>
            <p:cNvCxnSpPr>
              <a:cxnSpLocks/>
            </p:cNvCxnSpPr>
            <p:nvPr/>
          </p:nvCxnSpPr>
          <p:spPr>
            <a:xfrm>
              <a:off x="2403178" y="1919436"/>
              <a:ext cx="123066" cy="2571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22593" y="1196752"/>
            <a:ext cx="8197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Рентгенограммы ШОП, прямая (А) и боковая (В) проекция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897" y="235118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2728" y="213869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6189" y="207620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72860"/>
            <a:ext cx="8229600" cy="1143000"/>
          </a:xfrm>
        </p:spPr>
        <p:txBody>
          <a:bodyPr/>
          <a:lstStyle/>
          <a:p>
            <a:r>
              <a:rPr lang="ru-RU" sz="3600" dirty="0" smtClean="0"/>
              <a:t>СИАЛОЛИТИАЗ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071" y="5547348"/>
            <a:ext cx="4967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/>
              <a:t>Кальцинаты</a:t>
            </a:r>
            <a:r>
              <a:rPr lang="ru-RU" sz="2200" dirty="0" smtClean="0"/>
              <a:t> </a:t>
            </a:r>
            <a:r>
              <a:rPr lang="ru-RU" sz="2200" dirty="0"/>
              <a:t>в протоке/паренхиме </a:t>
            </a:r>
            <a:r>
              <a:rPr lang="ru-RU" sz="2200" dirty="0" smtClean="0"/>
              <a:t>поднижнечелюстной </a:t>
            </a:r>
            <a:r>
              <a:rPr lang="ru-RU" sz="2200" dirty="0"/>
              <a:t>слюнной </a:t>
            </a:r>
            <a:r>
              <a:rPr lang="ru-RU" sz="2200" dirty="0" smtClean="0"/>
              <a:t>железы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98667" y="1340768"/>
            <a:ext cx="3075257" cy="3712532"/>
            <a:chOff x="5940152" y="3554428"/>
            <a:chExt cx="2063640" cy="2678645"/>
          </a:xfrm>
        </p:grpSpPr>
        <p:pic>
          <p:nvPicPr>
            <p:cNvPr id="5" name="Picture 56">
              <a:extLst>
                <a:ext uri="{FF2B5EF4-FFF2-40B4-BE49-F238E27FC236}">
                  <a16:creationId xmlns="" xmlns:a16="http://schemas.microsoft.com/office/drawing/2014/main" id="{023F43D7-3511-4D37-BD8B-14B4A4EA8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0152" y="3554428"/>
              <a:ext cx="2063640" cy="2678645"/>
            </a:xfrm>
            <a:prstGeom prst="rect">
              <a:avLst/>
            </a:prstGeom>
          </p:spPr>
        </p:pic>
        <p:cxnSp>
          <p:nvCxnSpPr>
            <p:cNvPr id="6" name="Straight Arrow Connector 57">
              <a:extLst>
                <a:ext uri="{FF2B5EF4-FFF2-40B4-BE49-F238E27FC236}">
                  <a16:creationId xmlns="" xmlns:a16="http://schemas.microsoft.com/office/drawing/2014/main" id="{6C711B2A-90B9-4D2C-8C55-1DCAA9A0BF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0352" y="5373216"/>
              <a:ext cx="123187" cy="15955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1" y="1363876"/>
            <a:ext cx="4967677" cy="15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08186" y="2994208"/>
            <a:ext cx="4967676" cy="2376886"/>
            <a:chOff x="4374022" y="4831544"/>
            <a:chExt cx="3437018" cy="1437193"/>
          </a:xfrm>
        </p:grpSpPr>
        <p:grpSp>
          <p:nvGrpSpPr>
            <p:cNvPr id="9" name="Group 18">
              <a:extLst>
                <a:ext uri="{FF2B5EF4-FFF2-40B4-BE49-F238E27FC236}">
                  <a16:creationId xmlns="" xmlns:a16="http://schemas.microsoft.com/office/drawing/2014/main" id="{1E9BE681-4F0D-48BE-8A73-1FF03FE203E9}"/>
                </a:ext>
              </a:extLst>
            </p:cNvPr>
            <p:cNvGrpSpPr/>
            <p:nvPr/>
          </p:nvGrpSpPr>
          <p:grpSpPr>
            <a:xfrm>
              <a:off x="4380861" y="4831544"/>
              <a:ext cx="3430179" cy="1437193"/>
              <a:chOff x="4073089" y="4812678"/>
              <a:chExt cx="4107279" cy="1754234"/>
            </a:xfrm>
          </p:grpSpPr>
          <p:pic>
            <p:nvPicPr>
              <p:cNvPr id="13" name="Picture 14">
                <a:extLst>
                  <a:ext uri="{FF2B5EF4-FFF2-40B4-BE49-F238E27FC236}">
                    <a16:creationId xmlns="" xmlns:a16="http://schemas.microsoft.com/office/drawing/2014/main" id="{C8D14DA4-F62D-4066-A962-86AD52125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089" y="4812678"/>
                <a:ext cx="2203489" cy="1754234"/>
              </a:xfrm>
              <a:prstGeom prst="rect">
                <a:avLst/>
              </a:prstGeom>
            </p:spPr>
          </p:pic>
          <p:pic>
            <p:nvPicPr>
              <p:cNvPr id="14" name="Picture 16">
                <a:extLst>
                  <a:ext uri="{FF2B5EF4-FFF2-40B4-BE49-F238E27FC236}">
                    <a16:creationId xmlns="" xmlns:a16="http://schemas.microsoft.com/office/drawing/2014/main" id="{6805D9A7-A43C-43F6-ACE8-D1B3DC4F1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3417" y="4812678"/>
                <a:ext cx="1896951" cy="1754234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38">
              <a:extLst>
                <a:ext uri="{FF2B5EF4-FFF2-40B4-BE49-F238E27FC236}">
                  <a16:creationId xmlns="" xmlns:a16="http://schemas.microsoft.com/office/drawing/2014/main" id="{7ED81CEC-7840-4307-AB97-F22AD6497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4022" y="5846710"/>
              <a:ext cx="174505" cy="16971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41">
              <a:extLst>
                <a:ext uri="{FF2B5EF4-FFF2-40B4-BE49-F238E27FC236}">
                  <a16:creationId xmlns="" xmlns:a16="http://schemas.microsoft.com/office/drawing/2014/main" id="{F62DB086-B561-470F-AA05-EFD37E9C8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4751" y="5595536"/>
              <a:ext cx="143326" cy="4425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43">
              <a:extLst>
                <a:ext uri="{FF2B5EF4-FFF2-40B4-BE49-F238E27FC236}">
                  <a16:creationId xmlns="" xmlns:a16="http://schemas.microsoft.com/office/drawing/2014/main" id="{6E7EC5A5-54CB-4B4C-9221-E08203714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7152" y="5692168"/>
              <a:ext cx="93972" cy="10002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  <a:effectLst>
              <a:outerShdw blurRad="25400" dist="12700" dir="2700000" algn="tl" rotWithShape="0">
                <a:prstClr val="black">
                  <a:alpha val="5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5916444" y="5359305"/>
            <a:ext cx="2639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Кальцинированный лимфатический узел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24744"/>
            <a:ext cx="5256584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1124744"/>
            <a:ext cx="3456384" cy="5328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Straight Arrow Connector 38">
            <a:extLst>
              <a:ext uri="{FF2B5EF4-FFF2-40B4-BE49-F238E27FC236}">
                <a16:creationId xmlns="" xmlns:a16="http://schemas.microsoft.com/office/drawing/2014/main" id="{7ED81CEC-7840-4307-AB97-F22AD64971F9}"/>
              </a:ext>
            </a:extLst>
          </p:cNvPr>
          <p:cNvCxnSpPr>
            <a:cxnSpLocks/>
          </p:cNvCxnSpPr>
          <p:nvPr/>
        </p:nvCxnSpPr>
        <p:spPr>
          <a:xfrm flipH="1" flipV="1">
            <a:off x="4067945" y="2060849"/>
            <a:ext cx="231760" cy="36003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25400" dist="127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8">
            <a:extLst>
              <a:ext uri="{FF2B5EF4-FFF2-40B4-BE49-F238E27FC236}">
                <a16:creationId xmlns="" xmlns:a16="http://schemas.microsoft.com/office/drawing/2014/main" id="{7ED81CEC-7840-4307-AB97-F22AD64971F9}"/>
              </a:ext>
            </a:extLst>
          </p:cNvPr>
          <p:cNvCxnSpPr>
            <a:cxnSpLocks/>
          </p:cNvCxnSpPr>
          <p:nvPr/>
        </p:nvCxnSpPr>
        <p:spPr>
          <a:xfrm flipH="1" flipV="1">
            <a:off x="2337924" y="2492896"/>
            <a:ext cx="217852" cy="2880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25400" dist="127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1414</Words>
  <Application>Microsoft Office PowerPoint</Application>
  <PresentationFormat>Экран (4:3)</PresentationFormat>
  <Paragraphs>228</Paragraphs>
  <Slides>31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Искусство интерпретации рентгенограмм шейного отдела позвоночника (часть 4)</vt:lpstr>
      <vt:lpstr>КАЛЬЦИНОЗ МЯГКИХ ТКАНЕЙ В НОРМЕ</vt:lpstr>
      <vt:lpstr>ШИЛОПОДЪЯЗЫЧНЫЙ СИНДРОМ</vt:lpstr>
      <vt:lpstr>ДИФФУЗНЫЙ ИДИОПАТИЧЕСКИЙ СКЕЛЕТНЫЙ ГИПЕРОСТОЗ (DISH)</vt:lpstr>
      <vt:lpstr>ДИФФУЗНЫЙ ИДИОПАТИЧЕСКИЙ СКЕЛЕТНЫЙ ГИПЕРОСТОЗ (DISH)</vt:lpstr>
      <vt:lpstr> Рентгенограмма ШОП, боковая проекция </vt:lpstr>
      <vt:lpstr>ОССИФИКАЦИЯ ЗАДНЕЙ ПРОДОЛЬНОЙ СВЯЗКИ (OPLL) </vt:lpstr>
      <vt:lpstr>АТЕРОСКЛЕРОЗ СОННЫХ АРТЕРИЙ</vt:lpstr>
      <vt:lpstr>СИАЛОЛИТИАЗ</vt:lpstr>
      <vt:lpstr>КАЛЬЦИНОЗ ЩИТОВИДНОЙ ЖЕЛЕЗЫ И ОКОЛОЩИТОВИДНЫХ ЖЕЛЕЗ</vt:lpstr>
      <vt:lpstr>КАЛЬЦИНОЗ ШЕЙНЫХ ЛИМФАТИЧЕСКИХ УЗЛОВ</vt:lpstr>
      <vt:lpstr>КАЛЬЦИНОЗ ШЕЙНЫХ ЛИМФАТИЧЕСКИХ УЗЛОВ</vt:lpstr>
      <vt:lpstr>КАЛЬЦИНОЗ ШЕЙНЫХ ЛИМФАТИЧЕСКИХ УЗЛОВ</vt:lpstr>
      <vt:lpstr>АНКИЛОЗИРУЮЩИЙ СПОНДИЛИТ</vt:lpstr>
      <vt:lpstr>Рентгенограмма ШОП, боковая проекция</vt:lpstr>
      <vt:lpstr>Рентгенограмма ШОП, боковая проекция (А)  КТ, сагиттальная плоскость (В)</vt:lpstr>
      <vt:lpstr>Рентгенограмма ШОП, боковая проекция</vt:lpstr>
      <vt:lpstr>НОВООБРАЗОВАНИЯ</vt:lpstr>
      <vt:lpstr>ОСТЕОХОНДРОМА ПОЗВОНОЧНИКА</vt:lpstr>
      <vt:lpstr>ХОНДРОМА</vt:lpstr>
      <vt:lpstr>ОПУХОЛЬ ПАНКОСТА</vt:lpstr>
      <vt:lpstr>МЕТАСТАТИЧЕСКОЕ ПОРАЖЕНИЕ</vt:lpstr>
      <vt:lpstr>ОСТЕОИДНАЯ ОСТЕОМА</vt:lpstr>
      <vt:lpstr>ОСТЕОИДНАЯ ОСТЕОМА</vt:lpstr>
      <vt:lpstr>ПОДОЗРЕНИЕ НА АНЕВРИЗМАЛЬНУЮ КОСТНУЮ КИСТУ ИЛИ ОСТЕОБЛАСТОМУ</vt:lpstr>
      <vt:lpstr>ИНФЕКЦИОННЫЕ ЗАБОЛЕВАНИЯ</vt:lpstr>
      <vt:lpstr>СПОНДИЛОДИСЦИТ</vt:lpstr>
      <vt:lpstr>РЕТРОФАРИНГЕАЛЬНЫЙ АБСЦЕСС</vt:lpstr>
      <vt:lpstr>ЗАКЛЮЧЕНИЕ</vt:lpstr>
      <vt:lpstr>ИСТОЧНИК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МУЛЬТИМОДАЛЬНАЯ ВИЗУАЛИЗАЦИЯ ИНОРОДНЫХ ТЕЛ: НОВЫЙ ВЗГЛЯД НА СТАРЫЕ ПРОБЛЕМЫ</dc:title>
  <dc:creator>Лена</dc:creator>
  <cp:lastModifiedBy>Пользователь Windows</cp:lastModifiedBy>
  <cp:revision>238</cp:revision>
  <dcterms:created xsi:type="dcterms:W3CDTF">2022-01-14T05:10:01Z</dcterms:created>
  <dcterms:modified xsi:type="dcterms:W3CDTF">2023-11-13T14:13:37Z</dcterms:modified>
</cp:coreProperties>
</file>