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82" r:id="rId3"/>
    <p:sldId id="283" r:id="rId4"/>
    <p:sldId id="284" r:id="rId5"/>
    <p:sldId id="256" r:id="rId6"/>
    <p:sldId id="276" r:id="rId7"/>
    <p:sldId id="257" r:id="rId8"/>
    <p:sldId id="258" r:id="rId9"/>
    <p:sldId id="280" r:id="rId10"/>
    <p:sldId id="281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2"/>
    <p:restoredTop sz="94657"/>
  </p:normalViewPr>
  <p:slideViewPr>
    <p:cSldViewPr snapToGrid="0" snapToObjects="1">
      <p:cViewPr varScale="1">
        <p:scale>
          <a:sx n="189" d="100"/>
          <a:sy n="189" d="100"/>
        </p:scale>
        <p:origin x="1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'объем закупок'!$H$4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'объем закупок'!$I$3:$L$3</c:f>
              <c:strCache>
                <c:ptCount val="4"/>
                <c:pt idx="0">
                  <c:v>СГЗ</c:v>
                </c:pt>
                <c:pt idx="1">
                  <c:v>ЦС</c:v>
                </c:pt>
                <c:pt idx="2">
                  <c:v>ОМС</c:v>
                </c:pt>
                <c:pt idx="3">
                  <c:v>ПД</c:v>
                </c:pt>
              </c:strCache>
            </c:strRef>
          </c:cat>
          <c:val>
            <c:numRef>
              <c:f>'объем закупок'!$I$4:$L$4</c:f>
              <c:numCache>
                <c:formatCode>General</c:formatCode>
                <c:ptCount val="4"/>
                <c:pt idx="0">
                  <c:v>79.099999999999994</c:v>
                </c:pt>
                <c:pt idx="1">
                  <c:v>97.8</c:v>
                </c:pt>
                <c:pt idx="2">
                  <c:v>180.5</c:v>
                </c:pt>
                <c:pt idx="3">
                  <c:v>431.4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C-BE4C-9577-7467EC260D93}"/>
            </c:ext>
          </c:extLst>
        </c:ser>
        <c:ser>
          <c:idx val="1"/>
          <c:order val="1"/>
          <c:tx>
            <c:strRef>
              <c:f>'объем закупок'!$H$5</c:f>
              <c:strCache>
                <c:ptCount val="1"/>
                <c:pt idx="0">
                  <c:v>2022 (январь - апрель)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'объем закупок'!$I$3:$L$3</c:f>
              <c:strCache>
                <c:ptCount val="4"/>
                <c:pt idx="0">
                  <c:v>СГЗ</c:v>
                </c:pt>
                <c:pt idx="1">
                  <c:v>ЦС</c:v>
                </c:pt>
                <c:pt idx="2">
                  <c:v>ОМС</c:v>
                </c:pt>
                <c:pt idx="3">
                  <c:v>ПД</c:v>
                </c:pt>
              </c:strCache>
            </c:strRef>
          </c:cat>
          <c:val>
            <c:numRef>
              <c:f>'объем закупок'!$I$5:$L$5</c:f>
              <c:numCache>
                <c:formatCode>General</c:formatCode>
                <c:ptCount val="4"/>
                <c:pt idx="0">
                  <c:v>86.7</c:v>
                </c:pt>
                <c:pt idx="1">
                  <c:v>21.6</c:v>
                </c:pt>
                <c:pt idx="2">
                  <c:v>225.5</c:v>
                </c:pt>
                <c:pt idx="3">
                  <c:v>438.7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C-BE4C-9577-7467EC260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435056"/>
        <c:axId val="1353026752"/>
      </c:barChart>
      <c:catAx>
        <c:axId val="137743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3026752"/>
        <c:crosses val="autoZero"/>
        <c:auto val="1"/>
        <c:lblAlgn val="ctr"/>
        <c:lblOffset val="100"/>
        <c:noMultiLvlLbl val="0"/>
      </c:catAx>
      <c:valAx>
        <c:axId val="135302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743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77319364005116E-2"/>
          <c:y val="8.9589371980676333E-2"/>
          <c:w val="0.93927116548447975"/>
          <c:h val="0.781912396819962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Лист3!$A$42:$A$43</c:f>
              <c:strCache>
                <c:ptCount val="2"/>
                <c:pt idx="0">
                  <c:v>2021</c:v>
                </c:pt>
                <c:pt idx="1">
                  <c:v>2022 (по состоянию на 01.05.2022)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F6D-AC45-A2FB-DFA6EDC4B708}"/>
              </c:ext>
            </c:extLst>
          </c:dPt>
          <c:dLbls>
            <c:dLbl>
              <c:idx val="0"/>
              <c:layout>
                <c:manualLayout>
                  <c:x val="2.663622726154891E-3"/>
                  <c:y val="0.268091103571344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6D-AC45-A2FB-DFA6EDC4B708}"/>
                </c:ext>
              </c:extLst>
            </c:dLbl>
            <c:dLbl>
              <c:idx val="1"/>
              <c:layout>
                <c:manualLayout>
                  <c:x val="5.3272454523097821E-3"/>
                  <c:y val="0.202244165852066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6D-AC45-A2FB-DFA6EDC4B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Лист3!$A$42:$A$43</c:f>
              <c:strCache>
                <c:ptCount val="2"/>
                <c:pt idx="0">
                  <c:v>2021</c:v>
                </c:pt>
                <c:pt idx="1">
                  <c:v>2022 (по состоянию на 01.05.2022)</c:v>
                </c:pt>
              </c:strCache>
            </c:strRef>
          </c:cat>
          <c:val>
            <c:numRef>
              <c:f>Лист3!$B$42:$B$43</c:f>
              <c:numCache>
                <c:formatCode>General</c:formatCode>
                <c:ptCount val="2"/>
                <c:pt idx="0">
                  <c:v>1143</c:v>
                </c:pt>
                <c:pt idx="1">
                  <c:v>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D-AC45-A2FB-DFA6EDC4B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8717344"/>
        <c:axId val="1204910256"/>
        <c:axId val="0"/>
      </c:bar3DChart>
      <c:catAx>
        <c:axId val="135871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04910256"/>
        <c:crosses val="autoZero"/>
        <c:auto val="1"/>
        <c:lblAlgn val="ctr"/>
        <c:lblOffset val="100"/>
        <c:noMultiLvlLbl val="0"/>
      </c:catAx>
      <c:valAx>
        <c:axId val="1204910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871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1AF1-52CF-0149-9C6D-085B59CF690E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8E8CF-CBC8-D144-9A7E-2FC9043DD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437E5A-83EF-4280-903C-8C9CF5A42381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2889"/>
            <a:ext cx="5029200" cy="4115238"/>
          </a:xfrm>
          <a:noFill/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231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8E8CF-CBC8-D144-9A7E-2FC9043DD9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4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5565-E263-4894-81C3-D0F1FCBF53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72C08-5DCC-FDD3-4C38-6394440FA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9619B3-31DA-248C-806C-85013A09F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AC49A-D10C-E335-203F-C295F2C3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ADB45-FB97-0DF8-E7DA-F4C8547E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927883-0B37-973A-6CD0-26F9F68D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8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C83C4-1CFD-BD98-00CD-BB562F61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8FB2B-F891-028E-4A60-7DE9E5E7F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30DE9-06D7-C586-979F-B651D1B0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86D54-39F0-A29A-7347-BC1A22FD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8C460-C404-CA36-FD78-B2050C1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0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B96C6A-3779-AD6F-A80F-1231A483A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00D210-9229-A416-4CBE-92FE99ECC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51689-8F2E-93CF-BF38-3D327494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1B5D9-80D2-EC30-8926-264D9902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C5F98-588B-8FD7-4290-46AB226A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4484-23C2-9376-63FB-6B06807E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A9C8C-61A4-8351-E685-1B629DA7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1B8DF3-D104-3976-394E-F6DFAF59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CB782-71AC-74B9-7C47-CCAC7B29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382C7-6450-9419-977C-742BF8BE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8DBD5-D2CF-BADB-D224-64F874B4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F2026-8ECC-BC11-929E-BF28592BE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9AA73-AB22-F4D7-98A1-83B317DD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34694-2F1D-0FDE-2334-BD4D716D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7433D-1532-EC2B-452C-E7A7F35B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7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223C9-DE61-5AE5-2FD0-B8330DFC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5E404-6F8C-6F87-7C5A-5DAAA885D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240F4D-1C92-E3A8-E3ED-F47907DFC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7FDA03-F515-A9CC-E122-87314817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D75F87-02C6-1D5F-9E5F-49678C16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571A2F-2019-835F-6413-1A326A22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2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936EC-0C6B-57C5-80FD-8A977AA3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7B6D9-5417-168E-6B1D-8865531D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86469E-77FE-839E-3600-DFA3E398C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6A7AE6-F163-0C87-9544-9C89FA742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33AF31-3E44-23CF-07DB-17BCDD5AC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E025A8-7966-5703-3E97-209AB2AA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64DF02-8ACC-6375-7712-59A5250C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0491C1-62A4-8D6A-5743-78CD0BC0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77FE8-8FC7-79F0-0A26-0E49C481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C27D4-34CB-09D7-F40B-C1ADAF04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0EFBC1-1C8B-FABB-E4AA-1171AB8C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1CBC3A-F9A9-856E-82B9-E43DCFD2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6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2BDE34-62D4-20EC-1916-24228ED4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197179-8FE1-D679-43FA-85B1987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C8B811-F9C3-2C0F-44C3-7A9B6350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D5C78-9CF3-23E4-3FBB-926C187C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C6CEF-3FC3-00F9-DCAA-6317AA08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98796D-256E-B3B5-6AE3-F0A35786F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C6E9E-5D17-9CB9-728B-6DFBC118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A8FBA5-7084-FEEF-FFC8-D72F5511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E39ABF-F40E-F40E-F30D-D0535BB1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0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09E8F-0DEA-AF15-2DCE-C8E813D5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FBA210-8E6F-4AE6-63D8-080A495EE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ACB54-04CF-977B-72DF-A355E68BA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2C6FF9-1F4F-4823-F4BA-5B117BE0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D1C80-9E77-BD44-460F-76C23E54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144224-4DEF-4E9F-CF4D-9D049628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5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9F8D8-8780-91D0-520F-2BF87C8C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1068B-013A-FB25-33BA-424B5F978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0F2FB-4237-AD8A-FAD3-7502F89BA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FFB6-3795-2D40-A6A4-5BE124D17C47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4DEC1-2017-A875-AAA8-E5475AE7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BADF3-693E-118A-81F6-79A4CB86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F6A6-822E-8048-A0DB-251AED0D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Прямоугольник 1"/>
          <p:cNvSpPr>
            <a:spLocks noChangeArrowheads="1"/>
          </p:cNvSpPr>
          <p:nvPr/>
        </p:nvSpPr>
        <p:spPr bwMode="auto">
          <a:xfrm>
            <a:off x="2543970" y="5428833"/>
            <a:ext cx="79116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Проректор по экономике и финансам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Кулешко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Михаил Ярославович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medcluster.pro/wp-content/uploads/2016/11/DJI00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0"/>
            <a:ext cx="835292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/>
        </p:nvSpPr>
        <p:spPr>
          <a:xfrm>
            <a:off x="363071" y="4581128"/>
            <a:ext cx="11456894" cy="720080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формирование плана закупок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КрасГМУна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год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279577" y="6519447"/>
            <a:ext cx="791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Красноярск, 1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354345321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4C9CE77-1F5A-7526-C361-7CA12358ADB0}"/>
              </a:ext>
            </a:extLst>
          </p:cNvPr>
          <p:cNvSpPr txBox="1">
            <a:spLocks/>
          </p:cNvSpPr>
          <p:nvPr/>
        </p:nvSpPr>
        <p:spPr>
          <a:xfrm>
            <a:off x="215620" y="0"/>
            <a:ext cx="11760759" cy="4759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возникающие при формировании и проведения закупочной кампании Университета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ADFEF2F-82AF-F736-EA75-F8A9F5B12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51485"/>
              </p:ext>
            </p:extLst>
          </p:nvPr>
        </p:nvGraphicFramePr>
        <p:xfrm>
          <a:off x="167534" y="475906"/>
          <a:ext cx="11856931" cy="6203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134">
                  <a:extLst>
                    <a:ext uri="{9D8B030D-6E8A-4147-A177-3AD203B41FA5}">
                      <a16:colId xmlns:a16="http://schemas.microsoft.com/office/drawing/2014/main" val="2895634436"/>
                    </a:ext>
                  </a:extLst>
                </a:gridCol>
                <a:gridCol w="3110916">
                  <a:extLst>
                    <a:ext uri="{9D8B030D-6E8A-4147-A177-3AD203B41FA5}">
                      <a16:colId xmlns:a16="http://schemas.microsoft.com/office/drawing/2014/main" val="1822781236"/>
                    </a:ext>
                  </a:extLst>
                </a:gridCol>
                <a:gridCol w="8377881">
                  <a:extLst>
                    <a:ext uri="{9D8B030D-6E8A-4147-A177-3AD203B41FA5}">
                      <a16:colId xmlns:a16="http://schemas.microsoft.com/office/drawing/2014/main" val="2648515976"/>
                    </a:ext>
                  </a:extLst>
                </a:gridCol>
              </a:tblGrid>
              <a:tr h="287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Озвученные проблемы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261487"/>
                  </a:ext>
                </a:extLst>
              </a:tr>
              <a:tr h="1196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знаем, что нам понадобится в следующем году, отсутствие планирования.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90%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</a:t>
                      </a:r>
                      <a:r>
                        <a:rPr lang="ru-RU" sz="16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спланировать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необходимых Т,Р,У. Остальные 10% возможно скорректировать в течение года. По итогам работы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4 месяца скорректировано 32%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закупок.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изначально план составляется "для галочки" лишь бы сдать, а в течение года он почти полностью переделывается.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Следствие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кратное увеличение объема работы в ходе закупочной кампании.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6971053"/>
                  </a:ext>
                </a:extLst>
              </a:tr>
              <a:tr h="958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можем ориентироваться в ценах, поставщики не дают коммерческие предложения.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валюты стабилен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ниже уровня февраля 2022 г.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Цены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многим категориям товаров достигли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 февраля 2022 г.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отдельным категориям товаров есть напряжение в связи с уходом отдельных иностранных производителей. Однако, никто не знает лучше, чем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закупки,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каким аналогом нужно заменить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отсутствующий товар и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его взять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2605375"/>
                  </a:ext>
                </a:extLst>
              </a:tr>
              <a:tr h="1196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Плохое отслеживание товарных запасов на складах, "выкручивание рук" с заключением договоров с единственным поставщиком.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«Хромает» плановая работа. Заявки на торги поступают в последний момент. По факту – не один большой спланированный общий аукцион, а множество мелких договоров. В соответствии с Федеральным законодательством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 лимит на "разовые договоры"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 проведении процедуры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 ВУЗ получает существенную экономию средств 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2021 год экономия составила – 67,9 млн. руб.).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39549821"/>
                  </a:ext>
                </a:extLst>
              </a:tr>
              <a:tr h="486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Попытка деления большой закупки на "разовые" договоры.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закупку одинаковой или однотипной продукции по "разовым" договорам в один период времени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предусмотрена ответственность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начальника контрактной службы.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7850994"/>
                  </a:ext>
                </a:extLst>
              </a:tr>
              <a:tr h="1035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2022 года введены новые требования к ПФХД.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подтверждения доходов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 скан документа о выделенных объемах средств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Такой документ выдается на календарный год. Последствия - МЗ РФ заставляет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убирать из плана переходящие контракты по ОМС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Кроме того не можем фиксировать объемы ОМС, выполняемые ВУЗом сверх утвержденных лимитов.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4978602"/>
                  </a:ext>
                </a:extLst>
              </a:tr>
              <a:tr h="954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Затягивание сроков подготовки документации</a:t>
                      </a: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соблюдение сроков на этапе составления и согласования плана закупок ведет к увеличению сроков формирования ПФХД ВУЗа.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пока не утвердят ПФХД на 2023 год, ВУЗ не может производить расходы, в том числе выплачивать зарплату и стипендию. </a:t>
                      </a:r>
                    </a:p>
                  </a:txBody>
                  <a:tcPr marL="6181" marR="6181" marT="6181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036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39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8DC7E9-AE22-FCD6-EDDE-20769AE2E623}"/>
              </a:ext>
            </a:extLst>
          </p:cNvPr>
          <p:cNvSpPr txBox="1">
            <a:spLocks/>
          </p:cNvSpPr>
          <p:nvPr/>
        </p:nvSpPr>
        <p:spPr>
          <a:xfrm>
            <a:off x="215620" y="2447109"/>
            <a:ext cx="11760759" cy="9818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4247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8BCA980-2A5F-D108-BB79-298FDC156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56519"/>
              </p:ext>
            </p:extLst>
          </p:nvPr>
        </p:nvGraphicFramePr>
        <p:xfrm>
          <a:off x="825137" y="1210491"/>
          <a:ext cx="10739846" cy="510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633133A-40E6-F327-C09D-347EB85D7797}"/>
              </a:ext>
            </a:extLst>
          </p:cNvPr>
          <p:cNvSpPr txBox="1">
            <a:spLocks/>
          </p:cNvSpPr>
          <p:nvPr/>
        </p:nvSpPr>
        <p:spPr>
          <a:xfrm>
            <a:off x="498750" y="0"/>
            <a:ext cx="11194499" cy="41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плана закупок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– 2022 годах, млн. руб.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BA484C-2746-4959-541D-0642F583CBBD}"/>
              </a:ext>
            </a:extLst>
          </p:cNvPr>
          <p:cNvSpPr txBox="1">
            <a:spLocks/>
          </p:cNvSpPr>
          <p:nvPr/>
        </p:nvSpPr>
        <p:spPr>
          <a:xfrm>
            <a:off x="825137" y="418058"/>
            <a:ext cx="6777446" cy="648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                                                   – 788,8 млн. руб.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(по состоянию на 01.05.2022) – 772,5 млн. руб.  </a:t>
            </a:r>
          </a:p>
        </p:txBody>
      </p:sp>
    </p:spTree>
    <p:extLst>
      <p:ext uri="{BB962C8B-B14F-4D97-AF65-F5344CB8AC3E}">
        <p14:creationId xmlns:p14="http://schemas.microsoft.com/office/powerpoint/2010/main" val="270113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F77025-DEEF-A84D-29D2-E510C8A6DAA0}"/>
              </a:ext>
            </a:extLst>
          </p:cNvPr>
          <p:cNvSpPr txBox="1">
            <a:spLocks/>
          </p:cNvSpPr>
          <p:nvPr/>
        </p:nvSpPr>
        <p:spPr>
          <a:xfrm>
            <a:off x="498750" y="-1"/>
            <a:ext cx="11194499" cy="592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планов закупок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(количество строк), составленных в соответствии с                           44-ФЗ и 223-ФЗ в 2021 – 2022 годах, штук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82CE804-D776-0E71-2052-008E8E39A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727859"/>
              </p:ext>
            </p:extLst>
          </p:nvPr>
        </p:nvGraphicFramePr>
        <p:xfrm>
          <a:off x="966651" y="800099"/>
          <a:ext cx="9535885" cy="540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29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17E55A6-8675-C41D-C762-9AA74343DE28}"/>
              </a:ext>
            </a:extLst>
          </p:cNvPr>
          <p:cNvSpPr txBox="1">
            <a:spLocks/>
          </p:cNvSpPr>
          <p:nvPr/>
        </p:nvSpPr>
        <p:spPr>
          <a:xfrm>
            <a:off x="498750" y="-1"/>
            <a:ext cx="11194499" cy="592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лимита на закупки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D09F8E-3A51-A29B-4C21-7888FB4F75D8}"/>
              </a:ext>
            </a:extLst>
          </p:cNvPr>
          <p:cNvSpPr txBox="1">
            <a:spLocks/>
          </p:cNvSpPr>
          <p:nvPr/>
        </p:nvSpPr>
        <p:spPr>
          <a:xfrm>
            <a:off x="135345" y="1018900"/>
            <a:ext cx="3929559" cy="711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на общевузовские расходы (коммуналка, охрана, клининг, связь, курьерские услуги и т. д.)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9F35FC-4AC3-6A2B-64FA-528A3E12B186}"/>
              </a:ext>
            </a:extLst>
          </p:cNvPr>
          <p:cNvSpPr txBox="1">
            <a:spLocks/>
          </p:cNvSpPr>
          <p:nvPr/>
        </p:nvSpPr>
        <p:spPr>
          <a:xfrm>
            <a:off x="127814" y="1988349"/>
            <a:ext cx="3929559" cy="711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на закупки по учебной, внеучебной работе, молодежной политике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ABE179-7205-A230-FE51-5F4655BBDE86}"/>
              </a:ext>
            </a:extLst>
          </p:cNvPr>
          <p:cNvSpPr txBox="1">
            <a:spLocks/>
          </p:cNvSpPr>
          <p:nvPr/>
        </p:nvSpPr>
        <p:spPr>
          <a:xfrm>
            <a:off x="135347" y="4125705"/>
            <a:ext cx="3929559" cy="592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на закупки по научной и работе и международной деятельности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76747C-DE0D-33B2-AD3A-6F323C8D1D9F}"/>
              </a:ext>
            </a:extLst>
          </p:cNvPr>
          <p:cNvSpPr txBox="1">
            <a:spLocks/>
          </p:cNvSpPr>
          <p:nvPr/>
        </p:nvSpPr>
        <p:spPr>
          <a:xfrm>
            <a:off x="135347" y="3008840"/>
            <a:ext cx="3929559" cy="711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на закупки по административно-хозяйственной деятельности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A211421-2985-45F0-1E97-8A3B905D9170}"/>
              </a:ext>
            </a:extLst>
          </p:cNvPr>
          <p:cNvSpPr txBox="1">
            <a:spLocks/>
          </p:cNvSpPr>
          <p:nvPr/>
        </p:nvSpPr>
        <p:spPr>
          <a:xfrm>
            <a:off x="4418787" y="1024344"/>
            <a:ext cx="3929559" cy="711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на всю закупочную кампанию Университета в год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9F214B3-E952-F62A-392F-C057CFFF377E}"/>
              </a:ext>
            </a:extLst>
          </p:cNvPr>
          <p:cNvSpPr txBox="1">
            <a:spLocks/>
          </p:cNvSpPr>
          <p:nvPr/>
        </p:nvSpPr>
        <p:spPr>
          <a:xfrm>
            <a:off x="135347" y="5127175"/>
            <a:ext cx="3929559" cy="7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на закупку компьютерного оборудования, комплектующих для него, программного обеспечения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D3C532B-EC40-C41A-7B87-06E6CF7A63EE}"/>
              </a:ext>
            </a:extLst>
          </p:cNvPr>
          <p:cNvSpPr txBox="1">
            <a:spLocks/>
          </p:cNvSpPr>
          <p:nvPr/>
        </p:nvSpPr>
        <p:spPr>
          <a:xfrm>
            <a:off x="4418786" y="1887628"/>
            <a:ext cx="3929559" cy="711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резерва ректора (внеплановые срочные расходы по всем отраслям)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EC13145-DDDC-D30B-54FE-57E1EEC9B3C0}"/>
              </a:ext>
            </a:extLst>
          </p:cNvPr>
          <p:cNvSpPr txBox="1">
            <a:spLocks/>
          </p:cNvSpPr>
          <p:nvPr/>
        </p:nvSpPr>
        <p:spPr>
          <a:xfrm>
            <a:off x="8637505" y="1887628"/>
            <a:ext cx="3344906" cy="711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на закупки медицинских структурных подразделений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F6A5132-3776-3DAA-EC09-407C3E351674}"/>
              </a:ext>
            </a:extLst>
          </p:cNvPr>
          <p:cNvSpPr txBox="1">
            <a:spLocks/>
          </p:cNvSpPr>
          <p:nvPr/>
        </p:nvSpPr>
        <p:spPr>
          <a:xfrm>
            <a:off x="8637505" y="3008839"/>
            <a:ext cx="1672453" cy="997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источнику ОМС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100131E-D06B-B4BB-8591-1B1418E8873B}"/>
              </a:ext>
            </a:extLst>
          </p:cNvPr>
          <p:cNvSpPr txBox="1">
            <a:spLocks/>
          </p:cNvSpPr>
          <p:nvPr/>
        </p:nvSpPr>
        <p:spPr>
          <a:xfrm>
            <a:off x="10415451" y="3008839"/>
            <a:ext cx="1566960" cy="997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приносящей доход деятельности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C689DA4-C6C9-9137-261A-78B343728C1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8348345" y="1378739"/>
            <a:ext cx="1961613" cy="5088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C6700BE-88ED-97C8-7ADF-8EFDCC201DFE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6383566" y="1736269"/>
            <a:ext cx="1" cy="151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DB27A20-87D5-6304-FF6E-8F3C254A6CE1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0309958" y="2599553"/>
            <a:ext cx="888973" cy="4092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5D558F1-1217-51FB-12F2-F7D312F2216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9473732" y="2599553"/>
            <a:ext cx="836226" cy="4092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D6C6520-179F-D353-1978-7046B85EB5D4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4064904" y="1374863"/>
            <a:ext cx="193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0C7E272-0DD5-45AC-CFE4-DF4BB19A1601}"/>
              </a:ext>
            </a:extLst>
          </p:cNvPr>
          <p:cNvCxnSpPr>
            <a:cxnSpLocks/>
          </p:cNvCxnSpPr>
          <p:nvPr/>
        </p:nvCxnSpPr>
        <p:spPr>
          <a:xfrm flipH="1">
            <a:off x="4057373" y="2344311"/>
            <a:ext cx="193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9A656D60-4CE7-B034-94A1-44C6C3656F77}"/>
              </a:ext>
            </a:extLst>
          </p:cNvPr>
          <p:cNvCxnSpPr>
            <a:cxnSpLocks/>
          </p:cNvCxnSpPr>
          <p:nvPr/>
        </p:nvCxnSpPr>
        <p:spPr>
          <a:xfrm flipH="1">
            <a:off x="4258491" y="1192030"/>
            <a:ext cx="160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3A5342FA-1745-5313-A9A6-4ADA17418545}"/>
              </a:ext>
            </a:extLst>
          </p:cNvPr>
          <p:cNvCxnSpPr>
            <a:cxnSpLocks/>
          </p:cNvCxnSpPr>
          <p:nvPr/>
        </p:nvCxnSpPr>
        <p:spPr>
          <a:xfrm>
            <a:off x="4258491" y="1192030"/>
            <a:ext cx="0" cy="4398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FE521510-C1EC-A95F-F931-E29C54751532}"/>
              </a:ext>
            </a:extLst>
          </p:cNvPr>
          <p:cNvCxnSpPr>
            <a:cxnSpLocks/>
          </p:cNvCxnSpPr>
          <p:nvPr/>
        </p:nvCxnSpPr>
        <p:spPr>
          <a:xfrm flipH="1">
            <a:off x="4049842" y="3359939"/>
            <a:ext cx="193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A1CE0000-69FC-9479-1F3E-48778C067A0B}"/>
              </a:ext>
            </a:extLst>
          </p:cNvPr>
          <p:cNvCxnSpPr>
            <a:cxnSpLocks/>
          </p:cNvCxnSpPr>
          <p:nvPr/>
        </p:nvCxnSpPr>
        <p:spPr>
          <a:xfrm flipH="1">
            <a:off x="4049842" y="4409321"/>
            <a:ext cx="193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096AB920-B902-E5B6-C2FD-805FE43DDA44}"/>
              </a:ext>
            </a:extLst>
          </p:cNvPr>
          <p:cNvCxnSpPr>
            <a:cxnSpLocks/>
          </p:cNvCxnSpPr>
          <p:nvPr/>
        </p:nvCxnSpPr>
        <p:spPr>
          <a:xfrm flipH="1">
            <a:off x="4064904" y="5563207"/>
            <a:ext cx="193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C7E8C60F-72BC-5151-B66F-6E098147ABAB}"/>
              </a:ext>
            </a:extLst>
          </p:cNvPr>
          <p:cNvSpPr txBox="1">
            <a:spLocks/>
          </p:cNvSpPr>
          <p:nvPr/>
        </p:nvSpPr>
        <p:spPr>
          <a:xfrm>
            <a:off x="5015323" y="4258448"/>
            <a:ext cx="6810915" cy="18027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на закупочную кампанию исходя из: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ожидаемых доходов;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плановых объемов обязательных платежей (фонда          оплаты труда, налогов, выплаты студентам и т. д.);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фактических расходов прошлого года;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планового увеличения тарифов, расценок;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плана инвестиций;</a:t>
            </a:r>
          </a:p>
        </p:txBody>
      </p:sp>
    </p:spTree>
    <p:extLst>
      <p:ext uri="{BB962C8B-B14F-4D97-AF65-F5344CB8AC3E}">
        <p14:creationId xmlns:p14="http://schemas.microsoft.com/office/powerpoint/2010/main" val="380427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EC83BC-40EB-B5DA-9491-A2E81B46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0" y="606697"/>
            <a:ext cx="4082087" cy="5742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A961E-2898-B3CF-1064-5CB5443A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32" y="585128"/>
            <a:ext cx="3937688" cy="574213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1D5D286-D1F8-513B-D2B4-6504111C70FA}"/>
              </a:ext>
            </a:extLst>
          </p:cNvPr>
          <p:cNvSpPr txBox="1">
            <a:spLocks/>
          </p:cNvSpPr>
          <p:nvPr/>
        </p:nvSpPr>
        <p:spPr>
          <a:xfrm>
            <a:off x="498750" y="0"/>
            <a:ext cx="11194499" cy="41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процесса осуществления закупочной кампании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831593A-992F-EE6C-4B34-FCCA857CDE98}"/>
              </a:ext>
            </a:extLst>
          </p:cNvPr>
          <p:cNvSpPr txBox="1">
            <a:spLocks/>
          </p:cNvSpPr>
          <p:nvPr/>
        </p:nvSpPr>
        <p:spPr>
          <a:xfrm>
            <a:off x="8646645" y="623414"/>
            <a:ext cx="3466978" cy="57038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документе регламентированы следующие процессы (сроки, порядок прохождения документов, ответственные сотрудники и подразделения):</a:t>
            </a: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закупочного процесса;</a:t>
            </a: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плановых и внеплановых  закупок;</a:t>
            </a: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 расторжение заключенных контрактов;</a:t>
            </a:r>
          </a:p>
          <a:p>
            <a:pPr marL="342900" indent="-342900" algn="l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приложены формы рабочих документов, необходимых для указанных процессов.  </a:t>
            </a:r>
          </a:p>
        </p:txBody>
      </p:sp>
    </p:spTree>
    <p:extLst>
      <p:ext uri="{BB962C8B-B14F-4D97-AF65-F5344CB8AC3E}">
        <p14:creationId xmlns:p14="http://schemas.microsoft.com/office/powerpoint/2010/main" val="413694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1ECEF-4FE6-B7BA-2CD0-87A541BAB1A7}"/>
              </a:ext>
            </a:extLst>
          </p:cNvPr>
          <p:cNvSpPr txBox="1">
            <a:spLocks/>
          </p:cNvSpPr>
          <p:nvPr/>
        </p:nvSpPr>
        <p:spPr>
          <a:xfrm>
            <a:off x="498750" y="0"/>
            <a:ext cx="11194499" cy="627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закупочного процесса на финансовый год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E014DB-431F-726B-022F-E99D28F3AC03}"/>
              </a:ext>
            </a:extLst>
          </p:cNvPr>
          <p:cNvSpPr txBox="1">
            <a:spLocks/>
          </p:cNvSpPr>
          <p:nvPr/>
        </p:nvSpPr>
        <p:spPr>
          <a:xfrm>
            <a:off x="790833" y="582980"/>
            <a:ext cx="10614454" cy="418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потребности в закупках подразделения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B153D78-D67D-E673-C477-ACFBFA4E2616}"/>
              </a:ext>
            </a:extLst>
          </p:cNvPr>
          <p:cNvSpPr txBox="1">
            <a:spLocks/>
          </p:cNvSpPr>
          <p:nvPr/>
        </p:nvSpPr>
        <p:spPr>
          <a:xfrm>
            <a:off x="790832" y="1189542"/>
            <a:ext cx="10614454" cy="7485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сводной заявки от проректора, курирующего соответствующее направление деятельности университета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5411D7A-007E-B1C1-A83F-767B9EE78D1B}"/>
              </a:ext>
            </a:extLst>
          </p:cNvPr>
          <p:cNvSpPr txBox="1">
            <a:spLocks/>
          </p:cNvSpPr>
          <p:nvPr/>
        </p:nvSpPr>
        <p:spPr>
          <a:xfrm>
            <a:off x="790832" y="2178883"/>
            <a:ext cx="10614454" cy="6434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заявок на соответствие законодательству и выделенным лимитам средств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7AD5CA4-B3E6-9AFC-8532-BD5D02692044}"/>
              </a:ext>
            </a:extLst>
          </p:cNvPr>
          <p:cNvSpPr txBox="1">
            <a:spLocks/>
          </p:cNvSpPr>
          <p:nvPr/>
        </p:nvSpPr>
        <p:spPr>
          <a:xfrm>
            <a:off x="790832" y="3004055"/>
            <a:ext cx="10614454" cy="952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источника финансирования, закона, по которому будут проводиться торги, способа закупки (электронный аукцион,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котировок, договор с единственным поставщиком)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7C12C56-0276-30C0-FB8C-D0CB3723B5F6}"/>
              </a:ext>
            </a:extLst>
          </p:cNvPr>
          <p:cNvSpPr txBox="1">
            <a:spLocks/>
          </p:cNvSpPr>
          <p:nvPr/>
        </p:nvSpPr>
        <p:spPr>
          <a:xfrm>
            <a:off x="790832" y="4180880"/>
            <a:ext cx="10614454" cy="545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Планов закупок Университета и размещение в ЕИС и ИС «Электронный бюджет»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31A74DF-6735-0AA1-1A8E-C386D62DA362}"/>
              </a:ext>
            </a:extLst>
          </p:cNvPr>
          <p:cNvSpPr txBox="1">
            <a:spLocks/>
          </p:cNvSpPr>
          <p:nvPr/>
        </p:nvSpPr>
        <p:spPr>
          <a:xfrm>
            <a:off x="797009" y="4988663"/>
            <a:ext cx="10614454" cy="748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размещение в информационной системе «Электронный бюджет» Плана финансово-хозяйственной деятельности Университета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00F653D-7CEA-843B-DF75-785F1BFB84FD}"/>
              </a:ext>
            </a:extLst>
          </p:cNvPr>
          <p:cNvSpPr txBox="1">
            <a:spLocks/>
          </p:cNvSpPr>
          <p:nvPr/>
        </p:nvSpPr>
        <p:spPr>
          <a:xfrm>
            <a:off x="790831" y="5999491"/>
            <a:ext cx="10614453" cy="748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утверждение Плана финансово-хозяйственной деятельности Университета Минздравом России  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C2F5D7E-BE32-ECDF-41DF-B3EC607BB17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098059" y="1001039"/>
            <a:ext cx="1" cy="1885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4F2EFAB-BC32-A4BB-E37C-2FE59B399E3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098059" y="1938130"/>
            <a:ext cx="0" cy="2407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35753738-4EB1-BB6A-9DC3-E67C660D15C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095999" y="2822285"/>
            <a:ext cx="2060" cy="1817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55079D79-428D-C909-4BFC-B43952236A6A}"/>
              </a:ext>
            </a:extLst>
          </p:cNvPr>
          <p:cNvCxnSpPr>
            <a:cxnSpLocks/>
          </p:cNvCxnSpPr>
          <p:nvPr/>
        </p:nvCxnSpPr>
        <p:spPr>
          <a:xfrm>
            <a:off x="6095999" y="3940127"/>
            <a:ext cx="0" cy="2407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C9E0B902-BB48-8B14-9F27-23808520C75A}"/>
              </a:ext>
            </a:extLst>
          </p:cNvPr>
          <p:cNvCxnSpPr>
            <a:cxnSpLocks/>
          </p:cNvCxnSpPr>
          <p:nvPr/>
        </p:nvCxnSpPr>
        <p:spPr>
          <a:xfrm>
            <a:off x="6104236" y="4726423"/>
            <a:ext cx="0" cy="2407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00E64611-2B5E-9959-9E1F-3CAADC804BA8}"/>
              </a:ext>
            </a:extLst>
          </p:cNvPr>
          <p:cNvCxnSpPr>
            <a:cxnSpLocks/>
          </p:cNvCxnSpPr>
          <p:nvPr/>
        </p:nvCxnSpPr>
        <p:spPr>
          <a:xfrm>
            <a:off x="6104236" y="5737250"/>
            <a:ext cx="0" cy="2407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8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48951" y="1007854"/>
            <a:ext cx="252028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488" y="1350496"/>
            <a:ext cx="222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4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ИНИЦИАТОР</a:t>
            </a: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3008225" y="1579036"/>
            <a:ext cx="6374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645661" y="914700"/>
            <a:ext cx="6117122" cy="119073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марта текущего года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составляют, согласовывают с курирующим проректором и направляют организаторам закупок заявки о потребности в 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 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25429" y="2234391"/>
            <a:ext cx="252028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2933982" y="2754484"/>
            <a:ext cx="7116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645661" y="2169160"/>
            <a:ext cx="6117122" cy="63776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марта текущего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согласовывают необходимость, и целесообразность закупки 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</a:p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3918" y="2329367"/>
            <a:ext cx="2390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Курирующие</a:t>
            </a:r>
            <a:r>
              <a:rPr lang="ru-RU" sz="16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проректоры</a:t>
            </a:r>
            <a:endParaRPr lang="ru-RU" sz="1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5429" y="3744158"/>
            <a:ext cx="252028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Организатор</a:t>
            </a:r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2935124" y="4285377"/>
            <a:ext cx="710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57073" y="2870650"/>
            <a:ext cx="6117122" cy="282458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 марта текущего года:</a:t>
            </a:r>
          </a:p>
          <a:p>
            <a:pPr marL="171450" indent="-171450" algn="just">
              <a:buBlip>
                <a:blip r:embed="rId2"/>
              </a:buBlip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сбор, обработку, систематизацию заявок, проводят анализ рынка; </a:t>
            </a:r>
          </a:p>
          <a:p>
            <a:pPr marL="171450" indent="-171450" algn="just">
              <a:buBlip>
                <a:blip r:embed="rId2"/>
              </a:buBlip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стоимостные характеристики объекта закупки; </a:t>
            </a:r>
          </a:p>
          <a:p>
            <a:pPr marL="171450" indent="-171450" algn="just">
              <a:buBlip>
                <a:blip r:embed="rId2"/>
              </a:buBlip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инициатором определяют сроки проведения закупки;</a:t>
            </a:r>
          </a:p>
          <a:p>
            <a:pPr marL="171450" indent="-171450" algn="just">
              <a:buBlip>
                <a:blip r:embed="rId2"/>
              </a:buBlip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сводную потребность в 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и представляют ее курирующим проректорам на согласование.</a:t>
            </a:r>
          </a:p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25429" y="5369275"/>
            <a:ext cx="252028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437" y="5538660"/>
            <a:ext cx="2376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Курирующие</a:t>
            </a:r>
            <a:r>
              <a:rPr lang="ru-RU" sz="2000" b="1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проректоры</a:t>
            </a:r>
            <a:endParaRPr lang="ru-RU" sz="2000" b="1" cap="all" dirty="0">
              <a:ln w="9000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9" name="Прямая со стрелкой 28"/>
          <p:cNvCxnSpPr>
            <a:cxnSpLocks/>
            <a:stCxn id="26" idx="6"/>
          </p:cNvCxnSpPr>
          <p:nvPr/>
        </p:nvCxnSpPr>
        <p:spPr>
          <a:xfrm>
            <a:off x="2945709" y="5945339"/>
            <a:ext cx="6999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645662" y="5797165"/>
            <a:ext cx="6128534" cy="9528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 апреля текущего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анализируют, определяют приоритетность (очередность) удовлетворения потребности и утверждают сводную потребность в 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</a:t>
            </a:r>
          </a:p>
          <a:p>
            <a:pPr algn="ctr"/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6" y="10696"/>
            <a:ext cx="1404884" cy="934886"/>
          </a:xfrm>
          <a:prstGeom prst="rect">
            <a:avLst/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E7708FF4-1B53-A957-6F77-C0EB3DB6635C}"/>
              </a:ext>
            </a:extLst>
          </p:cNvPr>
          <p:cNvSpPr txBox="1">
            <a:spLocks/>
          </p:cNvSpPr>
          <p:nvPr/>
        </p:nvSpPr>
        <p:spPr>
          <a:xfrm>
            <a:off x="2179390" y="36240"/>
            <a:ext cx="9785446" cy="8272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закупочной кампании и сроки их проведения для не медицинских структурных подразделений Университета </a:t>
            </a:r>
          </a:p>
        </p:txBody>
      </p:sp>
      <p:sp>
        <p:nvSpPr>
          <p:cNvPr id="37" name="Закрывающая фигурная скобка 36">
            <a:extLst>
              <a:ext uri="{FF2B5EF4-FFF2-40B4-BE49-F238E27FC236}">
                <a16:creationId xmlns:a16="http://schemas.microsoft.com/office/drawing/2014/main" id="{CF0468EB-A775-E40C-8AA0-2F8EE14AB621}"/>
              </a:ext>
            </a:extLst>
          </p:cNvPr>
          <p:cNvSpPr/>
          <p:nvPr/>
        </p:nvSpPr>
        <p:spPr>
          <a:xfrm>
            <a:off x="9813190" y="889031"/>
            <a:ext cx="381134" cy="4806201"/>
          </a:xfrm>
          <a:prstGeom prst="rightBrace">
            <a:avLst>
              <a:gd name="adj1" fmla="val 8333"/>
              <a:gd name="adj2" fmla="val 5025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7D041387-F277-A379-27C3-E6085CEB25D8}"/>
              </a:ext>
            </a:extLst>
          </p:cNvPr>
          <p:cNvSpPr txBox="1">
            <a:spLocks/>
          </p:cNvSpPr>
          <p:nvPr/>
        </p:nvSpPr>
        <p:spPr>
          <a:xfrm>
            <a:off x="10107827" y="863487"/>
            <a:ext cx="1857008" cy="46751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продлен до 30.05.2022</a:t>
            </a:r>
          </a:p>
        </p:txBody>
      </p:sp>
      <p:sp>
        <p:nvSpPr>
          <p:cNvPr id="39" name="Закрывающая фигурная скобка 38">
            <a:extLst>
              <a:ext uri="{FF2B5EF4-FFF2-40B4-BE49-F238E27FC236}">
                <a16:creationId xmlns:a16="http://schemas.microsoft.com/office/drawing/2014/main" id="{949FE8C7-10D8-AE2C-FC35-AFF87CDE6067}"/>
              </a:ext>
            </a:extLst>
          </p:cNvPr>
          <p:cNvSpPr/>
          <p:nvPr/>
        </p:nvSpPr>
        <p:spPr>
          <a:xfrm>
            <a:off x="9862145" y="5797165"/>
            <a:ext cx="294637" cy="934560"/>
          </a:xfrm>
          <a:prstGeom prst="rightBrace">
            <a:avLst>
              <a:gd name="adj1" fmla="val 8333"/>
              <a:gd name="adj2" fmla="val 5025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2CFA1BC3-CF31-AC6E-5B8E-2EADC9454790}"/>
              </a:ext>
            </a:extLst>
          </p:cNvPr>
          <p:cNvSpPr txBox="1">
            <a:spLocks/>
          </p:cNvSpPr>
          <p:nvPr/>
        </p:nvSpPr>
        <p:spPr>
          <a:xfrm>
            <a:off x="10244731" y="5476835"/>
            <a:ext cx="1857008" cy="13811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продлен до 15.06.2022</a:t>
            </a:r>
          </a:p>
        </p:txBody>
      </p:sp>
    </p:spTree>
    <p:extLst>
      <p:ext uri="{BB962C8B-B14F-4D97-AF65-F5344CB8AC3E}">
        <p14:creationId xmlns:p14="http://schemas.microsoft.com/office/powerpoint/2010/main" val="37774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75877" y="924545"/>
            <a:ext cx="3896671" cy="12758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медицинских структурных подразделений, ответственные за снабжение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4091200" y="1548397"/>
            <a:ext cx="80837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80918" y="1017227"/>
            <a:ext cx="4609071" cy="12758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 марта текущего года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   и представляют главному врачу (руководителю) заявки о годовой потребности в 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5877" y="2609719"/>
            <a:ext cx="3896671" cy="12771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(руководитель) медицинского структурного подразделения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4091200" y="3248280"/>
            <a:ext cx="78971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899570" y="2684632"/>
            <a:ext cx="4590419" cy="13683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 марта текущего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согласовывает заявку и  передает в медицинское управление.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75878" y="4323190"/>
            <a:ext cx="3843413" cy="12771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медицинского управления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80918" y="4323190"/>
            <a:ext cx="4609071" cy="23865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мая текущего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согласовывает заявку и передает проректору по лечебной работе и развитию регионального здравоохранения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июня текущего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согласованные сводные потребности в 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передаются курирующим подразделением в отдел экономики и финансов.</a:t>
            </a:r>
          </a:p>
          <a:p>
            <a:pPr algn="ctr"/>
            <a:endParaRPr lang="ru-RU" dirty="0"/>
          </a:p>
        </p:txBody>
      </p:sp>
      <p:cxnSp>
        <p:nvCxnSpPr>
          <p:cNvPr id="80" name="Прямая со стрелкой 79"/>
          <p:cNvCxnSpPr>
            <a:cxnSpLocks/>
          </p:cNvCxnSpPr>
          <p:nvPr/>
        </p:nvCxnSpPr>
        <p:spPr>
          <a:xfrm>
            <a:off x="4019291" y="4961751"/>
            <a:ext cx="86162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E0C25249-DB16-E44E-0BF1-FE422B874488}"/>
              </a:ext>
            </a:extLst>
          </p:cNvPr>
          <p:cNvSpPr txBox="1">
            <a:spLocks/>
          </p:cNvSpPr>
          <p:nvPr/>
        </p:nvSpPr>
        <p:spPr>
          <a:xfrm>
            <a:off x="498750" y="0"/>
            <a:ext cx="11693250" cy="606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закупочной кампании и сроки их проведения для медицинских структурных подразделений Университета на очередной год</a:t>
            </a:r>
          </a:p>
        </p:txBody>
      </p:sp>
      <p:sp>
        <p:nvSpPr>
          <p:cNvPr id="63" name="Закрывающая фигурная скобка 62">
            <a:extLst>
              <a:ext uri="{FF2B5EF4-FFF2-40B4-BE49-F238E27FC236}">
                <a16:creationId xmlns:a16="http://schemas.microsoft.com/office/drawing/2014/main" id="{E3EFE7D2-FC1E-FCF4-2BDD-688E98083ACB}"/>
              </a:ext>
            </a:extLst>
          </p:cNvPr>
          <p:cNvSpPr/>
          <p:nvPr/>
        </p:nvSpPr>
        <p:spPr>
          <a:xfrm>
            <a:off x="9589789" y="940118"/>
            <a:ext cx="381134" cy="3163978"/>
          </a:xfrm>
          <a:prstGeom prst="rightBrace">
            <a:avLst>
              <a:gd name="adj1" fmla="val 8333"/>
              <a:gd name="adj2" fmla="val 5025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066F3509-DE2F-E0F9-B2EB-4CD4D0068C38}"/>
              </a:ext>
            </a:extLst>
          </p:cNvPr>
          <p:cNvSpPr txBox="1">
            <a:spLocks/>
          </p:cNvSpPr>
          <p:nvPr/>
        </p:nvSpPr>
        <p:spPr>
          <a:xfrm>
            <a:off x="10107827" y="863487"/>
            <a:ext cx="1857008" cy="32406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продлен до 30.05.2022</a:t>
            </a:r>
          </a:p>
        </p:txBody>
      </p:sp>
      <p:sp>
        <p:nvSpPr>
          <p:cNvPr id="65" name="Закрывающая фигурная скобка 64">
            <a:extLst>
              <a:ext uri="{FF2B5EF4-FFF2-40B4-BE49-F238E27FC236}">
                <a16:creationId xmlns:a16="http://schemas.microsoft.com/office/drawing/2014/main" id="{3EE76780-60E3-9AD5-A188-F5BDA2636485}"/>
              </a:ext>
            </a:extLst>
          </p:cNvPr>
          <p:cNvSpPr/>
          <p:nvPr/>
        </p:nvSpPr>
        <p:spPr>
          <a:xfrm>
            <a:off x="9625880" y="4323189"/>
            <a:ext cx="381134" cy="2386527"/>
          </a:xfrm>
          <a:prstGeom prst="rightBrace">
            <a:avLst>
              <a:gd name="adj1" fmla="val 8333"/>
              <a:gd name="adj2" fmla="val 5025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аголовок 1">
            <a:extLst>
              <a:ext uri="{FF2B5EF4-FFF2-40B4-BE49-F238E27FC236}">
                <a16:creationId xmlns:a16="http://schemas.microsoft.com/office/drawing/2014/main" id="{13FB02EC-8E83-9927-64CE-F7D8C953673E}"/>
              </a:ext>
            </a:extLst>
          </p:cNvPr>
          <p:cNvSpPr txBox="1">
            <a:spLocks/>
          </p:cNvSpPr>
          <p:nvPr/>
        </p:nvSpPr>
        <p:spPr>
          <a:xfrm>
            <a:off x="10159114" y="4593967"/>
            <a:ext cx="1857008" cy="13811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продлен до 15.06.2022</a:t>
            </a:r>
          </a:p>
        </p:txBody>
      </p:sp>
    </p:spTree>
    <p:extLst>
      <p:ext uri="{BB962C8B-B14F-4D97-AF65-F5344CB8AC3E}">
        <p14:creationId xmlns:p14="http://schemas.microsoft.com/office/powerpoint/2010/main" val="139184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38B515-A915-864A-5B97-FC07365EEA64}"/>
              </a:ext>
            </a:extLst>
          </p:cNvPr>
          <p:cNvSpPr/>
          <p:nvPr/>
        </p:nvSpPr>
        <p:spPr>
          <a:xfrm>
            <a:off x="3432188" y="636842"/>
            <a:ext cx="6539712" cy="147534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июля текущего года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проверяет на соответствие выделенным лимитам, определяет источники финансирования, КБК.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проверенные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сводные потребности в закупках передаются в ОГЗ.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36958F4-B6CF-74CA-6613-1B4D61ED4551}"/>
              </a:ext>
            </a:extLst>
          </p:cNvPr>
          <p:cNvSpPr/>
          <p:nvPr/>
        </p:nvSpPr>
        <p:spPr>
          <a:xfrm>
            <a:off x="215620" y="2579983"/>
            <a:ext cx="2606781" cy="9513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государственных закупок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F2722-A543-69C7-647D-D0A36938A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2" y="4127161"/>
            <a:ext cx="2236566" cy="247712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FB680C61-43F5-2758-DBB8-7F4AA01402B4}"/>
              </a:ext>
            </a:extLst>
          </p:cNvPr>
          <p:cNvSpPr/>
          <p:nvPr/>
        </p:nvSpPr>
        <p:spPr>
          <a:xfrm>
            <a:off x="215621" y="1232630"/>
            <a:ext cx="2606780" cy="9513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экономики и финансов:</a:t>
            </a:r>
          </a:p>
          <a:p>
            <a:pPr algn="ctr"/>
            <a:endParaRPr lang="ru-RU" sz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5F4816-5756-6352-7BAB-2132E3C078CA}"/>
              </a:ext>
            </a:extLst>
          </p:cNvPr>
          <p:cNvSpPr/>
          <p:nvPr/>
        </p:nvSpPr>
        <p:spPr>
          <a:xfrm>
            <a:off x="3432190" y="5738948"/>
            <a:ext cx="6539712" cy="102697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более 10 дней со дня размещения ПФХД на сайте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план закупок и размещается в системе ГИС «Электронный бюджет» и ЕИС. </a:t>
            </a:r>
          </a:p>
          <a:p>
            <a:pPr algn="ctr"/>
            <a:endParaRPr lang="ru-RU" sz="2400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4E5DA02-3C3E-1AC0-4507-0E4C63282611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822401" y="3055658"/>
            <a:ext cx="609789" cy="29685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AC74BEC-53EF-652E-DF95-11A0EDA8821A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 flipV="1">
            <a:off x="2822401" y="1374515"/>
            <a:ext cx="609787" cy="3337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0BC5D2C-6F43-A1A9-A73F-35818304A564}"/>
              </a:ext>
            </a:extLst>
          </p:cNvPr>
          <p:cNvSpPr txBox="1">
            <a:spLocks/>
          </p:cNvSpPr>
          <p:nvPr/>
        </p:nvSpPr>
        <p:spPr>
          <a:xfrm>
            <a:off x="215620" y="122999"/>
            <a:ext cx="11760759" cy="4759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плана закупок и ПФХД Университета на 2023 год</a:t>
            </a:r>
          </a:p>
        </p:txBody>
      </p:sp>
      <p:sp>
        <p:nvSpPr>
          <p:cNvPr id="28" name="Закрывающая фигурная скобка 27">
            <a:extLst>
              <a:ext uri="{FF2B5EF4-FFF2-40B4-BE49-F238E27FC236}">
                <a16:creationId xmlns:a16="http://schemas.microsoft.com/office/drawing/2014/main" id="{D24479A0-9E6E-9917-7F10-1A97C63431E4}"/>
              </a:ext>
            </a:extLst>
          </p:cNvPr>
          <p:cNvSpPr/>
          <p:nvPr/>
        </p:nvSpPr>
        <p:spPr>
          <a:xfrm>
            <a:off x="10027374" y="761116"/>
            <a:ext cx="318557" cy="3003453"/>
          </a:xfrm>
          <a:prstGeom prst="rightBrace">
            <a:avLst>
              <a:gd name="adj1" fmla="val 8333"/>
              <a:gd name="adj2" fmla="val 5025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980D705F-5AB3-45F0-CD2B-BCF80A11ACEA}"/>
              </a:ext>
            </a:extLst>
          </p:cNvPr>
          <p:cNvSpPr txBox="1">
            <a:spLocks/>
          </p:cNvSpPr>
          <p:nvPr/>
        </p:nvSpPr>
        <p:spPr>
          <a:xfrm>
            <a:off x="10401405" y="1296154"/>
            <a:ext cx="1812184" cy="2054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продлен до 01.11.2022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2AA05BD-860F-3120-2F9D-2CD339DA5F68}"/>
              </a:ext>
            </a:extLst>
          </p:cNvPr>
          <p:cNvSpPr/>
          <p:nvPr/>
        </p:nvSpPr>
        <p:spPr>
          <a:xfrm>
            <a:off x="3453780" y="3885770"/>
            <a:ext cx="6539713" cy="16790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сроки, установленные Минздравом России: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утверждает у Главного распорядителя бюджетных средств - Министерства здравоохранения РФ;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срок не более 3 рабочих дней с даты утверждения размещает ПФХД на сайте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информирует об этом руководителя контрактной службы и начальника ОГЗ. </a:t>
            </a:r>
            <a:endParaRPr lang="ru-RU" sz="2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92DE79-1EA7-DF53-D6F9-16EB7193C0A6}"/>
              </a:ext>
            </a:extLst>
          </p:cNvPr>
          <p:cNvSpPr/>
          <p:nvPr/>
        </p:nvSpPr>
        <p:spPr>
          <a:xfrm>
            <a:off x="3426044" y="2219379"/>
            <a:ext cx="6539712" cy="83011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августа текущего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предложения на закупку на бумажном носителе и в системе ГИС «Электронный бюджет». </a:t>
            </a:r>
          </a:p>
          <a:p>
            <a:pPr algn="ctr"/>
            <a:endParaRPr lang="ru-RU" sz="2400" dirty="0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8267F4A-8226-6485-147D-10848C710132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788518" y="2634435"/>
            <a:ext cx="637526" cy="237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CED857FE-9D29-521C-4394-3A49FCE1957D}"/>
              </a:ext>
            </a:extLst>
          </p:cNvPr>
          <p:cNvCxnSpPr>
            <a:cxnSpLocks/>
            <a:stCxn id="9" idx="6"/>
            <a:endCxn id="32" idx="1"/>
          </p:cNvCxnSpPr>
          <p:nvPr/>
        </p:nvCxnSpPr>
        <p:spPr>
          <a:xfrm>
            <a:off x="2822401" y="1708305"/>
            <a:ext cx="631379" cy="3016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8C5F45E-54A8-5207-8E31-9AD82E8C6B79}"/>
              </a:ext>
            </a:extLst>
          </p:cNvPr>
          <p:cNvSpPr/>
          <p:nvPr/>
        </p:nvSpPr>
        <p:spPr>
          <a:xfrm>
            <a:off x="3439912" y="3183650"/>
            <a:ext cx="6539712" cy="58091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сентября текущего года: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формирует проект ПФХД учреждения.  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5352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18478</TotalTime>
  <Words>1191</Words>
  <Application>Microsoft Macintosh PowerPoint</Application>
  <PresentationFormat>Широкоэкранный</PresentationFormat>
  <Paragraphs>119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Кулешко</dc:creator>
  <cp:lastModifiedBy>Михаил Кулешко</cp:lastModifiedBy>
  <cp:revision>23</cp:revision>
  <dcterms:created xsi:type="dcterms:W3CDTF">2022-05-05T06:18:08Z</dcterms:created>
  <dcterms:modified xsi:type="dcterms:W3CDTF">2022-05-18T02:45:10Z</dcterms:modified>
</cp:coreProperties>
</file>