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7" r:id="rId3"/>
  </p:sldMasterIdLst>
  <p:notesMasterIdLst>
    <p:notesMasterId r:id="rId134"/>
  </p:notesMasterIdLst>
  <p:handoutMasterIdLst>
    <p:handoutMasterId r:id="rId135"/>
  </p:handoutMasterIdLst>
  <p:sldIdLst>
    <p:sldId id="1219" r:id="rId4"/>
    <p:sldId id="257" r:id="rId5"/>
    <p:sldId id="882" r:id="rId6"/>
    <p:sldId id="1143" r:id="rId7"/>
    <p:sldId id="1035" r:id="rId8"/>
    <p:sldId id="1036" r:id="rId9"/>
    <p:sldId id="1037" r:id="rId10"/>
    <p:sldId id="1038" r:id="rId11"/>
    <p:sldId id="1039" r:id="rId12"/>
    <p:sldId id="1040" r:id="rId13"/>
    <p:sldId id="1041" r:id="rId14"/>
    <p:sldId id="1220" r:id="rId15"/>
    <p:sldId id="1221" r:id="rId16"/>
    <p:sldId id="1133" r:id="rId17"/>
    <p:sldId id="1052" r:id="rId18"/>
    <p:sldId id="1042" r:id="rId19"/>
    <p:sldId id="1131" r:id="rId20"/>
    <p:sldId id="1054" r:id="rId21"/>
    <p:sldId id="1060" r:id="rId22"/>
    <p:sldId id="1223" r:id="rId23"/>
    <p:sldId id="1225" r:id="rId24"/>
    <p:sldId id="1120" r:id="rId25"/>
    <p:sldId id="1119" r:id="rId26"/>
    <p:sldId id="1121" r:id="rId27"/>
    <p:sldId id="1084" r:id="rId28"/>
    <p:sldId id="1227" r:id="rId29"/>
    <p:sldId id="1226" r:id="rId30"/>
    <p:sldId id="1110" r:id="rId31"/>
    <p:sldId id="1061" r:id="rId32"/>
    <p:sldId id="1109" r:id="rId33"/>
    <p:sldId id="1062" r:id="rId34"/>
    <p:sldId id="1063" r:id="rId35"/>
    <p:sldId id="1065" r:id="rId36"/>
    <p:sldId id="1228" r:id="rId37"/>
    <p:sldId id="1080" r:id="rId38"/>
    <p:sldId id="1096" r:id="rId39"/>
    <p:sldId id="1081" r:id="rId40"/>
    <p:sldId id="1229" r:id="rId41"/>
    <p:sldId id="1099" r:id="rId42"/>
    <p:sldId id="1100" r:id="rId43"/>
    <p:sldId id="1101" r:id="rId44"/>
    <p:sldId id="1102" r:id="rId45"/>
    <p:sldId id="1107" r:id="rId46"/>
    <p:sldId id="1103" r:id="rId47"/>
    <p:sldId id="1105" r:id="rId48"/>
    <p:sldId id="1138" r:id="rId49"/>
    <p:sldId id="1139" r:id="rId50"/>
    <p:sldId id="1140" r:id="rId51"/>
    <p:sldId id="1141" r:id="rId52"/>
    <p:sldId id="1142" r:id="rId53"/>
    <p:sldId id="1070" r:id="rId54"/>
    <p:sldId id="1072" r:id="rId55"/>
    <p:sldId id="1085" r:id="rId56"/>
    <p:sldId id="1073" r:id="rId57"/>
    <p:sldId id="1135" r:id="rId58"/>
    <p:sldId id="1077" r:id="rId59"/>
    <p:sldId id="1232" r:id="rId60"/>
    <p:sldId id="1233" r:id="rId61"/>
    <p:sldId id="1234" r:id="rId62"/>
    <p:sldId id="1235" r:id="rId63"/>
    <p:sldId id="1237" r:id="rId64"/>
    <p:sldId id="1238" r:id="rId65"/>
    <p:sldId id="1239" r:id="rId66"/>
    <p:sldId id="1240" r:id="rId67"/>
    <p:sldId id="1241" r:id="rId68"/>
    <p:sldId id="1242" r:id="rId69"/>
    <p:sldId id="1244" r:id="rId70"/>
    <p:sldId id="1245" r:id="rId71"/>
    <p:sldId id="1246" r:id="rId72"/>
    <p:sldId id="1248" r:id="rId73"/>
    <p:sldId id="1249" r:id="rId74"/>
    <p:sldId id="1250" r:id="rId75"/>
    <p:sldId id="1251" r:id="rId76"/>
    <p:sldId id="1252" r:id="rId77"/>
    <p:sldId id="1253" r:id="rId78"/>
    <p:sldId id="1254" r:id="rId79"/>
    <p:sldId id="1255" r:id="rId80"/>
    <p:sldId id="1256" r:id="rId81"/>
    <p:sldId id="1257" r:id="rId82"/>
    <p:sldId id="1258" r:id="rId83"/>
    <p:sldId id="1259" r:id="rId84"/>
    <p:sldId id="1260" r:id="rId85"/>
    <p:sldId id="1261" r:id="rId86"/>
    <p:sldId id="1262" r:id="rId87"/>
    <p:sldId id="1263" r:id="rId88"/>
    <p:sldId id="1264" r:id="rId89"/>
    <p:sldId id="1266" r:id="rId90"/>
    <p:sldId id="1267" r:id="rId91"/>
    <p:sldId id="1270" r:id="rId92"/>
    <p:sldId id="1269" r:id="rId93"/>
    <p:sldId id="1271" r:id="rId94"/>
    <p:sldId id="1272" r:id="rId95"/>
    <p:sldId id="1274" r:id="rId96"/>
    <p:sldId id="1273" r:id="rId97"/>
    <p:sldId id="1275" r:id="rId98"/>
    <p:sldId id="1276" r:id="rId99"/>
    <p:sldId id="1277" r:id="rId100"/>
    <p:sldId id="1278" r:id="rId101"/>
    <p:sldId id="1279" r:id="rId102"/>
    <p:sldId id="1280" r:id="rId103"/>
    <p:sldId id="1283" r:id="rId104"/>
    <p:sldId id="1284" r:id="rId105"/>
    <p:sldId id="1285" r:id="rId106"/>
    <p:sldId id="1291" r:id="rId107"/>
    <p:sldId id="1292" r:id="rId108"/>
    <p:sldId id="1293" r:id="rId109"/>
    <p:sldId id="1294" r:id="rId110"/>
    <p:sldId id="1295" r:id="rId111"/>
    <p:sldId id="1316" r:id="rId112"/>
    <p:sldId id="1306" r:id="rId113"/>
    <p:sldId id="1307" r:id="rId114"/>
    <p:sldId id="1314" r:id="rId115"/>
    <p:sldId id="1308" r:id="rId116"/>
    <p:sldId id="1313" r:id="rId117"/>
    <p:sldId id="1309" r:id="rId118"/>
    <p:sldId id="1315" r:id="rId119"/>
    <p:sldId id="1310" r:id="rId120"/>
    <p:sldId id="1311" r:id="rId121"/>
    <p:sldId id="1312" r:id="rId122"/>
    <p:sldId id="1317" r:id="rId123"/>
    <p:sldId id="1318" r:id="rId124"/>
    <p:sldId id="1319" r:id="rId125"/>
    <p:sldId id="1320" r:id="rId126"/>
    <p:sldId id="1321" r:id="rId127"/>
    <p:sldId id="1322" r:id="rId128"/>
    <p:sldId id="1323" r:id="rId129"/>
    <p:sldId id="1034" r:id="rId130"/>
    <p:sldId id="1303" r:id="rId131"/>
    <p:sldId id="1304" r:id="rId132"/>
    <p:sldId id="1231" r:id="rId133"/>
  </p:sldIdLst>
  <p:sldSz cx="9144000" cy="6858000" type="screen4x3"/>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00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Темный стиль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24" autoAdjust="0"/>
    <p:restoredTop sz="91394" autoAdjust="0"/>
  </p:normalViewPr>
  <p:slideViewPr>
    <p:cSldViewPr>
      <p:cViewPr varScale="1">
        <p:scale>
          <a:sx n="107" d="100"/>
          <a:sy n="107" d="100"/>
        </p:scale>
        <p:origin x="-180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diagrams/_rels/data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4" Type="http://schemas.openxmlformats.org/officeDocument/2006/relationships/image" Target="../media/image92.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2628FE-952C-4F1E-AC77-51EAC79335BD}" type="doc">
      <dgm:prSet loTypeId="urn:microsoft.com/office/officeart/2005/8/layout/hList7" loCatId="list" qsTypeId="urn:microsoft.com/office/officeart/2005/8/quickstyle/simple3" qsCatId="simple" csTypeId="urn:microsoft.com/office/officeart/2005/8/colors/colorful5" csCatId="colorful" phldr="1"/>
      <dgm:spPr/>
    </dgm:pt>
    <dgm:pt modelId="{DF43E0D5-1A3D-4F7C-B51C-634762676FC3}">
      <dgm:prSet phldrT="[Текст]" custT="1"/>
      <dgm:spPr/>
      <dgm:t>
        <a:bodyPr/>
        <a:lstStyle/>
        <a:p>
          <a:r>
            <a:rPr lang="en-US" sz="2800" dirty="0" smtClean="0"/>
            <a:t>decrease in the rate of photosynthesis at high oxygen concentration</a:t>
          </a:r>
          <a:endParaRPr lang="ru-RU" sz="2800" dirty="0"/>
        </a:p>
      </dgm:t>
    </dgm:pt>
    <dgm:pt modelId="{A95149C4-99E6-4004-8347-DFAD5DE9563F}" type="parTrans" cxnId="{C23F6026-7993-4B86-B8BC-B2CAE19C6F99}">
      <dgm:prSet/>
      <dgm:spPr/>
      <dgm:t>
        <a:bodyPr/>
        <a:lstStyle/>
        <a:p>
          <a:endParaRPr lang="ru-RU"/>
        </a:p>
      </dgm:t>
    </dgm:pt>
    <dgm:pt modelId="{F6BB9DED-DBEF-4250-B2F6-309070785CDD}" type="sibTrans" cxnId="{C23F6026-7993-4B86-B8BC-B2CAE19C6F99}">
      <dgm:prSet/>
      <dgm:spPr/>
      <dgm:t>
        <a:bodyPr/>
        <a:lstStyle/>
        <a:p>
          <a:endParaRPr lang="ru-RU"/>
        </a:p>
      </dgm:t>
    </dgm:pt>
    <dgm:pt modelId="{8A673925-D01E-4B1D-A94F-FB67635F1935}">
      <dgm:prSet phldrT="[Текст]"/>
      <dgm:spPr/>
      <dgm:t>
        <a:bodyPr/>
        <a:lstStyle/>
        <a:p>
          <a:r>
            <a:rPr lang="en-US" dirty="0" smtClean="0"/>
            <a:t>the tendency of most cancer cells to produce energy primarily through anaerobic glycolysis rather than through slow glycolysis, even when oxygen is abundant</a:t>
          </a:r>
          <a:endParaRPr lang="ru-RU" b="1" dirty="0"/>
        </a:p>
      </dgm:t>
    </dgm:pt>
    <dgm:pt modelId="{792CB633-B369-46F5-88C6-BFFF8159306A}" type="parTrans" cxnId="{A263A3B2-E859-47BE-88DD-9A8B1F690EF6}">
      <dgm:prSet/>
      <dgm:spPr/>
      <dgm:t>
        <a:bodyPr/>
        <a:lstStyle/>
        <a:p>
          <a:endParaRPr lang="ru-RU"/>
        </a:p>
      </dgm:t>
    </dgm:pt>
    <dgm:pt modelId="{A09AEA91-4B81-43B4-BABD-4022D9510E10}" type="sibTrans" cxnId="{A263A3B2-E859-47BE-88DD-9A8B1F690EF6}">
      <dgm:prSet/>
      <dgm:spPr/>
      <dgm:t>
        <a:bodyPr/>
        <a:lstStyle/>
        <a:p>
          <a:endParaRPr lang="ru-RU"/>
        </a:p>
      </dgm:t>
    </dgm:pt>
    <dgm:pt modelId="{C5568A23-3724-41AE-8499-FC904BAC5DCA}" type="pres">
      <dgm:prSet presAssocID="{1B2628FE-952C-4F1E-AC77-51EAC79335BD}" presName="Name0" presStyleCnt="0">
        <dgm:presLayoutVars>
          <dgm:dir/>
          <dgm:resizeHandles val="exact"/>
        </dgm:presLayoutVars>
      </dgm:prSet>
      <dgm:spPr/>
    </dgm:pt>
    <dgm:pt modelId="{43F282B1-7DE1-4BD7-A3D3-3CD51FA395C0}" type="pres">
      <dgm:prSet presAssocID="{1B2628FE-952C-4F1E-AC77-51EAC79335BD}" presName="fgShape" presStyleLbl="fgShp" presStyleIdx="0" presStyleCnt="1"/>
      <dgm:spPr/>
    </dgm:pt>
    <dgm:pt modelId="{4CC92555-4024-4868-8BC4-6A4B9CEAF109}" type="pres">
      <dgm:prSet presAssocID="{1B2628FE-952C-4F1E-AC77-51EAC79335BD}" presName="linComp" presStyleCnt="0"/>
      <dgm:spPr/>
    </dgm:pt>
    <dgm:pt modelId="{AC60A6BA-2AF0-4F4D-A04F-E61C181E345D}" type="pres">
      <dgm:prSet presAssocID="{DF43E0D5-1A3D-4F7C-B51C-634762676FC3}" presName="compNode" presStyleCnt="0"/>
      <dgm:spPr/>
    </dgm:pt>
    <dgm:pt modelId="{39B5E3EA-65E7-40AA-9169-7772BB1A104B}" type="pres">
      <dgm:prSet presAssocID="{DF43E0D5-1A3D-4F7C-B51C-634762676FC3}" presName="bkgdShape" presStyleLbl="node1" presStyleIdx="0" presStyleCnt="2"/>
      <dgm:spPr/>
      <dgm:t>
        <a:bodyPr/>
        <a:lstStyle/>
        <a:p>
          <a:endParaRPr lang="ru-RU"/>
        </a:p>
      </dgm:t>
    </dgm:pt>
    <dgm:pt modelId="{D167B2B4-3024-4B88-A3BD-C063C300CE07}" type="pres">
      <dgm:prSet presAssocID="{DF43E0D5-1A3D-4F7C-B51C-634762676FC3}" presName="nodeTx" presStyleLbl="node1" presStyleIdx="0" presStyleCnt="2">
        <dgm:presLayoutVars>
          <dgm:bulletEnabled val="1"/>
        </dgm:presLayoutVars>
      </dgm:prSet>
      <dgm:spPr/>
      <dgm:t>
        <a:bodyPr/>
        <a:lstStyle/>
        <a:p>
          <a:endParaRPr lang="ru-RU"/>
        </a:p>
      </dgm:t>
    </dgm:pt>
    <dgm:pt modelId="{657F9B69-93E2-4F61-8AEA-84C3335B0281}" type="pres">
      <dgm:prSet presAssocID="{DF43E0D5-1A3D-4F7C-B51C-634762676FC3}" presName="invisiNode" presStyleLbl="node1" presStyleIdx="0" presStyleCnt="2"/>
      <dgm:spPr/>
    </dgm:pt>
    <dgm:pt modelId="{EC79420B-4913-470C-AB64-5A6EACA22774}" type="pres">
      <dgm:prSet presAssocID="{DF43E0D5-1A3D-4F7C-B51C-634762676FC3}" presName="imagNode" presStyleLbl="fgImgPlace1" presStyleIdx="0" presStyleCnt="2" custScaleX="141774" custScaleY="130008"/>
      <dgm:spPr>
        <a:blipFill rotWithShape="1">
          <a:blip xmlns:r="http://schemas.openxmlformats.org/officeDocument/2006/relationships" r:embed="rId1"/>
          <a:stretch>
            <a:fillRect/>
          </a:stretch>
        </a:blipFill>
      </dgm:spPr>
    </dgm:pt>
    <dgm:pt modelId="{154D4ADC-C999-432E-9E5B-08F087E7338F}" type="pres">
      <dgm:prSet presAssocID="{F6BB9DED-DBEF-4250-B2F6-309070785CDD}" presName="sibTrans" presStyleLbl="sibTrans2D1" presStyleIdx="0" presStyleCnt="0"/>
      <dgm:spPr/>
      <dgm:t>
        <a:bodyPr/>
        <a:lstStyle/>
        <a:p>
          <a:endParaRPr lang="ru-RU"/>
        </a:p>
      </dgm:t>
    </dgm:pt>
    <dgm:pt modelId="{724C782E-0270-45BD-9108-A7F56550B81F}" type="pres">
      <dgm:prSet presAssocID="{8A673925-D01E-4B1D-A94F-FB67635F1935}" presName="compNode" presStyleCnt="0"/>
      <dgm:spPr/>
    </dgm:pt>
    <dgm:pt modelId="{CCF7C73E-01CF-423A-B664-380DF800565F}" type="pres">
      <dgm:prSet presAssocID="{8A673925-D01E-4B1D-A94F-FB67635F1935}" presName="bkgdShape" presStyleLbl="node1" presStyleIdx="1" presStyleCnt="2"/>
      <dgm:spPr/>
      <dgm:t>
        <a:bodyPr/>
        <a:lstStyle/>
        <a:p>
          <a:endParaRPr lang="ru-RU"/>
        </a:p>
      </dgm:t>
    </dgm:pt>
    <dgm:pt modelId="{7C6486FA-55A1-414C-81D3-AD6078A3EDB7}" type="pres">
      <dgm:prSet presAssocID="{8A673925-D01E-4B1D-A94F-FB67635F1935}" presName="nodeTx" presStyleLbl="node1" presStyleIdx="1" presStyleCnt="2">
        <dgm:presLayoutVars>
          <dgm:bulletEnabled val="1"/>
        </dgm:presLayoutVars>
      </dgm:prSet>
      <dgm:spPr/>
      <dgm:t>
        <a:bodyPr/>
        <a:lstStyle/>
        <a:p>
          <a:endParaRPr lang="ru-RU"/>
        </a:p>
      </dgm:t>
    </dgm:pt>
    <dgm:pt modelId="{53AF4B2C-8312-490D-904E-C85607E7656B}" type="pres">
      <dgm:prSet presAssocID="{8A673925-D01E-4B1D-A94F-FB67635F1935}" presName="invisiNode" presStyleLbl="node1" presStyleIdx="1" presStyleCnt="2"/>
      <dgm:spPr/>
    </dgm:pt>
    <dgm:pt modelId="{B7457A3E-5EC7-4225-ABC8-925F91919639}" type="pres">
      <dgm:prSet presAssocID="{8A673925-D01E-4B1D-A94F-FB67635F1935}" presName="imagNode" presStyleLbl="fgImgPlace1" presStyleIdx="1" presStyleCnt="2" custScaleX="141774" custScaleY="130008"/>
      <dgm:spPr>
        <a:blipFill rotWithShape="1">
          <a:blip xmlns:r="http://schemas.openxmlformats.org/officeDocument/2006/relationships" r:embed="rId2"/>
          <a:stretch>
            <a:fillRect/>
          </a:stretch>
        </a:blipFill>
      </dgm:spPr>
    </dgm:pt>
  </dgm:ptLst>
  <dgm:cxnLst>
    <dgm:cxn modelId="{C44C3FBE-CD22-4B8E-9E8C-0E6D939AF16E}" type="presOf" srcId="{DF43E0D5-1A3D-4F7C-B51C-634762676FC3}" destId="{39B5E3EA-65E7-40AA-9169-7772BB1A104B}" srcOrd="0" destOrd="0" presId="urn:microsoft.com/office/officeart/2005/8/layout/hList7"/>
    <dgm:cxn modelId="{03C19DD9-9270-4DDA-A328-7518CE69D120}" type="presOf" srcId="{8A673925-D01E-4B1D-A94F-FB67635F1935}" destId="{CCF7C73E-01CF-423A-B664-380DF800565F}" srcOrd="0" destOrd="0" presId="urn:microsoft.com/office/officeart/2005/8/layout/hList7"/>
    <dgm:cxn modelId="{C23F6026-7993-4B86-B8BC-B2CAE19C6F99}" srcId="{1B2628FE-952C-4F1E-AC77-51EAC79335BD}" destId="{DF43E0D5-1A3D-4F7C-B51C-634762676FC3}" srcOrd="0" destOrd="0" parTransId="{A95149C4-99E6-4004-8347-DFAD5DE9563F}" sibTransId="{F6BB9DED-DBEF-4250-B2F6-309070785CDD}"/>
    <dgm:cxn modelId="{E8BF83D2-9C15-45DE-A676-5922E4FAA818}" type="presOf" srcId="{F6BB9DED-DBEF-4250-B2F6-309070785CDD}" destId="{154D4ADC-C999-432E-9E5B-08F087E7338F}" srcOrd="0" destOrd="0" presId="urn:microsoft.com/office/officeart/2005/8/layout/hList7"/>
    <dgm:cxn modelId="{5BE5E8D0-094C-49EF-A96A-9098352AFA56}" type="presOf" srcId="{DF43E0D5-1A3D-4F7C-B51C-634762676FC3}" destId="{D167B2B4-3024-4B88-A3BD-C063C300CE07}" srcOrd="1" destOrd="0" presId="urn:microsoft.com/office/officeart/2005/8/layout/hList7"/>
    <dgm:cxn modelId="{A263A3B2-E859-47BE-88DD-9A8B1F690EF6}" srcId="{1B2628FE-952C-4F1E-AC77-51EAC79335BD}" destId="{8A673925-D01E-4B1D-A94F-FB67635F1935}" srcOrd="1" destOrd="0" parTransId="{792CB633-B369-46F5-88C6-BFFF8159306A}" sibTransId="{A09AEA91-4B81-43B4-BABD-4022D9510E10}"/>
    <dgm:cxn modelId="{0B0FF783-E87D-4B23-AC20-C2F7E5EEE642}" type="presOf" srcId="{8A673925-D01E-4B1D-A94F-FB67635F1935}" destId="{7C6486FA-55A1-414C-81D3-AD6078A3EDB7}" srcOrd="1" destOrd="0" presId="urn:microsoft.com/office/officeart/2005/8/layout/hList7"/>
    <dgm:cxn modelId="{CDC2A118-BE0C-4590-96B9-29971CD73690}" type="presOf" srcId="{1B2628FE-952C-4F1E-AC77-51EAC79335BD}" destId="{C5568A23-3724-41AE-8499-FC904BAC5DCA}" srcOrd="0" destOrd="0" presId="urn:microsoft.com/office/officeart/2005/8/layout/hList7"/>
    <dgm:cxn modelId="{A4A70302-5DC3-43D5-9777-456FBB84EEE3}" type="presParOf" srcId="{C5568A23-3724-41AE-8499-FC904BAC5DCA}" destId="{43F282B1-7DE1-4BD7-A3D3-3CD51FA395C0}" srcOrd="0" destOrd="0" presId="urn:microsoft.com/office/officeart/2005/8/layout/hList7"/>
    <dgm:cxn modelId="{5008DB14-DD6C-4E5B-A234-888EC7C5F95A}" type="presParOf" srcId="{C5568A23-3724-41AE-8499-FC904BAC5DCA}" destId="{4CC92555-4024-4868-8BC4-6A4B9CEAF109}" srcOrd="1" destOrd="0" presId="urn:microsoft.com/office/officeart/2005/8/layout/hList7"/>
    <dgm:cxn modelId="{BA5EBCEB-A414-42CE-B685-C0BC5C3968E2}" type="presParOf" srcId="{4CC92555-4024-4868-8BC4-6A4B9CEAF109}" destId="{AC60A6BA-2AF0-4F4D-A04F-E61C181E345D}" srcOrd="0" destOrd="0" presId="urn:microsoft.com/office/officeart/2005/8/layout/hList7"/>
    <dgm:cxn modelId="{3BF622D6-D0F2-46C6-ABC0-ACAD9A0D0818}" type="presParOf" srcId="{AC60A6BA-2AF0-4F4D-A04F-E61C181E345D}" destId="{39B5E3EA-65E7-40AA-9169-7772BB1A104B}" srcOrd="0" destOrd="0" presId="urn:microsoft.com/office/officeart/2005/8/layout/hList7"/>
    <dgm:cxn modelId="{188AA3DF-D81D-425A-BD7D-7EB18A56F8D4}" type="presParOf" srcId="{AC60A6BA-2AF0-4F4D-A04F-E61C181E345D}" destId="{D167B2B4-3024-4B88-A3BD-C063C300CE07}" srcOrd="1" destOrd="0" presId="urn:microsoft.com/office/officeart/2005/8/layout/hList7"/>
    <dgm:cxn modelId="{3AAF372F-A797-462D-BE18-A754660050E3}" type="presParOf" srcId="{AC60A6BA-2AF0-4F4D-A04F-E61C181E345D}" destId="{657F9B69-93E2-4F61-8AEA-84C3335B0281}" srcOrd="2" destOrd="0" presId="urn:microsoft.com/office/officeart/2005/8/layout/hList7"/>
    <dgm:cxn modelId="{53A1CB62-CB13-4725-85E1-0FBB51747D54}" type="presParOf" srcId="{AC60A6BA-2AF0-4F4D-A04F-E61C181E345D}" destId="{EC79420B-4913-470C-AB64-5A6EACA22774}" srcOrd="3" destOrd="0" presId="urn:microsoft.com/office/officeart/2005/8/layout/hList7"/>
    <dgm:cxn modelId="{AE57A4FA-66C9-4DC8-B786-4AD082D284D0}" type="presParOf" srcId="{4CC92555-4024-4868-8BC4-6A4B9CEAF109}" destId="{154D4ADC-C999-432E-9E5B-08F087E7338F}" srcOrd="1" destOrd="0" presId="urn:microsoft.com/office/officeart/2005/8/layout/hList7"/>
    <dgm:cxn modelId="{E6214E61-5644-432E-B777-560F144B7775}" type="presParOf" srcId="{4CC92555-4024-4868-8BC4-6A4B9CEAF109}" destId="{724C782E-0270-45BD-9108-A7F56550B81F}" srcOrd="2" destOrd="0" presId="urn:microsoft.com/office/officeart/2005/8/layout/hList7"/>
    <dgm:cxn modelId="{05318DE0-7C6C-4506-8D50-A6306594A652}" type="presParOf" srcId="{724C782E-0270-45BD-9108-A7F56550B81F}" destId="{CCF7C73E-01CF-423A-B664-380DF800565F}" srcOrd="0" destOrd="0" presId="urn:microsoft.com/office/officeart/2005/8/layout/hList7"/>
    <dgm:cxn modelId="{C6098305-5F20-46BC-94FC-963E25506ED1}" type="presParOf" srcId="{724C782E-0270-45BD-9108-A7F56550B81F}" destId="{7C6486FA-55A1-414C-81D3-AD6078A3EDB7}" srcOrd="1" destOrd="0" presId="urn:microsoft.com/office/officeart/2005/8/layout/hList7"/>
    <dgm:cxn modelId="{643BB073-4EBC-46E9-8855-E7D3E75FAACB}" type="presParOf" srcId="{724C782E-0270-45BD-9108-A7F56550B81F}" destId="{53AF4B2C-8312-490D-904E-C85607E7656B}" srcOrd="2" destOrd="0" presId="urn:microsoft.com/office/officeart/2005/8/layout/hList7"/>
    <dgm:cxn modelId="{3521165F-32FE-4786-B071-80918B5976D5}" type="presParOf" srcId="{724C782E-0270-45BD-9108-A7F56550B81F}" destId="{B7457A3E-5EC7-4225-ABC8-925F9191963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37045D-63DB-43BF-94B5-8F35600658C4}" type="doc">
      <dgm:prSet loTypeId="urn:microsoft.com/office/officeart/2005/8/layout/vList3" loCatId="list" qsTypeId="urn:microsoft.com/office/officeart/2005/8/quickstyle/simple3" qsCatId="simple" csTypeId="urn:microsoft.com/office/officeart/2005/8/colors/colorful5" csCatId="colorful" phldr="1"/>
      <dgm:spPr/>
    </dgm:pt>
    <dgm:pt modelId="{D2F0C010-F1CC-4CA1-A34B-5A607816E29B}">
      <dgm:prSet phldrT="[Текст]"/>
      <dgm:spPr>
        <a:xfrm rot="10800000">
          <a:off x="1303273" y="1895"/>
          <a:ext cx="4053840" cy="1128772"/>
        </a:xfr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b="1" dirty="0" smtClean="0">
              <a:solidFill>
                <a:sysClr val="windowText" lastClr="000000"/>
              </a:solidFill>
              <a:latin typeface="Calibri"/>
              <a:ea typeface="+mn-ea"/>
              <a:cs typeface="+mn-cs"/>
            </a:rPr>
            <a:t>Impaired mental and physical development, skeletal deformation</a:t>
          </a:r>
          <a:endParaRPr lang="ru-RU" b="1" dirty="0">
            <a:solidFill>
              <a:sysClr val="windowText" lastClr="000000"/>
            </a:solidFill>
            <a:latin typeface="Calibri"/>
            <a:ea typeface="+mn-ea"/>
            <a:cs typeface="+mn-cs"/>
          </a:endParaRPr>
        </a:p>
      </dgm:t>
    </dgm:pt>
    <dgm:pt modelId="{5A5DAD45-452B-45FE-BC8E-4975D6B727F6}" type="parTrans" cxnId="{C3DFB4D4-1D7D-400F-9E3A-28298678FA8C}">
      <dgm:prSet/>
      <dgm:spPr/>
      <dgm:t>
        <a:bodyPr/>
        <a:lstStyle/>
        <a:p>
          <a:endParaRPr lang="ru-RU"/>
        </a:p>
      </dgm:t>
    </dgm:pt>
    <dgm:pt modelId="{518D609B-BAF6-45FA-BF67-159957F49D17}" type="sibTrans" cxnId="{C3DFB4D4-1D7D-400F-9E3A-28298678FA8C}">
      <dgm:prSet/>
      <dgm:spPr/>
      <dgm:t>
        <a:bodyPr/>
        <a:lstStyle/>
        <a:p>
          <a:endParaRPr lang="ru-RU"/>
        </a:p>
      </dgm:t>
    </dgm:pt>
    <dgm:pt modelId="{028C6255-A9B7-40F5-8D6F-C25800D40C57}">
      <dgm:prSet phldrT="[Текст]"/>
      <dgm:spPr>
        <a:xfrm rot="10800000">
          <a:off x="1303273" y="1467613"/>
          <a:ext cx="4053840" cy="1128772"/>
        </a:xfrm>
        <a:gradFill rotWithShape="0">
          <a:gsLst>
            <a:gs pos="0">
              <a:srgbClr val="4BACC6">
                <a:hueOff val="-4966938"/>
                <a:satOff val="19906"/>
                <a:lumOff val="4314"/>
                <a:alphaOff val="0"/>
                <a:tint val="50000"/>
                <a:satMod val="300000"/>
              </a:srgbClr>
            </a:gs>
            <a:gs pos="35000">
              <a:srgbClr val="4BACC6">
                <a:hueOff val="-4966938"/>
                <a:satOff val="19906"/>
                <a:lumOff val="4314"/>
                <a:alphaOff val="0"/>
                <a:tint val="37000"/>
                <a:satMod val="300000"/>
              </a:srgbClr>
            </a:gs>
            <a:gs pos="100000">
              <a:srgbClr val="4BACC6">
                <a:hueOff val="-4966938"/>
                <a:satOff val="19906"/>
                <a:lumOff val="4314"/>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b="1" dirty="0" smtClean="0">
              <a:solidFill>
                <a:sysClr val="windowText" lastClr="000000"/>
              </a:solidFill>
              <a:latin typeface="Calibri"/>
              <a:ea typeface="+mn-ea"/>
              <a:cs typeface="+mn-cs"/>
            </a:rPr>
            <a:t>Enlarged abdomen (</a:t>
          </a:r>
          <a:r>
            <a:rPr lang="en-US" b="1" dirty="0" err="1" smtClean="0">
              <a:solidFill>
                <a:sysClr val="windowText" lastClr="000000"/>
              </a:solidFill>
              <a:latin typeface="Calibri"/>
              <a:ea typeface="+mn-ea"/>
              <a:cs typeface="+mn-cs"/>
            </a:rPr>
            <a:t>hepatosplenomegaly</a:t>
          </a:r>
          <a:r>
            <a:rPr lang="en-US" b="1" dirty="0" smtClean="0">
              <a:solidFill>
                <a:sysClr val="windowText" lastClr="000000"/>
              </a:solidFill>
              <a:latin typeface="Calibri"/>
              <a:ea typeface="+mn-ea"/>
              <a:cs typeface="+mn-cs"/>
            </a:rPr>
            <a:t>)</a:t>
          </a:r>
          <a:endParaRPr lang="ru-RU" dirty="0">
            <a:solidFill>
              <a:sysClr val="windowText" lastClr="000000"/>
            </a:solidFill>
            <a:latin typeface="Calibri"/>
            <a:ea typeface="+mn-ea"/>
            <a:cs typeface="+mn-cs"/>
          </a:endParaRPr>
        </a:p>
      </dgm:t>
    </dgm:pt>
    <dgm:pt modelId="{9E88BE24-1B6A-45BE-80BA-522762388AA6}" type="parTrans" cxnId="{4F2A51F2-FD09-4D26-812F-F7981ECBD78E}">
      <dgm:prSet/>
      <dgm:spPr/>
      <dgm:t>
        <a:bodyPr/>
        <a:lstStyle/>
        <a:p>
          <a:endParaRPr lang="ru-RU"/>
        </a:p>
      </dgm:t>
    </dgm:pt>
    <dgm:pt modelId="{E9766361-BCB1-45AF-B346-60FAAE7BCC1A}" type="sibTrans" cxnId="{4F2A51F2-FD09-4D26-812F-F7981ECBD78E}">
      <dgm:prSet/>
      <dgm:spPr/>
      <dgm:t>
        <a:bodyPr/>
        <a:lstStyle/>
        <a:p>
          <a:endParaRPr lang="ru-RU"/>
        </a:p>
      </dgm:t>
    </dgm:pt>
    <dgm:pt modelId="{3D4E22F3-80E1-47AB-B0A1-AFC4AF75FA8E}">
      <dgm:prSet phldrT="[Текст]"/>
      <dgm:spPr>
        <a:xfrm rot="10800000">
          <a:off x="1303273" y="2933332"/>
          <a:ext cx="4053840" cy="1128772"/>
        </a:xfr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Coarsening of facial features (</a:t>
          </a:r>
          <a:r>
            <a:rPr lang="en-US" dirty="0" err="1" smtClean="0">
              <a:solidFill>
                <a:sysClr val="windowText" lastClr="000000"/>
              </a:solidFill>
              <a:latin typeface="Calibri"/>
              <a:ea typeface="+mn-ea"/>
              <a:cs typeface="+mn-cs"/>
            </a:rPr>
            <a:t>gargoilism</a:t>
          </a:r>
          <a:r>
            <a:rPr lang="en-US" dirty="0" smtClean="0">
              <a:solidFill>
                <a:sysClr val="windowText" lastClr="000000"/>
              </a:solidFill>
              <a:latin typeface="Calibri"/>
              <a:ea typeface="+mn-ea"/>
              <a:cs typeface="+mn-cs"/>
            </a:rPr>
            <a:t>)</a:t>
          </a:r>
          <a:endParaRPr lang="ru-RU" dirty="0" smtClean="0">
            <a:solidFill>
              <a:sysClr val="windowText" lastClr="000000"/>
            </a:solidFill>
            <a:latin typeface="Calibri"/>
            <a:ea typeface="+mn-ea"/>
            <a:cs typeface="+mn-cs"/>
          </a:endParaRPr>
        </a:p>
      </dgm:t>
    </dgm:pt>
    <dgm:pt modelId="{F1BA02C9-8A81-47CE-A2CF-369460270B94}" type="parTrans" cxnId="{6326B90A-B5F7-4EF1-A5FF-BB18541E65DD}">
      <dgm:prSet/>
      <dgm:spPr/>
      <dgm:t>
        <a:bodyPr/>
        <a:lstStyle/>
        <a:p>
          <a:endParaRPr lang="ru-RU"/>
        </a:p>
      </dgm:t>
    </dgm:pt>
    <dgm:pt modelId="{930BFFA7-779F-43A8-8E5C-CA212FF7AAAA}" type="sibTrans" cxnId="{6326B90A-B5F7-4EF1-A5FF-BB18541E65DD}">
      <dgm:prSet/>
      <dgm:spPr/>
      <dgm:t>
        <a:bodyPr/>
        <a:lstStyle/>
        <a:p>
          <a:endParaRPr lang="ru-RU"/>
        </a:p>
      </dgm:t>
    </dgm:pt>
    <dgm:pt modelId="{8A62DE0C-9471-4F34-A90F-BE0E27A221A3}">
      <dgm:prSet phldrT="[Текст]"/>
      <dgm:spPr>
        <a:xfrm rot="10800000">
          <a:off x="1303273" y="2933332"/>
          <a:ext cx="4053840" cy="1128772"/>
        </a:xfr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The appearance of changes on the skin (</a:t>
          </a:r>
          <a:r>
            <a:rPr lang="en-US" dirty="0" err="1" smtClean="0">
              <a:solidFill>
                <a:sysClr val="windowText" lastClr="000000"/>
              </a:solidFill>
              <a:latin typeface="Calibri"/>
              <a:ea typeface="+mn-ea"/>
              <a:cs typeface="+mn-cs"/>
            </a:rPr>
            <a:t>angiokeratomas</a:t>
          </a:r>
          <a:r>
            <a:rPr lang="en-US" dirty="0" smtClean="0">
              <a:solidFill>
                <a:sysClr val="windowText" lastClr="000000"/>
              </a:solidFill>
              <a:latin typeface="Calibri"/>
              <a:ea typeface="+mn-ea"/>
              <a:cs typeface="+mn-cs"/>
            </a:rPr>
            <a:t>)</a:t>
          </a:r>
          <a:endParaRPr lang="ru-RU" dirty="0" smtClean="0">
            <a:solidFill>
              <a:sysClr val="windowText" lastClr="000000"/>
            </a:solidFill>
            <a:latin typeface="Calibri"/>
            <a:ea typeface="+mn-ea"/>
            <a:cs typeface="+mn-cs"/>
          </a:endParaRPr>
        </a:p>
      </dgm:t>
    </dgm:pt>
    <dgm:pt modelId="{0140F3D4-000C-468C-B980-23D1D16014AA}" type="parTrans" cxnId="{32A6030F-E791-4C47-B22D-7F7FA69FDA47}">
      <dgm:prSet/>
      <dgm:spPr/>
      <dgm:t>
        <a:bodyPr/>
        <a:lstStyle/>
        <a:p>
          <a:endParaRPr lang="ru-RU"/>
        </a:p>
      </dgm:t>
    </dgm:pt>
    <dgm:pt modelId="{E552A93C-ADB9-4609-8656-7A9EDDD01984}" type="sibTrans" cxnId="{32A6030F-E791-4C47-B22D-7F7FA69FDA47}">
      <dgm:prSet/>
      <dgm:spPr/>
      <dgm:t>
        <a:bodyPr/>
        <a:lstStyle/>
        <a:p>
          <a:endParaRPr lang="ru-RU"/>
        </a:p>
      </dgm:t>
    </dgm:pt>
    <dgm:pt modelId="{1448A1D1-8CFE-4F01-A7EE-740FF8E0C033}" type="pres">
      <dgm:prSet presAssocID="{4E37045D-63DB-43BF-94B5-8F35600658C4}" presName="linearFlow" presStyleCnt="0">
        <dgm:presLayoutVars>
          <dgm:dir/>
          <dgm:resizeHandles val="exact"/>
        </dgm:presLayoutVars>
      </dgm:prSet>
      <dgm:spPr/>
    </dgm:pt>
    <dgm:pt modelId="{BF30481D-A583-46F1-903C-3FD31FA82B80}" type="pres">
      <dgm:prSet presAssocID="{D2F0C010-F1CC-4CA1-A34B-5A607816E29B}" presName="composite" presStyleCnt="0"/>
      <dgm:spPr/>
    </dgm:pt>
    <dgm:pt modelId="{E91BC902-A7AC-4060-B74F-0AD99234CB16}" type="pres">
      <dgm:prSet presAssocID="{D2F0C010-F1CC-4CA1-A34B-5A607816E29B}" presName="imgShp" presStyleLbl="fgImgPlace1" presStyleIdx="0" presStyleCnt="4"/>
      <dgm:spPr>
        <a:xfrm>
          <a:off x="738886" y="1895"/>
          <a:ext cx="1128772" cy="1128772"/>
        </a:xfrm>
        <a:prstGeom prst="ellipse">
          <a:avLst/>
        </a:prstGeom>
        <a:blipFill rotWithShape="1">
          <a:blip xmlns:r="http://schemas.openxmlformats.org/officeDocument/2006/relationships" r:embed="rId1"/>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4711B63D-B8E0-4634-868D-0634CCA5A622}" type="pres">
      <dgm:prSet presAssocID="{D2F0C010-F1CC-4CA1-A34B-5A607816E29B}" presName="txShp" presStyleLbl="node1" presStyleIdx="0" presStyleCnt="4" custLinFactNeighborX="-1265" custLinFactNeighborY="-223">
        <dgm:presLayoutVars>
          <dgm:bulletEnabled val="1"/>
        </dgm:presLayoutVars>
      </dgm:prSet>
      <dgm:spPr>
        <a:prstGeom prst="homePlate">
          <a:avLst/>
        </a:prstGeom>
      </dgm:spPr>
      <dgm:t>
        <a:bodyPr/>
        <a:lstStyle/>
        <a:p>
          <a:endParaRPr lang="ru-RU"/>
        </a:p>
      </dgm:t>
    </dgm:pt>
    <dgm:pt modelId="{0790367E-AD7D-43EC-AB4D-A7634008D597}" type="pres">
      <dgm:prSet presAssocID="{518D609B-BAF6-45FA-BF67-159957F49D17}" presName="spacing" presStyleCnt="0"/>
      <dgm:spPr/>
    </dgm:pt>
    <dgm:pt modelId="{30111E70-8A32-4239-A4EE-BEF58FAE54D1}" type="pres">
      <dgm:prSet presAssocID="{028C6255-A9B7-40F5-8D6F-C25800D40C57}" presName="composite" presStyleCnt="0"/>
      <dgm:spPr/>
    </dgm:pt>
    <dgm:pt modelId="{3DCFF985-D6DD-48E4-8E1A-0FC2E6577DAC}" type="pres">
      <dgm:prSet presAssocID="{028C6255-A9B7-40F5-8D6F-C25800D40C57}" presName="imgShp" presStyleLbl="fgImgPlace1" presStyleIdx="1" presStyleCnt="4"/>
      <dgm:spPr>
        <a:xfrm>
          <a:off x="738886" y="1467613"/>
          <a:ext cx="1128772" cy="1128772"/>
        </a:xfrm>
        <a:prstGeom prst="ellipse">
          <a:avLst/>
        </a:prstGeom>
        <a:blipFill rotWithShape="1">
          <a:blip xmlns:r="http://schemas.openxmlformats.org/officeDocument/2006/relationships" r:embed="rId2"/>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7B4D76B5-8409-4ABD-B47A-4A74D920AA68}" type="pres">
      <dgm:prSet presAssocID="{028C6255-A9B7-40F5-8D6F-C25800D40C57}" presName="txShp" presStyleLbl="node1" presStyleIdx="1" presStyleCnt="4">
        <dgm:presLayoutVars>
          <dgm:bulletEnabled val="1"/>
        </dgm:presLayoutVars>
      </dgm:prSet>
      <dgm:spPr>
        <a:prstGeom prst="homePlate">
          <a:avLst/>
        </a:prstGeom>
      </dgm:spPr>
      <dgm:t>
        <a:bodyPr/>
        <a:lstStyle/>
        <a:p>
          <a:endParaRPr lang="ru-RU"/>
        </a:p>
      </dgm:t>
    </dgm:pt>
    <dgm:pt modelId="{EFA1745B-7407-4601-B0A7-451CB18050F7}" type="pres">
      <dgm:prSet presAssocID="{E9766361-BCB1-45AF-B346-60FAAE7BCC1A}" presName="spacing" presStyleCnt="0"/>
      <dgm:spPr/>
    </dgm:pt>
    <dgm:pt modelId="{A0262CD1-B73B-4B6B-A08D-79F6EACF8655}" type="pres">
      <dgm:prSet presAssocID="{3D4E22F3-80E1-47AB-B0A1-AFC4AF75FA8E}" presName="composite" presStyleCnt="0"/>
      <dgm:spPr/>
    </dgm:pt>
    <dgm:pt modelId="{24879E74-42D9-466E-B01B-587392499932}" type="pres">
      <dgm:prSet presAssocID="{3D4E22F3-80E1-47AB-B0A1-AFC4AF75FA8E}" presName="imgShp" presStyleLbl="fgImgPlace1" presStyleIdx="2" presStyleCnt="4"/>
      <dgm:spPr>
        <a:xfrm>
          <a:off x="738886" y="2933332"/>
          <a:ext cx="1128772" cy="1128772"/>
        </a:xfrm>
        <a:prstGeom prst="ellipse">
          <a:avLst/>
        </a:prstGeom>
        <a:blipFill rotWithShape="1">
          <a:blip xmlns:r="http://schemas.openxmlformats.org/officeDocument/2006/relationships" r:embed="rId3"/>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5D160B3D-2E8C-4991-B8BD-C162DD6C69D6}" type="pres">
      <dgm:prSet presAssocID="{3D4E22F3-80E1-47AB-B0A1-AFC4AF75FA8E}" presName="txShp" presStyleLbl="node1" presStyleIdx="2" presStyleCnt="4">
        <dgm:presLayoutVars>
          <dgm:bulletEnabled val="1"/>
        </dgm:presLayoutVars>
      </dgm:prSet>
      <dgm:spPr>
        <a:prstGeom prst="homePlate">
          <a:avLst/>
        </a:prstGeom>
      </dgm:spPr>
      <dgm:t>
        <a:bodyPr/>
        <a:lstStyle/>
        <a:p>
          <a:endParaRPr lang="ru-RU"/>
        </a:p>
      </dgm:t>
    </dgm:pt>
    <dgm:pt modelId="{DD92B51A-6589-4C41-98B4-AE9D3B4BD838}" type="pres">
      <dgm:prSet presAssocID="{930BFFA7-779F-43A8-8E5C-CA212FF7AAAA}" presName="spacing" presStyleCnt="0"/>
      <dgm:spPr/>
    </dgm:pt>
    <dgm:pt modelId="{7EEE894D-685F-42C3-96EF-7140179C8EDD}" type="pres">
      <dgm:prSet presAssocID="{8A62DE0C-9471-4F34-A90F-BE0E27A221A3}" presName="composite" presStyleCnt="0"/>
      <dgm:spPr/>
    </dgm:pt>
    <dgm:pt modelId="{4ABFF695-2501-4EF7-8BA5-914691144065}" type="pres">
      <dgm:prSet presAssocID="{8A62DE0C-9471-4F34-A90F-BE0E27A221A3}" presName="imgShp" presStyleLbl="fgImgPlace1" presStyleIdx="3" presStyleCnt="4"/>
      <dgm:spPr>
        <a:blipFill rotWithShape="1">
          <a:blip xmlns:r="http://schemas.openxmlformats.org/officeDocument/2006/relationships" r:embed="rId4"/>
          <a:stretch>
            <a:fillRect/>
          </a:stretch>
        </a:blipFill>
      </dgm:spPr>
    </dgm:pt>
    <dgm:pt modelId="{6841A4B3-C9A3-4A89-BC56-DFF6654BD0B8}" type="pres">
      <dgm:prSet presAssocID="{8A62DE0C-9471-4F34-A90F-BE0E27A221A3}" presName="txShp" presStyleLbl="node1" presStyleIdx="3" presStyleCnt="4">
        <dgm:presLayoutVars>
          <dgm:bulletEnabled val="1"/>
        </dgm:presLayoutVars>
      </dgm:prSet>
      <dgm:spPr>
        <a:prstGeom prst="homePlate">
          <a:avLst/>
        </a:prstGeom>
      </dgm:spPr>
      <dgm:t>
        <a:bodyPr/>
        <a:lstStyle/>
        <a:p>
          <a:endParaRPr lang="ru-RU"/>
        </a:p>
      </dgm:t>
    </dgm:pt>
  </dgm:ptLst>
  <dgm:cxnLst>
    <dgm:cxn modelId="{C3DFB4D4-1D7D-400F-9E3A-28298678FA8C}" srcId="{4E37045D-63DB-43BF-94B5-8F35600658C4}" destId="{D2F0C010-F1CC-4CA1-A34B-5A607816E29B}" srcOrd="0" destOrd="0" parTransId="{5A5DAD45-452B-45FE-BC8E-4975D6B727F6}" sibTransId="{518D609B-BAF6-45FA-BF67-159957F49D17}"/>
    <dgm:cxn modelId="{9837A8AC-D0EE-4F2E-AE12-5BCAF033071E}" type="presOf" srcId="{4E37045D-63DB-43BF-94B5-8F35600658C4}" destId="{1448A1D1-8CFE-4F01-A7EE-740FF8E0C033}" srcOrd="0" destOrd="0" presId="urn:microsoft.com/office/officeart/2005/8/layout/vList3"/>
    <dgm:cxn modelId="{4F2A51F2-FD09-4D26-812F-F7981ECBD78E}" srcId="{4E37045D-63DB-43BF-94B5-8F35600658C4}" destId="{028C6255-A9B7-40F5-8D6F-C25800D40C57}" srcOrd="1" destOrd="0" parTransId="{9E88BE24-1B6A-45BE-80BA-522762388AA6}" sibTransId="{E9766361-BCB1-45AF-B346-60FAAE7BCC1A}"/>
    <dgm:cxn modelId="{1FD1ECED-5A3C-4407-B01D-C39C550F1459}" type="presOf" srcId="{028C6255-A9B7-40F5-8D6F-C25800D40C57}" destId="{7B4D76B5-8409-4ABD-B47A-4A74D920AA68}" srcOrd="0" destOrd="0" presId="urn:microsoft.com/office/officeart/2005/8/layout/vList3"/>
    <dgm:cxn modelId="{E8B2A7F0-2682-4CE6-B586-863536CF2EBF}" type="presOf" srcId="{D2F0C010-F1CC-4CA1-A34B-5A607816E29B}" destId="{4711B63D-B8E0-4634-868D-0634CCA5A622}" srcOrd="0" destOrd="0" presId="urn:microsoft.com/office/officeart/2005/8/layout/vList3"/>
    <dgm:cxn modelId="{1E4E5214-F642-41F9-8218-F81F82D99A60}" type="presOf" srcId="{8A62DE0C-9471-4F34-A90F-BE0E27A221A3}" destId="{6841A4B3-C9A3-4A89-BC56-DFF6654BD0B8}" srcOrd="0" destOrd="0" presId="urn:microsoft.com/office/officeart/2005/8/layout/vList3"/>
    <dgm:cxn modelId="{32A6030F-E791-4C47-B22D-7F7FA69FDA47}" srcId="{4E37045D-63DB-43BF-94B5-8F35600658C4}" destId="{8A62DE0C-9471-4F34-A90F-BE0E27A221A3}" srcOrd="3" destOrd="0" parTransId="{0140F3D4-000C-468C-B980-23D1D16014AA}" sibTransId="{E552A93C-ADB9-4609-8656-7A9EDDD01984}"/>
    <dgm:cxn modelId="{6326B90A-B5F7-4EF1-A5FF-BB18541E65DD}" srcId="{4E37045D-63DB-43BF-94B5-8F35600658C4}" destId="{3D4E22F3-80E1-47AB-B0A1-AFC4AF75FA8E}" srcOrd="2" destOrd="0" parTransId="{F1BA02C9-8A81-47CE-A2CF-369460270B94}" sibTransId="{930BFFA7-779F-43A8-8E5C-CA212FF7AAAA}"/>
    <dgm:cxn modelId="{161D4312-0974-4267-A9D4-6A4868E4FAAB}" type="presOf" srcId="{3D4E22F3-80E1-47AB-B0A1-AFC4AF75FA8E}" destId="{5D160B3D-2E8C-4991-B8BD-C162DD6C69D6}" srcOrd="0" destOrd="0" presId="urn:microsoft.com/office/officeart/2005/8/layout/vList3"/>
    <dgm:cxn modelId="{EFBFC78E-A407-4CD6-88EA-5AFACBCD3C93}" type="presParOf" srcId="{1448A1D1-8CFE-4F01-A7EE-740FF8E0C033}" destId="{BF30481D-A583-46F1-903C-3FD31FA82B80}" srcOrd="0" destOrd="0" presId="urn:microsoft.com/office/officeart/2005/8/layout/vList3"/>
    <dgm:cxn modelId="{D7486D17-D435-4BB7-9139-4A80554EEEF3}" type="presParOf" srcId="{BF30481D-A583-46F1-903C-3FD31FA82B80}" destId="{E91BC902-A7AC-4060-B74F-0AD99234CB16}" srcOrd="0" destOrd="0" presId="urn:microsoft.com/office/officeart/2005/8/layout/vList3"/>
    <dgm:cxn modelId="{AB7BFB54-BB30-4E01-BBF5-B62B9109DC26}" type="presParOf" srcId="{BF30481D-A583-46F1-903C-3FD31FA82B80}" destId="{4711B63D-B8E0-4634-868D-0634CCA5A622}" srcOrd="1" destOrd="0" presId="urn:microsoft.com/office/officeart/2005/8/layout/vList3"/>
    <dgm:cxn modelId="{CAE73DA3-2BB6-45AA-AF98-373485BFFD32}" type="presParOf" srcId="{1448A1D1-8CFE-4F01-A7EE-740FF8E0C033}" destId="{0790367E-AD7D-43EC-AB4D-A7634008D597}" srcOrd="1" destOrd="0" presId="urn:microsoft.com/office/officeart/2005/8/layout/vList3"/>
    <dgm:cxn modelId="{1F65333E-F9E4-4AEC-ADBC-E5CE0BD9C7A8}" type="presParOf" srcId="{1448A1D1-8CFE-4F01-A7EE-740FF8E0C033}" destId="{30111E70-8A32-4239-A4EE-BEF58FAE54D1}" srcOrd="2" destOrd="0" presId="urn:microsoft.com/office/officeart/2005/8/layout/vList3"/>
    <dgm:cxn modelId="{502810ED-C4C9-456D-9FBF-EDAC01DCC3AB}" type="presParOf" srcId="{30111E70-8A32-4239-A4EE-BEF58FAE54D1}" destId="{3DCFF985-D6DD-48E4-8E1A-0FC2E6577DAC}" srcOrd="0" destOrd="0" presId="urn:microsoft.com/office/officeart/2005/8/layout/vList3"/>
    <dgm:cxn modelId="{F2EA6D15-064E-4E62-B743-D0AC9ECC3FE2}" type="presParOf" srcId="{30111E70-8A32-4239-A4EE-BEF58FAE54D1}" destId="{7B4D76B5-8409-4ABD-B47A-4A74D920AA68}" srcOrd="1" destOrd="0" presId="urn:microsoft.com/office/officeart/2005/8/layout/vList3"/>
    <dgm:cxn modelId="{7460162C-C704-4ECE-A5BF-D2E36B1320B9}" type="presParOf" srcId="{1448A1D1-8CFE-4F01-A7EE-740FF8E0C033}" destId="{EFA1745B-7407-4601-B0A7-451CB18050F7}" srcOrd="3" destOrd="0" presId="urn:microsoft.com/office/officeart/2005/8/layout/vList3"/>
    <dgm:cxn modelId="{BA1A5E16-09C0-45EE-9A11-9DEDEEC301C9}" type="presParOf" srcId="{1448A1D1-8CFE-4F01-A7EE-740FF8E0C033}" destId="{A0262CD1-B73B-4B6B-A08D-79F6EACF8655}" srcOrd="4" destOrd="0" presId="urn:microsoft.com/office/officeart/2005/8/layout/vList3"/>
    <dgm:cxn modelId="{2C2ED405-B60B-463B-8BD9-231F757C9AA3}" type="presParOf" srcId="{A0262CD1-B73B-4B6B-A08D-79F6EACF8655}" destId="{24879E74-42D9-466E-B01B-587392499932}" srcOrd="0" destOrd="0" presId="urn:microsoft.com/office/officeart/2005/8/layout/vList3"/>
    <dgm:cxn modelId="{0609A1AE-EF2D-4075-9E39-BC171534A8C2}" type="presParOf" srcId="{A0262CD1-B73B-4B6B-A08D-79F6EACF8655}" destId="{5D160B3D-2E8C-4991-B8BD-C162DD6C69D6}" srcOrd="1" destOrd="0" presId="urn:microsoft.com/office/officeart/2005/8/layout/vList3"/>
    <dgm:cxn modelId="{3D62F3E9-10CA-4229-B2D0-23378909FEAE}" type="presParOf" srcId="{1448A1D1-8CFE-4F01-A7EE-740FF8E0C033}" destId="{DD92B51A-6589-4C41-98B4-AE9D3B4BD838}" srcOrd="5" destOrd="0" presId="urn:microsoft.com/office/officeart/2005/8/layout/vList3"/>
    <dgm:cxn modelId="{4B07C5DB-9842-4098-BD73-48F2536C418D}" type="presParOf" srcId="{1448A1D1-8CFE-4F01-A7EE-740FF8E0C033}" destId="{7EEE894D-685F-42C3-96EF-7140179C8EDD}" srcOrd="6" destOrd="0" presId="urn:microsoft.com/office/officeart/2005/8/layout/vList3"/>
    <dgm:cxn modelId="{66E46151-C743-47D0-9CF5-3A4CB2E26058}" type="presParOf" srcId="{7EEE894D-685F-42C3-96EF-7140179C8EDD}" destId="{4ABFF695-2501-4EF7-8BA5-914691144065}" srcOrd="0" destOrd="0" presId="urn:microsoft.com/office/officeart/2005/8/layout/vList3"/>
    <dgm:cxn modelId="{F365E227-EE45-4E94-892B-2453A31B0CC4}" type="presParOf" srcId="{7EEE894D-685F-42C3-96EF-7140179C8EDD}" destId="{6841A4B3-C9A3-4A89-BC56-DFF6654BD0B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5E3EA-65E7-40AA-9169-7772BB1A104B}">
      <dsp:nvSpPr>
        <dsp:cNvPr id="0" name=""/>
        <dsp:cNvSpPr/>
      </dsp:nvSpPr>
      <dsp:spPr>
        <a:xfrm>
          <a:off x="3805" y="0"/>
          <a:ext cx="4359296" cy="4064000"/>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decrease in the rate of photosynthesis at high oxygen concentration</a:t>
          </a:r>
          <a:endParaRPr lang="ru-RU" sz="2800" kern="1200" dirty="0"/>
        </a:p>
      </dsp:txBody>
      <dsp:txXfrm>
        <a:off x="3805" y="1625600"/>
        <a:ext cx="4359296" cy="1625600"/>
      </dsp:txXfrm>
    </dsp:sp>
    <dsp:sp modelId="{EC79420B-4913-470C-AB64-5A6EACA22774}">
      <dsp:nvSpPr>
        <dsp:cNvPr id="0" name=""/>
        <dsp:cNvSpPr/>
      </dsp:nvSpPr>
      <dsp:spPr>
        <a:xfrm>
          <a:off x="1224131" y="40789"/>
          <a:ext cx="1918644" cy="1759413"/>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CF7C73E-01CF-423A-B664-380DF800565F}">
      <dsp:nvSpPr>
        <dsp:cNvPr id="0" name=""/>
        <dsp:cNvSpPr/>
      </dsp:nvSpPr>
      <dsp:spPr>
        <a:xfrm>
          <a:off x="4493881" y="0"/>
          <a:ext cx="4359296" cy="4064000"/>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t>the tendency of most cancer cells to produce energy primarily through anaerobic glycolysis rather than through slow glycolysis, even when oxygen is abundant</a:t>
          </a:r>
          <a:endParaRPr lang="ru-RU" sz="1900" b="1" kern="1200" dirty="0"/>
        </a:p>
      </dsp:txBody>
      <dsp:txXfrm>
        <a:off x="4493881" y="1625600"/>
        <a:ext cx="4359296" cy="1625600"/>
      </dsp:txXfrm>
    </dsp:sp>
    <dsp:sp modelId="{B7457A3E-5EC7-4225-ABC8-925F91919639}">
      <dsp:nvSpPr>
        <dsp:cNvPr id="0" name=""/>
        <dsp:cNvSpPr/>
      </dsp:nvSpPr>
      <dsp:spPr>
        <a:xfrm>
          <a:off x="5714207" y="40789"/>
          <a:ext cx="1918644" cy="1759413"/>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3F282B1-7DE1-4BD7-A3D3-3CD51FA395C0}">
      <dsp:nvSpPr>
        <dsp:cNvPr id="0" name=""/>
        <dsp:cNvSpPr/>
      </dsp:nvSpPr>
      <dsp:spPr>
        <a:xfrm>
          <a:off x="354279" y="3251200"/>
          <a:ext cx="8148425" cy="609600"/>
        </a:xfrm>
        <a:prstGeom prst="leftRightArrow">
          <a:avLst/>
        </a:prstGeom>
        <a:gradFill rotWithShape="0">
          <a:gsLst>
            <a:gs pos="0">
              <a:schemeClr val="accent5">
                <a:tint val="40000"/>
                <a:hueOff val="0"/>
                <a:satOff val="0"/>
                <a:lumOff val="0"/>
                <a:alphaOff val="0"/>
                <a:tint val="50000"/>
                <a:satMod val="300000"/>
              </a:schemeClr>
            </a:gs>
            <a:gs pos="35000">
              <a:schemeClr val="accent5">
                <a:tint val="40000"/>
                <a:hueOff val="0"/>
                <a:satOff val="0"/>
                <a:lumOff val="0"/>
                <a:alphaOff val="0"/>
                <a:tint val="37000"/>
                <a:satMod val="300000"/>
              </a:schemeClr>
            </a:gs>
            <a:gs pos="100000">
              <a:schemeClr val="accent5">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7364"/>
          </a:xfrm>
          <a:prstGeom prst="rect">
            <a:avLst/>
          </a:prstGeom>
        </p:spPr>
        <p:txBody>
          <a:bodyPr vert="horz" lIns="91440" tIns="45720" rIns="91440" bIns="45720" rtlCol="0"/>
          <a:lstStyle>
            <a:lvl1pPr algn="r">
              <a:defRPr sz="1200"/>
            </a:lvl1pPr>
          </a:lstStyle>
          <a:p>
            <a:fld id="{5177702B-3A12-469B-AFB1-DC1888015495}" type="datetimeFigureOut">
              <a:rPr lang="ru-RU" smtClean="0"/>
              <a:t>18.11.2023</a:t>
            </a:fld>
            <a:endParaRPr lang="ru-RU"/>
          </a:p>
        </p:txBody>
      </p:sp>
      <p:sp>
        <p:nvSpPr>
          <p:cNvPr id="4" name="Нижний колонтитул 3"/>
          <p:cNvSpPr>
            <a:spLocks noGrp="1"/>
          </p:cNvSpPr>
          <p:nvPr>
            <p:ph type="ftr" sz="quarter" idx="2"/>
          </p:nvPr>
        </p:nvSpPr>
        <p:spPr>
          <a:xfrm>
            <a:off x="0" y="9448185"/>
            <a:ext cx="2971800" cy="497364"/>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8185"/>
            <a:ext cx="2971800" cy="497364"/>
          </a:xfrm>
          <a:prstGeom prst="rect">
            <a:avLst/>
          </a:prstGeom>
        </p:spPr>
        <p:txBody>
          <a:bodyPr vert="horz" lIns="91440" tIns="45720" rIns="91440" bIns="45720" rtlCol="0" anchor="b"/>
          <a:lstStyle>
            <a:lvl1pPr algn="r">
              <a:defRPr sz="1200"/>
            </a:lvl1pPr>
          </a:lstStyle>
          <a:p>
            <a:fld id="{D470049C-2741-4997-B79B-DCD65CBF5DF9}" type="slidenum">
              <a:rPr lang="ru-RU" smtClean="0"/>
              <a:t>‹#›</a:t>
            </a:fld>
            <a:endParaRPr lang="ru-RU"/>
          </a:p>
        </p:txBody>
      </p:sp>
    </p:spTree>
    <p:extLst>
      <p:ext uri="{BB962C8B-B14F-4D97-AF65-F5344CB8AC3E}">
        <p14:creationId xmlns:p14="http://schemas.microsoft.com/office/powerpoint/2010/main" val="386845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E8E5ADF6-20AE-454B-8344-F3923D69BAC8}" type="datetimeFigureOut">
              <a:rPr lang="ru-RU" smtClean="0"/>
              <a:t>18.11.2023</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F0A08EDD-5377-47A3-A04F-C321747DAF9D}" type="slidenum">
              <a:rPr lang="ru-RU" smtClean="0"/>
              <a:t>‹#›</a:t>
            </a:fld>
            <a:endParaRPr lang="ru-RU"/>
          </a:p>
        </p:txBody>
      </p:sp>
    </p:spTree>
    <p:extLst>
      <p:ext uri="{BB962C8B-B14F-4D97-AF65-F5344CB8AC3E}">
        <p14:creationId xmlns:p14="http://schemas.microsoft.com/office/powerpoint/2010/main" val="96761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a:ln/>
        </p:spPr>
      </p:sp>
      <p:sp>
        <p:nvSpPr>
          <p:cNvPr id="101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86372" name="Номер слайда 3"/>
          <p:cNvSpPr>
            <a:spLocks noGrp="1"/>
          </p:cNvSpPr>
          <p:nvPr>
            <p:ph type="sldNum" sz="quarter" idx="5"/>
          </p:nvPr>
        </p:nvSpPr>
        <p:spPr/>
        <p:txBody>
          <a:bodyPr/>
          <a:lstStyle/>
          <a:p>
            <a:pPr>
              <a:defRPr/>
            </a:pPr>
            <a:fld id="{15168812-CC22-4D88-821A-E71D48D6E700}" type="slidenum">
              <a:rPr lang="en-US" smtClean="0"/>
              <a:pPr>
                <a:defRPr/>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1469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D7D61CF-5884-49BD-9448-CC695DD20615}" type="slidenum">
              <a:rPr lang="ru-RU">
                <a:solidFill>
                  <a:prstClr val="black"/>
                </a:solidFill>
              </a:rPr>
              <a:pPr>
                <a:defRPr/>
              </a:pPr>
              <a:t>123</a:t>
            </a:fld>
            <a:endParaRPr lang="ru-RU">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952222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E9C70A-3CDC-48EA-A2B6-3FCAB274D53A}" type="slidenum">
              <a:rPr lang="en-US" altLang="ru-RU"/>
              <a:pPr/>
              <a:t>13</a:t>
            </a:fld>
            <a:endParaRPr lang="en-US" altLang="ru-RU"/>
          </a:p>
        </p:txBody>
      </p:sp>
      <p:sp>
        <p:nvSpPr>
          <p:cNvPr id="48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ru-RU" altLang="ru-RU"/>
          </a:p>
        </p:txBody>
      </p:sp>
    </p:spTree>
    <p:extLst>
      <p:ext uri="{BB962C8B-B14F-4D97-AF65-F5344CB8AC3E}">
        <p14:creationId xmlns:p14="http://schemas.microsoft.com/office/powerpoint/2010/main" val="3554960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85001" indent="-301923" eaLnBrk="0" hangingPunct="0">
              <a:spcBef>
                <a:spcPct val="30000"/>
              </a:spcBef>
              <a:defRPr sz="1300">
                <a:solidFill>
                  <a:schemeClr val="tx1"/>
                </a:solidFill>
                <a:latin typeface="Arial" charset="0"/>
              </a:defRPr>
            </a:lvl2pPr>
            <a:lvl3pPr marL="1207694" indent="-241539" eaLnBrk="0" hangingPunct="0">
              <a:spcBef>
                <a:spcPct val="30000"/>
              </a:spcBef>
              <a:defRPr sz="1300">
                <a:solidFill>
                  <a:schemeClr val="tx1"/>
                </a:solidFill>
                <a:latin typeface="Arial" charset="0"/>
              </a:defRPr>
            </a:lvl3pPr>
            <a:lvl4pPr marL="1690771" indent="-241539" eaLnBrk="0" hangingPunct="0">
              <a:spcBef>
                <a:spcPct val="30000"/>
              </a:spcBef>
              <a:defRPr sz="1300">
                <a:solidFill>
                  <a:schemeClr val="tx1"/>
                </a:solidFill>
                <a:latin typeface="Arial" charset="0"/>
              </a:defRPr>
            </a:lvl4pPr>
            <a:lvl5pPr marL="2173849" indent="-241539" eaLnBrk="0" hangingPunct="0">
              <a:spcBef>
                <a:spcPct val="30000"/>
              </a:spcBef>
              <a:defRPr sz="1300">
                <a:solidFill>
                  <a:schemeClr val="tx1"/>
                </a:solidFill>
                <a:latin typeface="Arial" charset="0"/>
              </a:defRPr>
            </a:lvl5pPr>
            <a:lvl6pPr marL="2656926" indent="-241539" eaLnBrk="0" fontAlgn="base" hangingPunct="0">
              <a:spcBef>
                <a:spcPct val="30000"/>
              </a:spcBef>
              <a:spcAft>
                <a:spcPct val="0"/>
              </a:spcAft>
              <a:defRPr sz="1300">
                <a:solidFill>
                  <a:schemeClr val="tx1"/>
                </a:solidFill>
                <a:latin typeface="Arial" charset="0"/>
              </a:defRPr>
            </a:lvl6pPr>
            <a:lvl7pPr marL="3140004" indent="-241539" eaLnBrk="0" fontAlgn="base" hangingPunct="0">
              <a:spcBef>
                <a:spcPct val="30000"/>
              </a:spcBef>
              <a:spcAft>
                <a:spcPct val="0"/>
              </a:spcAft>
              <a:defRPr sz="1300">
                <a:solidFill>
                  <a:schemeClr val="tx1"/>
                </a:solidFill>
                <a:latin typeface="Arial" charset="0"/>
              </a:defRPr>
            </a:lvl7pPr>
            <a:lvl8pPr marL="3623081" indent="-241539" eaLnBrk="0" fontAlgn="base" hangingPunct="0">
              <a:spcBef>
                <a:spcPct val="30000"/>
              </a:spcBef>
              <a:spcAft>
                <a:spcPct val="0"/>
              </a:spcAft>
              <a:defRPr sz="1300">
                <a:solidFill>
                  <a:schemeClr val="tx1"/>
                </a:solidFill>
                <a:latin typeface="Arial" charset="0"/>
              </a:defRPr>
            </a:lvl8pPr>
            <a:lvl9pPr marL="4106159" indent="-241539"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EADC641D-1FC8-4852-9F2A-4DB263D341FC}" type="slidenum">
              <a:rPr lang="ru-RU" altLang="ru-RU" smtClean="0"/>
              <a:pPr eaLnBrk="1" hangingPunct="1">
                <a:spcBef>
                  <a:spcPct val="0"/>
                </a:spcBef>
              </a:pPr>
              <a:t>95</a:t>
            </a:fld>
            <a:endParaRPr lang="ru-RU" altLang="ru-RU"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charset="0"/>
            </a:endParaRPr>
          </a:p>
        </p:txBody>
      </p:sp>
    </p:spTree>
    <p:extLst>
      <p:ext uri="{BB962C8B-B14F-4D97-AF65-F5344CB8AC3E}">
        <p14:creationId xmlns:p14="http://schemas.microsoft.com/office/powerpoint/2010/main" val="2759458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85001" indent="-301923" eaLnBrk="0" hangingPunct="0">
              <a:spcBef>
                <a:spcPct val="30000"/>
              </a:spcBef>
              <a:defRPr sz="1300">
                <a:solidFill>
                  <a:schemeClr val="tx1"/>
                </a:solidFill>
                <a:latin typeface="Arial" charset="0"/>
              </a:defRPr>
            </a:lvl2pPr>
            <a:lvl3pPr marL="1207694" indent="-241539" eaLnBrk="0" hangingPunct="0">
              <a:spcBef>
                <a:spcPct val="30000"/>
              </a:spcBef>
              <a:defRPr sz="1300">
                <a:solidFill>
                  <a:schemeClr val="tx1"/>
                </a:solidFill>
                <a:latin typeface="Arial" charset="0"/>
              </a:defRPr>
            </a:lvl3pPr>
            <a:lvl4pPr marL="1690771" indent="-241539" eaLnBrk="0" hangingPunct="0">
              <a:spcBef>
                <a:spcPct val="30000"/>
              </a:spcBef>
              <a:defRPr sz="1300">
                <a:solidFill>
                  <a:schemeClr val="tx1"/>
                </a:solidFill>
                <a:latin typeface="Arial" charset="0"/>
              </a:defRPr>
            </a:lvl4pPr>
            <a:lvl5pPr marL="2173849" indent="-241539" eaLnBrk="0" hangingPunct="0">
              <a:spcBef>
                <a:spcPct val="30000"/>
              </a:spcBef>
              <a:defRPr sz="1300">
                <a:solidFill>
                  <a:schemeClr val="tx1"/>
                </a:solidFill>
                <a:latin typeface="Arial" charset="0"/>
              </a:defRPr>
            </a:lvl5pPr>
            <a:lvl6pPr marL="2656926" indent="-241539" eaLnBrk="0" fontAlgn="base" hangingPunct="0">
              <a:spcBef>
                <a:spcPct val="30000"/>
              </a:spcBef>
              <a:spcAft>
                <a:spcPct val="0"/>
              </a:spcAft>
              <a:defRPr sz="1300">
                <a:solidFill>
                  <a:schemeClr val="tx1"/>
                </a:solidFill>
                <a:latin typeface="Arial" charset="0"/>
              </a:defRPr>
            </a:lvl6pPr>
            <a:lvl7pPr marL="3140004" indent="-241539" eaLnBrk="0" fontAlgn="base" hangingPunct="0">
              <a:spcBef>
                <a:spcPct val="30000"/>
              </a:spcBef>
              <a:spcAft>
                <a:spcPct val="0"/>
              </a:spcAft>
              <a:defRPr sz="1300">
                <a:solidFill>
                  <a:schemeClr val="tx1"/>
                </a:solidFill>
                <a:latin typeface="Arial" charset="0"/>
              </a:defRPr>
            </a:lvl7pPr>
            <a:lvl8pPr marL="3623081" indent="-241539" eaLnBrk="0" fontAlgn="base" hangingPunct="0">
              <a:spcBef>
                <a:spcPct val="30000"/>
              </a:spcBef>
              <a:spcAft>
                <a:spcPct val="0"/>
              </a:spcAft>
              <a:defRPr sz="1300">
                <a:solidFill>
                  <a:schemeClr val="tx1"/>
                </a:solidFill>
                <a:latin typeface="Arial" charset="0"/>
              </a:defRPr>
            </a:lvl8pPr>
            <a:lvl9pPr marL="4106159" indent="-241539"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BE8D22D0-5381-428A-B25B-ECC44E23C1A4}" type="slidenum">
              <a:rPr lang="ru-RU" altLang="ru-RU" smtClean="0"/>
              <a:pPr eaLnBrk="1" hangingPunct="1">
                <a:spcBef>
                  <a:spcPct val="0"/>
                </a:spcBef>
              </a:pPr>
              <a:t>97</a:t>
            </a:fld>
            <a:endParaRPr lang="ru-RU" altLang="ru-RU"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charset="0"/>
            </a:endParaRPr>
          </a:p>
        </p:txBody>
      </p:sp>
    </p:spTree>
    <p:extLst>
      <p:ext uri="{BB962C8B-B14F-4D97-AF65-F5344CB8AC3E}">
        <p14:creationId xmlns:p14="http://schemas.microsoft.com/office/powerpoint/2010/main" val="896962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85001" indent="-301923" eaLnBrk="0" hangingPunct="0">
              <a:spcBef>
                <a:spcPct val="30000"/>
              </a:spcBef>
              <a:defRPr sz="1300">
                <a:solidFill>
                  <a:schemeClr val="tx1"/>
                </a:solidFill>
                <a:latin typeface="Arial" charset="0"/>
              </a:defRPr>
            </a:lvl2pPr>
            <a:lvl3pPr marL="1207694" indent="-241539" eaLnBrk="0" hangingPunct="0">
              <a:spcBef>
                <a:spcPct val="30000"/>
              </a:spcBef>
              <a:defRPr sz="1300">
                <a:solidFill>
                  <a:schemeClr val="tx1"/>
                </a:solidFill>
                <a:latin typeface="Arial" charset="0"/>
              </a:defRPr>
            </a:lvl3pPr>
            <a:lvl4pPr marL="1690771" indent="-241539" eaLnBrk="0" hangingPunct="0">
              <a:spcBef>
                <a:spcPct val="30000"/>
              </a:spcBef>
              <a:defRPr sz="1300">
                <a:solidFill>
                  <a:schemeClr val="tx1"/>
                </a:solidFill>
                <a:latin typeface="Arial" charset="0"/>
              </a:defRPr>
            </a:lvl4pPr>
            <a:lvl5pPr marL="2173849" indent="-241539" eaLnBrk="0" hangingPunct="0">
              <a:spcBef>
                <a:spcPct val="30000"/>
              </a:spcBef>
              <a:defRPr sz="1300">
                <a:solidFill>
                  <a:schemeClr val="tx1"/>
                </a:solidFill>
                <a:latin typeface="Arial" charset="0"/>
              </a:defRPr>
            </a:lvl5pPr>
            <a:lvl6pPr marL="2656926" indent="-241539" eaLnBrk="0" fontAlgn="base" hangingPunct="0">
              <a:spcBef>
                <a:spcPct val="30000"/>
              </a:spcBef>
              <a:spcAft>
                <a:spcPct val="0"/>
              </a:spcAft>
              <a:defRPr sz="1300">
                <a:solidFill>
                  <a:schemeClr val="tx1"/>
                </a:solidFill>
                <a:latin typeface="Arial" charset="0"/>
              </a:defRPr>
            </a:lvl6pPr>
            <a:lvl7pPr marL="3140004" indent="-241539" eaLnBrk="0" fontAlgn="base" hangingPunct="0">
              <a:spcBef>
                <a:spcPct val="30000"/>
              </a:spcBef>
              <a:spcAft>
                <a:spcPct val="0"/>
              </a:spcAft>
              <a:defRPr sz="1300">
                <a:solidFill>
                  <a:schemeClr val="tx1"/>
                </a:solidFill>
                <a:latin typeface="Arial" charset="0"/>
              </a:defRPr>
            </a:lvl7pPr>
            <a:lvl8pPr marL="3623081" indent="-241539" eaLnBrk="0" fontAlgn="base" hangingPunct="0">
              <a:spcBef>
                <a:spcPct val="30000"/>
              </a:spcBef>
              <a:spcAft>
                <a:spcPct val="0"/>
              </a:spcAft>
              <a:defRPr sz="1300">
                <a:solidFill>
                  <a:schemeClr val="tx1"/>
                </a:solidFill>
                <a:latin typeface="Arial" charset="0"/>
              </a:defRPr>
            </a:lvl8pPr>
            <a:lvl9pPr marL="4106159" indent="-241539"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A34BFA5D-16FE-48AE-A66F-75717D9FC913}" type="slidenum">
              <a:rPr lang="ru-RU" altLang="ru-RU" smtClean="0"/>
              <a:pPr eaLnBrk="1" hangingPunct="1">
                <a:spcBef>
                  <a:spcPct val="0"/>
                </a:spcBef>
              </a:pPr>
              <a:t>100</a:t>
            </a:fld>
            <a:endParaRPr lang="ru-RU" altLang="ru-RU"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charset="0"/>
            </a:endParaRPr>
          </a:p>
        </p:txBody>
      </p:sp>
    </p:spTree>
    <p:extLst>
      <p:ext uri="{BB962C8B-B14F-4D97-AF65-F5344CB8AC3E}">
        <p14:creationId xmlns:p14="http://schemas.microsoft.com/office/powerpoint/2010/main" val="3288318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85001" indent="-301923" eaLnBrk="0" hangingPunct="0">
              <a:spcBef>
                <a:spcPct val="30000"/>
              </a:spcBef>
              <a:defRPr sz="1300">
                <a:solidFill>
                  <a:schemeClr val="tx1"/>
                </a:solidFill>
                <a:latin typeface="Arial" charset="0"/>
              </a:defRPr>
            </a:lvl2pPr>
            <a:lvl3pPr marL="1207694" indent="-241539" eaLnBrk="0" hangingPunct="0">
              <a:spcBef>
                <a:spcPct val="30000"/>
              </a:spcBef>
              <a:defRPr sz="1300">
                <a:solidFill>
                  <a:schemeClr val="tx1"/>
                </a:solidFill>
                <a:latin typeface="Arial" charset="0"/>
              </a:defRPr>
            </a:lvl3pPr>
            <a:lvl4pPr marL="1690771" indent="-241539" eaLnBrk="0" hangingPunct="0">
              <a:spcBef>
                <a:spcPct val="30000"/>
              </a:spcBef>
              <a:defRPr sz="1300">
                <a:solidFill>
                  <a:schemeClr val="tx1"/>
                </a:solidFill>
                <a:latin typeface="Arial" charset="0"/>
              </a:defRPr>
            </a:lvl4pPr>
            <a:lvl5pPr marL="2173849" indent="-241539" eaLnBrk="0" hangingPunct="0">
              <a:spcBef>
                <a:spcPct val="30000"/>
              </a:spcBef>
              <a:defRPr sz="1300">
                <a:solidFill>
                  <a:schemeClr val="tx1"/>
                </a:solidFill>
                <a:latin typeface="Arial" charset="0"/>
              </a:defRPr>
            </a:lvl5pPr>
            <a:lvl6pPr marL="2656926" indent="-241539" eaLnBrk="0" fontAlgn="base" hangingPunct="0">
              <a:spcBef>
                <a:spcPct val="30000"/>
              </a:spcBef>
              <a:spcAft>
                <a:spcPct val="0"/>
              </a:spcAft>
              <a:defRPr sz="1300">
                <a:solidFill>
                  <a:schemeClr val="tx1"/>
                </a:solidFill>
                <a:latin typeface="Arial" charset="0"/>
              </a:defRPr>
            </a:lvl6pPr>
            <a:lvl7pPr marL="3140004" indent="-241539" eaLnBrk="0" fontAlgn="base" hangingPunct="0">
              <a:spcBef>
                <a:spcPct val="30000"/>
              </a:spcBef>
              <a:spcAft>
                <a:spcPct val="0"/>
              </a:spcAft>
              <a:defRPr sz="1300">
                <a:solidFill>
                  <a:schemeClr val="tx1"/>
                </a:solidFill>
                <a:latin typeface="Arial" charset="0"/>
              </a:defRPr>
            </a:lvl7pPr>
            <a:lvl8pPr marL="3623081" indent="-241539" eaLnBrk="0" fontAlgn="base" hangingPunct="0">
              <a:spcBef>
                <a:spcPct val="30000"/>
              </a:spcBef>
              <a:spcAft>
                <a:spcPct val="0"/>
              </a:spcAft>
              <a:defRPr sz="1300">
                <a:solidFill>
                  <a:schemeClr val="tx1"/>
                </a:solidFill>
                <a:latin typeface="Arial" charset="0"/>
              </a:defRPr>
            </a:lvl8pPr>
            <a:lvl9pPr marL="4106159" indent="-241539"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117BBDBA-D45D-484A-A0F3-BB3FACC71769}" type="slidenum">
              <a:rPr lang="ru-RU" altLang="ru-RU" smtClean="0"/>
              <a:pPr eaLnBrk="1" hangingPunct="1">
                <a:spcBef>
                  <a:spcPct val="0"/>
                </a:spcBef>
              </a:pPr>
              <a:t>103</a:t>
            </a:fld>
            <a:endParaRPr lang="ru-RU" altLang="ru-RU"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charset="0"/>
            </a:endParaRPr>
          </a:p>
        </p:txBody>
      </p:sp>
    </p:spTree>
    <p:extLst>
      <p:ext uri="{BB962C8B-B14F-4D97-AF65-F5344CB8AC3E}">
        <p14:creationId xmlns:p14="http://schemas.microsoft.com/office/powerpoint/2010/main" val="1813903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85001" indent="-301923" eaLnBrk="0" hangingPunct="0">
              <a:spcBef>
                <a:spcPct val="30000"/>
              </a:spcBef>
              <a:defRPr sz="1300">
                <a:solidFill>
                  <a:schemeClr val="tx1"/>
                </a:solidFill>
                <a:latin typeface="Arial" charset="0"/>
              </a:defRPr>
            </a:lvl2pPr>
            <a:lvl3pPr marL="1207694" indent="-241539" eaLnBrk="0" hangingPunct="0">
              <a:spcBef>
                <a:spcPct val="30000"/>
              </a:spcBef>
              <a:defRPr sz="1300">
                <a:solidFill>
                  <a:schemeClr val="tx1"/>
                </a:solidFill>
                <a:latin typeface="Arial" charset="0"/>
              </a:defRPr>
            </a:lvl3pPr>
            <a:lvl4pPr marL="1690771" indent="-241539" eaLnBrk="0" hangingPunct="0">
              <a:spcBef>
                <a:spcPct val="30000"/>
              </a:spcBef>
              <a:defRPr sz="1300">
                <a:solidFill>
                  <a:schemeClr val="tx1"/>
                </a:solidFill>
                <a:latin typeface="Arial" charset="0"/>
              </a:defRPr>
            </a:lvl4pPr>
            <a:lvl5pPr marL="2173849" indent="-241539" eaLnBrk="0" hangingPunct="0">
              <a:spcBef>
                <a:spcPct val="30000"/>
              </a:spcBef>
              <a:defRPr sz="1300">
                <a:solidFill>
                  <a:schemeClr val="tx1"/>
                </a:solidFill>
                <a:latin typeface="Arial" charset="0"/>
              </a:defRPr>
            </a:lvl5pPr>
            <a:lvl6pPr marL="2656926" indent="-241539" eaLnBrk="0" fontAlgn="base" hangingPunct="0">
              <a:spcBef>
                <a:spcPct val="30000"/>
              </a:spcBef>
              <a:spcAft>
                <a:spcPct val="0"/>
              </a:spcAft>
              <a:defRPr sz="1300">
                <a:solidFill>
                  <a:schemeClr val="tx1"/>
                </a:solidFill>
                <a:latin typeface="Arial" charset="0"/>
              </a:defRPr>
            </a:lvl6pPr>
            <a:lvl7pPr marL="3140004" indent="-241539" eaLnBrk="0" fontAlgn="base" hangingPunct="0">
              <a:spcBef>
                <a:spcPct val="30000"/>
              </a:spcBef>
              <a:spcAft>
                <a:spcPct val="0"/>
              </a:spcAft>
              <a:defRPr sz="1300">
                <a:solidFill>
                  <a:schemeClr val="tx1"/>
                </a:solidFill>
                <a:latin typeface="Arial" charset="0"/>
              </a:defRPr>
            </a:lvl7pPr>
            <a:lvl8pPr marL="3623081" indent="-241539" eaLnBrk="0" fontAlgn="base" hangingPunct="0">
              <a:spcBef>
                <a:spcPct val="30000"/>
              </a:spcBef>
              <a:spcAft>
                <a:spcPct val="0"/>
              </a:spcAft>
              <a:defRPr sz="1300">
                <a:solidFill>
                  <a:schemeClr val="tx1"/>
                </a:solidFill>
                <a:latin typeface="Arial" charset="0"/>
              </a:defRPr>
            </a:lvl8pPr>
            <a:lvl9pPr marL="4106159" indent="-241539"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78B4530B-6540-436D-8C55-BE38CC224E56}" type="slidenum">
              <a:rPr lang="ru-RU" altLang="ru-RU" smtClean="0"/>
              <a:pPr eaLnBrk="1" hangingPunct="1">
                <a:spcBef>
                  <a:spcPct val="0"/>
                </a:spcBef>
              </a:pPr>
              <a:t>107</a:t>
            </a:fld>
            <a:endParaRPr lang="ru-RU" altLang="ru-RU"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charset="0"/>
            </a:endParaRPr>
          </a:p>
        </p:txBody>
      </p:sp>
    </p:spTree>
    <p:extLst>
      <p:ext uri="{BB962C8B-B14F-4D97-AF65-F5344CB8AC3E}">
        <p14:creationId xmlns:p14="http://schemas.microsoft.com/office/powerpoint/2010/main" val="4074649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1"/>
          <p:cNvSpPr txBox="1">
            <a:spLocks noGrp="1" noRot="1" noChangeAspect="1" noChangeArrowheads="1" noTextEdit="1"/>
          </p:cNvSpPr>
          <p:nvPr>
            <p:ph type="sldImg"/>
          </p:nvPr>
        </p:nvSpPr>
        <p:spPr>
          <a:xfrm>
            <a:off x="1143000" y="756407"/>
            <a:ext cx="4572000" cy="373022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5" name="Rectangle 2"/>
          <p:cNvSpPr txBox="1">
            <a:spLocks noGrp="1" noChangeArrowheads="1"/>
          </p:cNvSpPr>
          <p:nvPr>
            <p:ph type="body" idx="1"/>
          </p:nvPr>
        </p:nvSpPr>
        <p:spPr>
          <a:xfrm>
            <a:off x="685800" y="4724956"/>
            <a:ext cx="5486400" cy="4476274"/>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33900"/>
          </a:xfrm>
        </p:spPr>
        <p:txBody>
          <a:bodyPr rtlCol="0">
            <a:normAutofit/>
          </a:bodyPr>
          <a:lstStyle/>
          <a:p>
            <a:pPr lvl="0"/>
            <a:endParaRPr lang="ru-RU" noProof="0" smtClean="0"/>
          </a:p>
        </p:txBody>
      </p:sp>
      <p:sp>
        <p:nvSpPr>
          <p:cNvPr id="4" name="Номер слайда 3"/>
          <p:cNvSpPr>
            <a:spLocks noGrp="1"/>
          </p:cNvSpPr>
          <p:nvPr>
            <p:ph type="sldNum" sz="quarter" idx="10"/>
          </p:nvPr>
        </p:nvSpPr>
        <p:spPr>
          <a:xfrm>
            <a:off x="6553200" y="6243638"/>
            <a:ext cx="2133600" cy="457200"/>
          </a:xfrm>
        </p:spPr>
        <p:txBody>
          <a:bodyPr/>
          <a:lstStyle>
            <a:lvl1pPr>
              <a:defRPr/>
            </a:lvl1pPr>
          </a:lstStyle>
          <a:p>
            <a:pPr>
              <a:defRPr/>
            </a:pPr>
            <a:fld id="{A13CAF0B-938C-49C6-9584-7E264F98E4C2}" type="slidenum">
              <a:rPr lang="ru-RU">
                <a:solidFill>
                  <a:prstClr val="black">
                    <a:tint val="75000"/>
                  </a:prstClr>
                </a:solidFill>
              </a:rPr>
              <a:pPr>
                <a:defRPr/>
              </a:pPr>
              <a:t>‹#›</a:t>
            </a:fld>
            <a:endParaRPr lang="ru-RU">
              <a:solidFill>
                <a:prstClr val="black">
                  <a:tint val="75000"/>
                </a:prstClr>
              </a:solidFill>
            </a:endParaRPr>
          </a:p>
        </p:txBody>
      </p:sp>
      <p:sp>
        <p:nvSpPr>
          <p:cNvPr id="5" name="Дата 4"/>
          <p:cNvSpPr>
            <a:spLocks noGrp="1"/>
          </p:cNvSpPr>
          <p:nvPr>
            <p:ph type="dt" sz="half" idx="11"/>
          </p:nvPr>
        </p:nvSpPr>
        <p:spPr>
          <a:xfrm>
            <a:off x="457200" y="6243638"/>
            <a:ext cx="2133600" cy="457200"/>
          </a:xfrm>
        </p:spPr>
        <p:txBody>
          <a:bodyPr/>
          <a:lstStyle>
            <a:lvl1pPr>
              <a:defRPr/>
            </a:lvl1pPr>
          </a:lstStyle>
          <a:p>
            <a:pPr>
              <a:defRPr/>
            </a:pPr>
            <a:endParaRPr lang="ru-RU">
              <a:solidFill>
                <a:prstClr val="black">
                  <a:tint val="75000"/>
                </a:prstClr>
              </a:solidFill>
            </a:endParaRPr>
          </a:p>
        </p:txBody>
      </p:sp>
      <p:sp>
        <p:nvSpPr>
          <p:cNvPr id="6" name="Нижний колонтитул 5"/>
          <p:cNvSpPr>
            <a:spLocks noGrp="1"/>
          </p:cNvSpPr>
          <p:nvPr>
            <p:ph type="ftr" sz="quarter" idx="12"/>
          </p:nvPr>
        </p:nvSpPr>
        <p:spPr>
          <a:xfrm>
            <a:off x="3124200" y="6243638"/>
            <a:ext cx="2895600" cy="457200"/>
          </a:xfrm>
        </p:spPr>
        <p:txBody>
          <a:bodyPr/>
          <a:lstStyle>
            <a:lvl1pPr>
              <a:defRPr/>
            </a:lvl1pPr>
          </a:lstStyle>
          <a:p>
            <a:pPr>
              <a:defRPr/>
            </a:pPr>
            <a:endParaRPr lang="ru-RU">
              <a:solidFill>
                <a:prstClr val="black">
                  <a:tint val="75000"/>
                </a:prstClr>
              </a:solidFill>
            </a:endParaRPr>
          </a:p>
        </p:txBody>
      </p:sp>
    </p:spTree>
    <p:extLst>
      <p:ext uri="{BB962C8B-B14F-4D97-AF65-F5344CB8AC3E}">
        <p14:creationId xmlns:p14="http://schemas.microsoft.com/office/powerpoint/2010/main" val="2394564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18.11.2023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6103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18.11.2023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2505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18.11.2023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2224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18.11.2023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0037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18.11.2023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127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18.11.2023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3713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18.11.2023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104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18.11.2023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2343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18.11.2023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934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18.11.2023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0066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18.11.2023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8965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050B91-8316-497D-824B-FD9A80FE26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92165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63D16E-7E1B-4A57-AFE0-1C2A3A93B5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00386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698A3-0302-42A3-81BC-D82D27EBB8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8242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1297-BC5B-42E9-8312-516A46C646E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03884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0215E3-D231-481F-978C-E380E855A0A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62905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76B87-101B-41CC-8443-8D93E5C686C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09530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18.11.2023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049EE9-225B-4CAA-828F-DA8EA0C0256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31435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201B5-022D-41E5-8118-3924D5DB6F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27070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7900ED-183F-4C4B-AAA8-0A606899FE5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1763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4DF57-6B55-4F40-85BD-3D44D12B18E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27262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AA173A-3199-449E-AA93-BD1B310FFC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0857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D7279-1643-4B52-863D-3896C4D91F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44422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F3B09C-AAF2-4F33-A90F-9B7B53DA4A0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57576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E173B4-047A-4095-9F39-C3C30E61B62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3762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18.11.2023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18.11.2023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18.11.2023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18.11.2023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18.11.2023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18.11.2023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18.11.2023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18.11.2023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732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38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68434621-0CD9-4E4A-83BC-404F1E55CB96}"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3364347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66.gif"/><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fb.ru/Fhn550kO5/ec8e63HS/_PQ4qv/Rnz75zSY/O_EOv/kGbJY?SqQ_b=LgLiJxqpT&amp;6uj=dGAIQl&amp;2HiVQ"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helpiks.org/helpiksorg/baza7/1017425536827.files/image010.gif"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1121843"/>
            <a:ext cx="9144000" cy="4616648"/>
          </a:xfrm>
          <a:prstGeom prst="rect">
            <a:avLst/>
          </a:prstGeom>
          <a:noFill/>
          <a:ln w="9525">
            <a:noFill/>
            <a:miter lim="800000"/>
            <a:headEnd/>
            <a:tailEnd/>
          </a:ln>
          <a:effectLst/>
        </p:spPr>
        <p:txBody>
          <a:bodyPr anchor="ctr">
            <a:spAutoFit/>
          </a:bodyPr>
          <a:lstStyle/>
          <a:p>
            <a:pPr algn="ctr" eaLnBrk="0" hangingPunct="0">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a:t>
            </a:r>
            <a:r>
              <a:rPr lang="en-US" dirty="0" smtClean="0">
                <a:solidFill>
                  <a:prstClr val="black"/>
                </a:solidFill>
              </a:rPr>
              <a:t>University</a:t>
            </a:r>
            <a:endParaRPr lang="ru-RU" dirty="0" smtClean="0">
              <a:solidFill>
                <a:prstClr val="black"/>
              </a:solidFill>
            </a:endParaRPr>
          </a:p>
          <a:p>
            <a:pPr algn="ctr" eaLnBrk="0" hangingPunct="0">
              <a:defRPr/>
            </a:pPr>
            <a:endParaRPr lang="ru-RU" dirty="0">
              <a:solidFill>
                <a:prstClr val="black"/>
              </a:solidFill>
            </a:endParaRPr>
          </a:p>
          <a:p>
            <a:pPr algn="ctr">
              <a:defRPr/>
            </a:pPr>
            <a:r>
              <a:rPr lang="en-US" sz="3600" b="1" dirty="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Topic: </a:t>
            </a:r>
            <a:r>
              <a:rPr lang="en-US" sz="36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Metabolism </a:t>
            </a:r>
            <a:r>
              <a:rPr lang="en-US" sz="3600" b="1" dirty="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of glucose. </a:t>
            </a:r>
            <a:endParaRPr lang="en-US" sz="36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defRPr/>
            </a:pPr>
            <a:r>
              <a:rPr lang="en-US" sz="3600" b="1" dirty="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Regulation of blood glucose levels. </a:t>
            </a:r>
            <a:endParaRPr lang="ru-RU" sz="36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defRPr/>
            </a:pPr>
            <a:endParaRPr lang="ru-RU"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defRPr/>
            </a:pPr>
            <a:r>
              <a:rPr lang="en-US" sz="2800" dirty="0" smtClean="0">
                <a:solidFill>
                  <a:prstClr val="black"/>
                </a:solidFill>
                <a:latin typeface="Arial" pitchFamily="34" charset="0"/>
                <a:ea typeface="Times New Roman" pitchFamily="18" charset="0"/>
                <a:cs typeface="Arial" pitchFamily="34" charset="0"/>
              </a:rPr>
              <a:t>Lecture </a:t>
            </a:r>
            <a:r>
              <a:rPr lang="en-US" sz="2800" dirty="0">
                <a:solidFill>
                  <a:prstClr val="black"/>
                </a:solidFill>
                <a:latin typeface="Arial" pitchFamily="34" charset="0"/>
                <a:ea typeface="Times New Roman" pitchFamily="18" charset="0"/>
                <a:cs typeface="Arial" pitchFamily="34" charset="0"/>
              </a:rPr>
              <a:t>No. </a:t>
            </a:r>
            <a:r>
              <a:rPr lang="ru-RU" sz="2800" dirty="0">
                <a:solidFill>
                  <a:prstClr val="black"/>
                </a:solidFill>
                <a:latin typeface="Arial" pitchFamily="34" charset="0"/>
                <a:ea typeface="Times New Roman" pitchFamily="18" charset="0"/>
                <a:cs typeface="Arial" pitchFamily="34" charset="0"/>
              </a:rPr>
              <a:t>6</a:t>
            </a:r>
            <a:r>
              <a:rPr lang="en-US" sz="2800" dirty="0" smtClean="0">
                <a:solidFill>
                  <a:prstClr val="black"/>
                </a:solidFill>
                <a:latin typeface="Arial" pitchFamily="34" charset="0"/>
                <a:ea typeface="Times New Roman" pitchFamily="18" charset="0"/>
                <a:cs typeface="Arial" pitchFamily="34" charset="0"/>
              </a:rPr>
              <a:t> </a:t>
            </a:r>
            <a:r>
              <a:rPr lang="en-US" sz="2800" dirty="0">
                <a:solidFill>
                  <a:prstClr val="black"/>
                </a:solidFill>
                <a:latin typeface="Arial" pitchFamily="34" charset="0"/>
                <a:ea typeface="Times New Roman" pitchFamily="18" charset="0"/>
                <a:cs typeface="Arial" pitchFamily="34" charset="0"/>
              </a:rPr>
              <a:t>on the discipline </a:t>
            </a:r>
            <a:r>
              <a:rPr lang="en-US" sz="2800" dirty="0" smtClean="0">
                <a:solidFill>
                  <a:prstClr val="black"/>
                </a:solidFill>
                <a:latin typeface="Arial" pitchFamily="34" charset="0"/>
                <a:ea typeface="Times New Roman" pitchFamily="18" charset="0"/>
                <a:cs typeface="Arial" pitchFamily="34" charset="0"/>
              </a:rPr>
              <a:t>"biochemistry</a:t>
            </a:r>
            <a:r>
              <a:rPr lang="en-US" sz="2800" dirty="0">
                <a:solidFill>
                  <a:prstClr val="black"/>
                </a:solidFill>
                <a:latin typeface="Arial" pitchFamily="34" charset="0"/>
                <a:ea typeface="Times New Roman" pitchFamily="18" charset="0"/>
                <a:cs typeface="Arial" pitchFamily="34" charset="0"/>
              </a:rPr>
              <a:t>" for 2nd year students</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GB" sz="2800" dirty="0" smtClean="0">
                <a:solidFill>
                  <a:prstClr val="black"/>
                </a:solidFill>
                <a:latin typeface="Arial" pitchFamily="34" charset="0"/>
                <a:ea typeface="Times New Roman" pitchFamily="18" charset="0"/>
                <a:cs typeface="Arial" pitchFamily="34" charset="0"/>
              </a:rPr>
              <a:t>Lecturer: </a:t>
            </a:r>
            <a:r>
              <a:rPr lang="en-GB" sz="2800" dirty="0" err="1" smtClean="0">
                <a:solidFill>
                  <a:prstClr val="black"/>
                </a:solidFill>
                <a:latin typeface="Arial" pitchFamily="34" charset="0"/>
                <a:ea typeface="Times New Roman" pitchFamily="18" charset="0"/>
                <a:cs typeface="Arial" pitchFamily="34" charset="0"/>
              </a:rPr>
              <a:t>Panina</a:t>
            </a:r>
            <a:r>
              <a:rPr lang="en-GB" sz="2800" dirty="0" smtClean="0">
                <a:solidFill>
                  <a:prstClr val="black"/>
                </a:solidFill>
                <a:latin typeface="Arial" pitchFamily="34" charset="0"/>
                <a:ea typeface="Times New Roman" pitchFamily="18" charset="0"/>
                <a:cs typeface="Arial" pitchFamily="34" charset="0"/>
              </a:rPr>
              <a:t> </a:t>
            </a:r>
            <a:r>
              <a:rPr lang="en-GB" sz="2800" dirty="0" err="1" smtClean="0">
                <a:solidFill>
                  <a:prstClr val="black"/>
                </a:solidFill>
                <a:latin typeface="Arial" pitchFamily="34" charset="0"/>
                <a:ea typeface="Times New Roman" pitchFamily="18" charset="0"/>
                <a:cs typeface="Arial" pitchFamily="34" charset="0"/>
              </a:rPr>
              <a:t>Yu.A</a:t>
            </a:r>
            <a:r>
              <a:rPr lang="en-GB" sz="2800" dirty="0" smtClean="0">
                <a:solidFill>
                  <a:prstClr val="black"/>
                </a:solidFill>
                <a:latin typeface="Arial" pitchFamily="34" charset="0"/>
                <a:ea typeface="Times New Roman" pitchFamily="18" charset="0"/>
                <a:cs typeface="Arial" pitchFamily="34" charset="0"/>
              </a:rPr>
              <a:t>.</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dirty="0">
              <a:solidFill>
                <a:prstClr val="black"/>
              </a:solidFill>
              <a:latin typeface="Arial" pitchFamily="34" charset="0"/>
              <a:cs typeface="Arial" pitchFamily="34" charset="0"/>
            </a:endParaRPr>
          </a:p>
          <a:p>
            <a:pPr algn="ctr" eaLnBrk="0" hangingPunct="0">
              <a:defRPr/>
            </a:pPr>
            <a:r>
              <a:rPr lang="en-GB" sz="2000" dirty="0" smtClean="0">
                <a:solidFill>
                  <a:prstClr val="black"/>
                </a:solidFill>
                <a:latin typeface="Arial" pitchFamily="34" charset="0"/>
                <a:ea typeface="Times New Roman" pitchFamily="18" charset="0"/>
                <a:cs typeface="Arial" pitchFamily="34" charset="0"/>
              </a:rPr>
              <a:t>Krasnoyarsk</a:t>
            </a:r>
            <a:r>
              <a:rPr lang="ru-RU" sz="2000" dirty="0" smtClean="0">
                <a:solidFill>
                  <a:prstClr val="black"/>
                </a:solidFill>
                <a:latin typeface="Arial" pitchFamily="34" charset="0"/>
                <a:ea typeface="Times New Roman" pitchFamily="18" charset="0"/>
                <a:cs typeface="Arial" pitchFamily="34" charset="0"/>
              </a:rPr>
              <a:t>, 202</a:t>
            </a:r>
            <a:r>
              <a:rPr lang="en-US" sz="2000" dirty="0" smtClean="0">
                <a:solidFill>
                  <a:prstClr val="black"/>
                </a:solidFill>
                <a:latin typeface="Arial" pitchFamily="34" charset="0"/>
                <a:ea typeface="Times New Roman" pitchFamily="18" charset="0"/>
                <a:cs typeface="Arial" pitchFamily="34" charset="0"/>
              </a:rPr>
              <a:t>3</a:t>
            </a:r>
            <a:endParaRPr lang="ru-RU" sz="2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686082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val 97"/>
          <p:cNvSpPr>
            <a:spLocks noChangeArrowheads="1"/>
          </p:cNvSpPr>
          <p:nvPr/>
        </p:nvSpPr>
        <p:spPr bwMode="auto">
          <a:xfrm>
            <a:off x="3200400" y="4365625"/>
            <a:ext cx="1296988" cy="503238"/>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387" name="Oval 75"/>
          <p:cNvSpPr>
            <a:spLocks noChangeArrowheads="1"/>
          </p:cNvSpPr>
          <p:nvPr/>
        </p:nvSpPr>
        <p:spPr bwMode="auto">
          <a:xfrm>
            <a:off x="2555875" y="1628775"/>
            <a:ext cx="3024188" cy="360363"/>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388" name="Text Box 4"/>
          <p:cNvSpPr txBox="1">
            <a:spLocks noChangeArrowheads="1"/>
          </p:cNvSpPr>
          <p:nvPr/>
        </p:nvSpPr>
        <p:spPr bwMode="auto">
          <a:xfrm>
            <a:off x="0" y="1052513"/>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7)</a:t>
            </a:r>
          </a:p>
        </p:txBody>
      </p:sp>
      <p:sp>
        <p:nvSpPr>
          <p:cNvPr id="16389" name="Text Box 21"/>
          <p:cNvSpPr txBox="1">
            <a:spLocks noChangeArrowheads="1"/>
          </p:cNvSpPr>
          <p:nvPr/>
        </p:nvSpPr>
        <p:spPr bwMode="auto">
          <a:xfrm>
            <a:off x="971550" y="1341438"/>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16390" name="Line 22"/>
          <p:cNvSpPr>
            <a:spLocks noChangeShapeType="1"/>
          </p:cNvSpPr>
          <p:nvPr/>
        </p:nvSpPr>
        <p:spPr bwMode="auto">
          <a:xfrm>
            <a:off x="1116013" y="163036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391" name="Text Box 23"/>
          <p:cNvSpPr txBox="1">
            <a:spLocks noChangeArrowheads="1"/>
          </p:cNvSpPr>
          <p:nvPr/>
        </p:nvSpPr>
        <p:spPr bwMode="auto">
          <a:xfrm>
            <a:off x="971550" y="177482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6392" name="Line 24"/>
          <p:cNvSpPr>
            <a:spLocks noChangeShapeType="1"/>
          </p:cNvSpPr>
          <p:nvPr/>
        </p:nvSpPr>
        <p:spPr bwMode="auto">
          <a:xfrm>
            <a:off x="1116013" y="206057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393" name="Line 25"/>
          <p:cNvSpPr>
            <a:spLocks noChangeShapeType="1"/>
          </p:cNvSpPr>
          <p:nvPr/>
        </p:nvSpPr>
        <p:spPr bwMode="auto">
          <a:xfrm>
            <a:off x="827088" y="19240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394" name="Line 26"/>
          <p:cNvSpPr>
            <a:spLocks noChangeShapeType="1"/>
          </p:cNvSpPr>
          <p:nvPr/>
        </p:nvSpPr>
        <p:spPr bwMode="auto">
          <a:xfrm>
            <a:off x="1260475" y="19240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395" name="Text Box 27"/>
          <p:cNvSpPr txBox="1">
            <a:spLocks noChangeArrowheads="1"/>
          </p:cNvSpPr>
          <p:nvPr/>
        </p:nvSpPr>
        <p:spPr bwMode="auto">
          <a:xfrm>
            <a:off x="539750" y="177958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6396" name="Text Box 28"/>
          <p:cNvSpPr txBox="1">
            <a:spLocks noChangeArrowheads="1"/>
          </p:cNvSpPr>
          <p:nvPr/>
        </p:nvSpPr>
        <p:spPr bwMode="auto">
          <a:xfrm>
            <a:off x="1403350" y="1773238"/>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6397" name="Text Box 29"/>
          <p:cNvSpPr txBox="1">
            <a:spLocks noChangeArrowheads="1"/>
          </p:cNvSpPr>
          <p:nvPr/>
        </p:nvSpPr>
        <p:spPr bwMode="auto">
          <a:xfrm>
            <a:off x="971550" y="2278063"/>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6398" name="Oval 30"/>
          <p:cNvSpPr>
            <a:spLocks noChangeArrowheads="1"/>
          </p:cNvSpPr>
          <p:nvPr/>
        </p:nvSpPr>
        <p:spPr bwMode="auto">
          <a:xfrm>
            <a:off x="1836738" y="2349500"/>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399" name="Text Box 36"/>
          <p:cNvSpPr txBox="1">
            <a:spLocks noChangeArrowheads="1"/>
          </p:cNvSpPr>
          <p:nvPr/>
        </p:nvSpPr>
        <p:spPr bwMode="auto">
          <a:xfrm>
            <a:off x="378587" y="2942498"/>
            <a:ext cx="2664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3-phosphoglycerate</a:t>
            </a:r>
            <a:endParaRPr lang="ru-RU" altLang="ru-RU" dirty="0">
              <a:solidFill>
                <a:srgbClr val="FF0000"/>
              </a:solidFill>
            </a:endParaRPr>
          </a:p>
        </p:txBody>
      </p:sp>
      <p:sp>
        <p:nvSpPr>
          <p:cNvPr id="16400" name="Text Box 53"/>
          <p:cNvSpPr txBox="1">
            <a:spLocks noChangeArrowheads="1"/>
          </p:cNvSpPr>
          <p:nvPr/>
        </p:nvSpPr>
        <p:spPr bwMode="auto">
          <a:xfrm>
            <a:off x="6445250" y="1412875"/>
            <a:ext cx="136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16401" name="Line 54"/>
          <p:cNvSpPr>
            <a:spLocks noChangeShapeType="1"/>
          </p:cNvSpPr>
          <p:nvPr/>
        </p:nvSpPr>
        <p:spPr bwMode="auto">
          <a:xfrm>
            <a:off x="6589713" y="170180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02" name="Text Box 55"/>
          <p:cNvSpPr txBox="1">
            <a:spLocks noChangeArrowheads="1"/>
          </p:cNvSpPr>
          <p:nvPr/>
        </p:nvSpPr>
        <p:spPr bwMode="auto">
          <a:xfrm>
            <a:off x="6445250" y="184626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6403" name="Line 56"/>
          <p:cNvSpPr>
            <a:spLocks noChangeShapeType="1"/>
          </p:cNvSpPr>
          <p:nvPr/>
        </p:nvSpPr>
        <p:spPr bwMode="auto">
          <a:xfrm>
            <a:off x="6589713" y="213201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04" name="Line 57"/>
          <p:cNvSpPr>
            <a:spLocks noChangeShapeType="1"/>
          </p:cNvSpPr>
          <p:nvPr/>
        </p:nvSpPr>
        <p:spPr bwMode="auto">
          <a:xfrm>
            <a:off x="6300788" y="19954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05" name="Line 58"/>
          <p:cNvSpPr>
            <a:spLocks noChangeShapeType="1"/>
          </p:cNvSpPr>
          <p:nvPr/>
        </p:nvSpPr>
        <p:spPr bwMode="auto">
          <a:xfrm>
            <a:off x="6734175" y="19954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06" name="Text Box 59"/>
          <p:cNvSpPr txBox="1">
            <a:spLocks noChangeArrowheads="1"/>
          </p:cNvSpPr>
          <p:nvPr/>
        </p:nvSpPr>
        <p:spPr bwMode="auto">
          <a:xfrm>
            <a:off x="6013450" y="18510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6407" name="Text Box 60"/>
          <p:cNvSpPr txBox="1">
            <a:spLocks noChangeArrowheads="1"/>
          </p:cNvSpPr>
          <p:nvPr/>
        </p:nvSpPr>
        <p:spPr bwMode="auto">
          <a:xfrm>
            <a:off x="6877050" y="1844675"/>
            <a:ext cx="935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r>
              <a:rPr lang="ru-RU" altLang="ru-RU" smtClean="0">
                <a:solidFill>
                  <a:prstClr val="black"/>
                </a:solidFill>
              </a:rPr>
              <a:t>      </a:t>
            </a:r>
            <a:r>
              <a:rPr lang="en-US" altLang="ru-RU" smtClean="0">
                <a:solidFill>
                  <a:prstClr val="black"/>
                </a:solidFill>
              </a:rPr>
              <a:t>P</a:t>
            </a:r>
            <a:endParaRPr lang="ru-RU" altLang="ru-RU" smtClean="0">
              <a:solidFill>
                <a:prstClr val="black"/>
              </a:solidFill>
            </a:endParaRPr>
          </a:p>
        </p:txBody>
      </p:sp>
      <p:sp>
        <p:nvSpPr>
          <p:cNvPr id="16408" name="Text Box 61"/>
          <p:cNvSpPr txBox="1">
            <a:spLocks noChangeArrowheads="1"/>
          </p:cNvSpPr>
          <p:nvPr/>
        </p:nvSpPr>
        <p:spPr bwMode="auto">
          <a:xfrm>
            <a:off x="6445250" y="2349500"/>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a:t>
            </a:r>
            <a:r>
              <a:rPr lang="ru-RU" altLang="ru-RU" smtClean="0">
                <a:solidFill>
                  <a:prstClr val="black"/>
                </a:solidFill>
              </a:rPr>
              <a:t>Н</a:t>
            </a:r>
          </a:p>
        </p:txBody>
      </p:sp>
      <p:sp>
        <p:nvSpPr>
          <p:cNvPr id="16409" name="Oval 62"/>
          <p:cNvSpPr>
            <a:spLocks noChangeArrowheads="1"/>
          </p:cNvSpPr>
          <p:nvPr/>
        </p:nvSpPr>
        <p:spPr bwMode="auto">
          <a:xfrm>
            <a:off x="7451725" y="1925638"/>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410" name="Line 69"/>
          <p:cNvSpPr>
            <a:spLocks noChangeShapeType="1"/>
          </p:cNvSpPr>
          <p:nvPr/>
        </p:nvSpPr>
        <p:spPr bwMode="auto">
          <a:xfrm>
            <a:off x="7164388" y="19970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11" name="Text Box 71"/>
          <p:cNvSpPr txBox="1">
            <a:spLocks noChangeArrowheads="1"/>
          </p:cNvSpPr>
          <p:nvPr/>
        </p:nvSpPr>
        <p:spPr bwMode="auto">
          <a:xfrm>
            <a:off x="5858461" y="2959207"/>
            <a:ext cx="2449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srgbClr val="FF0000"/>
                </a:solidFill>
              </a:rPr>
              <a:t>2-phosphoglycerate</a:t>
            </a:r>
            <a:endParaRPr lang="ru-RU" altLang="ru-RU" dirty="0">
              <a:solidFill>
                <a:srgbClr val="FF0000"/>
              </a:solidFill>
            </a:endParaRPr>
          </a:p>
        </p:txBody>
      </p:sp>
      <p:sp>
        <p:nvSpPr>
          <p:cNvPr id="16412" name="Text Box 74"/>
          <p:cNvSpPr txBox="1">
            <a:spLocks noChangeArrowheads="1"/>
          </p:cNvSpPr>
          <p:nvPr/>
        </p:nvSpPr>
        <p:spPr bwMode="auto">
          <a:xfrm>
            <a:off x="2627313" y="1628775"/>
            <a:ext cx="2808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b="0" dirty="0"/>
              <a:t> </a:t>
            </a:r>
            <a:r>
              <a:rPr lang="en-US" b="0" dirty="0" err="1"/>
              <a:t>phosphoglycero</a:t>
            </a:r>
            <a:r>
              <a:rPr lang="en-US" b="0" dirty="0"/>
              <a:t> mutase</a:t>
            </a:r>
            <a:endParaRPr lang="ru-RU" altLang="ru-RU" sz="1600" dirty="0" smtClean="0"/>
          </a:p>
        </p:txBody>
      </p:sp>
      <p:sp>
        <p:nvSpPr>
          <p:cNvPr id="16413" name="Text Box 76"/>
          <p:cNvSpPr txBox="1">
            <a:spLocks noChangeArrowheads="1"/>
          </p:cNvSpPr>
          <p:nvPr/>
        </p:nvSpPr>
        <p:spPr bwMode="auto">
          <a:xfrm>
            <a:off x="0" y="3789363"/>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8)</a:t>
            </a:r>
          </a:p>
        </p:txBody>
      </p:sp>
      <p:sp>
        <p:nvSpPr>
          <p:cNvPr id="16414" name="Text Box 77"/>
          <p:cNvSpPr txBox="1">
            <a:spLocks noChangeArrowheads="1"/>
          </p:cNvSpPr>
          <p:nvPr/>
        </p:nvSpPr>
        <p:spPr bwMode="auto">
          <a:xfrm>
            <a:off x="969963" y="4365625"/>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16415" name="Line 78"/>
          <p:cNvSpPr>
            <a:spLocks noChangeShapeType="1"/>
          </p:cNvSpPr>
          <p:nvPr/>
        </p:nvSpPr>
        <p:spPr bwMode="auto">
          <a:xfrm>
            <a:off x="1114425" y="465455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16" name="Text Box 79"/>
          <p:cNvSpPr txBox="1">
            <a:spLocks noChangeArrowheads="1"/>
          </p:cNvSpPr>
          <p:nvPr/>
        </p:nvSpPr>
        <p:spPr bwMode="auto">
          <a:xfrm>
            <a:off x="969963" y="479901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6417" name="Line 80"/>
          <p:cNvSpPr>
            <a:spLocks noChangeShapeType="1"/>
          </p:cNvSpPr>
          <p:nvPr/>
        </p:nvSpPr>
        <p:spPr bwMode="auto">
          <a:xfrm>
            <a:off x="1114425" y="508476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18" name="Line 81"/>
          <p:cNvSpPr>
            <a:spLocks noChangeShapeType="1"/>
          </p:cNvSpPr>
          <p:nvPr/>
        </p:nvSpPr>
        <p:spPr bwMode="auto">
          <a:xfrm>
            <a:off x="825500" y="49482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19" name="Line 82"/>
          <p:cNvSpPr>
            <a:spLocks noChangeShapeType="1"/>
          </p:cNvSpPr>
          <p:nvPr/>
        </p:nvSpPr>
        <p:spPr bwMode="auto">
          <a:xfrm>
            <a:off x="1258888" y="49482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20" name="Text Box 83"/>
          <p:cNvSpPr txBox="1">
            <a:spLocks noChangeArrowheads="1"/>
          </p:cNvSpPr>
          <p:nvPr/>
        </p:nvSpPr>
        <p:spPr bwMode="auto">
          <a:xfrm>
            <a:off x="539750" y="48037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6421" name="Text Box 84"/>
          <p:cNvSpPr txBox="1">
            <a:spLocks noChangeArrowheads="1"/>
          </p:cNvSpPr>
          <p:nvPr/>
        </p:nvSpPr>
        <p:spPr bwMode="auto">
          <a:xfrm>
            <a:off x="1401763" y="4797425"/>
            <a:ext cx="935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r>
              <a:rPr lang="ru-RU" altLang="ru-RU" smtClean="0">
                <a:solidFill>
                  <a:prstClr val="black"/>
                </a:solidFill>
              </a:rPr>
              <a:t>      </a:t>
            </a:r>
            <a:r>
              <a:rPr lang="en-US" altLang="ru-RU" smtClean="0">
                <a:solidFill>
                  <a:prstClr val="black"/>
                </a:solidFill>
              </a:rPr>
              <a:t>P</a:t>
            </a:r>
            <a:endParaRPr lang="ru-RU" altLang="ru-RU" smtClean="0">
              <a:solidFill>
                <a:prstClr val="black"/>
              </a:solidFill>
            </a:endParaRPr>
          </a:p>
        </p:txBody>
      </p:sp>
      <p:sp>
        <p:nvSpPr>
          <p:cNvPr id="16422" name="Text Box 85"/>
          <p:cNvSpPr txBox="1">
            <a:spLocks noChangeArrowheads="1"/>
          </p:cNvSpPr>
          <p:nvPr/>
        </p:nvSpPr>
        <p:spPr bwMode="auto">
          <a:xfrm>
            <a:off x="969963" y="5302250"/>
            <a:ext cx="1296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a:t>
            </a:r>
            <a:r>
              <a:rPr lang="ru-RU" altLang="ru-RU" smtClean="0">
                <a:solidFill>
                  <a:prstClr val="black"/>
                </a:solidFill>
              </a:rPr>
              <a:t>Н</a:t>
            </a:r>
          </a:p>
        </p:txBody>
      </p:sp>
      <p:sp>
        <p:nvSpPr>
          <p:cNvPr id="16423" name="Oval 86"/>
          <p:cNvSpPr>
            <a:spLocks noChangeArrowheads="1"/>
          </p:cNvSpPr>
          <p:nvPr/>
        </p:nvSpPr>
        <p:spPr bwMode="auto">
          <a:xfrm>
            <a:off x="1976438" y="4878388"/>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424" name="Line 92"/>
          <p:cNvSpPr>
            <a:spLocks noChangeShapeType="1"/>
          </p:cNvSpPr>
          <p:nvPr/>
        </p:nvSpPr>
        <p:spPr bwMode="auto">
          <a:xfrm>
            <a:off x="1689100" y="49498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25" name="Text Box 93"/>
          <p:cNvSpPr txBox="1">
            <a:spLocks noChangeArrowheads="1"/>
          </p:cNvSpPr>
          <p:nvPr/>
        </p:nvSpPr>
        <p:spPr bwMode="auto">
          <a:xfrm>
            <a:off x="300896" y="5892982"/>
            <a:ext cx="27250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2-phosphoglycerate</a:t>
            </a:r>
            <a:endParaRPr lang="ru-RU" altLang="ru-RU" dirty="0">
              <a:solidFill>
                <a:srgbClr val="FF0000"/>
              </a:solidFill>
            </a:endParaRPr>
          </a:p>
        </p:txBody>
      </p:sp>
      <p:sp>
        <p:nvSpPr>
          <p:cNvPr id="16426" name="Text Box 96"/>
          <p:cNvSpPr txBox="1">
            <a:spLocks noChangeArrowheads="1"/>
          </p:cNvSpPr>
          <p:nvPr/>
        </p:nvSpPr>
        <p:spPr bwMode="auto">
          <a:xfrm>
            <a:off x="3273425" y="4437063"/>
            <a:ext cx="1296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b="0" dirty="0"/>
              <a:t>enolase</a:t>
            </a:r>
            <a:endParaRPr lang="ru-RU" altLang="ru-RU" sz="1600" dirty="0" smtClean="0"/>
          </a:p>
        </p:txBody>
      </p:sp>
      <p:sp>
        <p:nvSpPr>
          <p:cNvPr id="16427" name="Text Box 98"/>
          <p:cNvSpPr txBox="1">
            <a:spLocks noChangeArrowheads="1"/>
          </p:cNvSpPr>
          <p:nvPr/>
        </p:nvSpPr>
        <p:spPr bwMode="auto">
          <a:xfrm>
            <a:off x="3633788" y="5661025"/>
            <a:ext cx="935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2Н</a:t>
            </a:r>
            <a:r>
              <a:rPr lang="ru-RU" altLang="ru-RU" baseline="-25000" dirty="0" smtClean="0">
                <a:solidFill>
                  <a:prstClr val="black"/>
                </a:solidFill>
              </a:rPr>
              <a:t>2</a:t>
            </a:r>
            <a:r>
              <a:rPr lang="ru-RU" altLang="ru-RU" dirty="0" smtClean="0">
                <a:solidFill>
                  <a:prstClr val="black"/>
                </a:solidFill>
              </a:rPr>
              <a:t>О</a:t>
            </a:r>
          </a:p>
        </p:txBody>
      </p:sp>
      <p:cxnSp>
        <p:nvCxnSpPr>
          <p:cNvPr id="16428" name="AutoShape 99"/>
          <p:cNvCxnSpPr>
            <a:cxnSpLocks noChangeShapeType="1"/>
            <a:endCxn id="16427" idx="0"/>
          </p:cNvCxnSpPr>
          <p:nvPr/>
        </p:nvCxnSpPr>
        <p:spPr bwMode="auto">
          <a:xfrm rot="10800000" flipH="1" flipV="1">
            <a:off x="2625725" y="5194300"/>
            <a:ext cx="1476375" cy="466725"/>
          </a:xfrm>
          <a:prstGeom prst="curvedConnector4">
            <a:avLst>
              <a:gd name="adj1" fmla="val 64407"/>
              <a:gd name="adj2" fmla="val 85713"/>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429" name="Text Box 100"/>
          <p:cNvSpPr txBox="1">
            <a:spLocks noChangeArrowheads="1"/>
          </p:cNvSpPr>
          <p:nvPr/>
        </p:nvSpPr>
        <p:spPr bwMode="auto">
          <a:xfrm>
            <a:off x="103252" y="4587875"/>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6430" name="Text Box 102"/>
          <p:cNvSpPr txBox="1">
            <a:spLocks noChangeArrowheads="1"/>
          </p:cNvSpPr>
          <p:nvPr/>
        </p:nvSpPr>
        <p:spPr bwMode="auto">
          <a:xfrm>
            <a:off x="153127" y="1851623"/>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dirty="0" smtClean="0">
                <a:solidFill>
                  <a:srgbClr val="FF0000"/>
                </a:solidFill>
              </a:rPr>
              <a:t>2</a:t>
            </a:r>
          </a:p>
        </p:txBody>
      </p:sp>
      <p:sp>
        <p:nvSpPr>
          <p:cNvPr id="16431" name="Text Box 103"/>
          <p:cNvSpPr txBox="1">
            <a:spLocks noChangeArrowheads="1"/>
          </p:cNvSpPr>
          <p:nvPr/>
        </p:nvSpPr>
        <p:spPr bwMode="auto">
          <a:xfrm>
            <a:off x="5633244" y="1916113"/>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6432" name="Text Box 104"/>
          <p:cNvSpPr txBox="1">
            <a:spLocks noChangeArrowheads="1"/>
          </p:cNvSpPr>
          <p:nvPr/>
        </p:nvSpPr>
        <p:spPr bwMode="auto">
          <a:xfrm>
            <a:off x="5651500" y="4632219"/>
            <a:ext cx="395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6433" name="Text Box 105"/>
          <p:cNvSpPr txBox="1">
            <a:spLocks noChangeArrowheads="1"/>
          </p:cNvSpPr>
          <p:nvPr/>
        </p:nvSpPr>
        <p:spPr bwMode="auto">
          <a:xfrm>
            <a:off x="6229350" y="4365625"/>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16434" name="Line 106"/>
          <p:cNvSpPr>
            <a:spLocks noChangeShapeType="1"/>
          </p:cNvSpPr>
          <p:nvPr/>
        </p:nvSpPr>
        <p:spPr bwMode="auto">
          <a:xfrm>
            <a:off x="6373813" y="465455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35" name="Text Box 107"/>
          <p:cNvSpPr txBox="1">
            <a:spLocks noChangeArrowheads="1"/>
          </p:cNvSpPr>
          <p:nvPr/>
        </p:nvSpPr>
        <p:spPr bwMode="auto">
          <a:xfrm>
            <a:off x="6229350" y="479901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6436" name="Line 108"/>
          <p:cNvSpPr>
            <a:spLocks noChangeShapeType="1"/>
          </p:cNvSpPr>
          <p:nvPr/>
        </p:nvSpPr>
        <p:spPr bwMode="auto">
          <a:xfrm>
            <a:off x="6373813" y="508476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37" name="Line 110"/>
          <p:cNvSpPr>
            <a:spLocks noChangeShapeType="1"/>
          </p:cNvSpPr>
          <p:nvPr/>
        </p:nvSpPr>
        <p:spPr bwMode="auto">
          <a:xfrm>
            <a:off x="6518275" y="49482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38" name="Text Box 112"/>
          <p:cNvSpPr txBox="1">
            <a:spLocks noChangeArrowheads="1"/>
          </p:cNvSpPr>
          <p:nvPr/>
        </p:nvSpPr>
        <p:spPr bwMode="auto">
          <a:xfrm>
            <a:off x="6661150" y="4797425"/>
            <a:ext cx="107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r>
              <a:rPr lang="ru-RU" altLang="ru-RU" smtClean="0">
                <a:solidFill>
                  <a:prstClr val="black"/>
                </a:solidFill>
              </a:rPr>
              <a:t>  </a:t>
            </a:r>
            <a:r>
              <a:rPr lang="en-US" altLang="ru-RU" smtClean="0">
                <a:solidFill>
                  <a:prstClr val="black"/>
                </a:solidFill>
              </a:rPr>
              <a:t>~</a:t>
            </a:r>
            <a:r>
              <a:rPr lang="ru-RU" altLang="ru-RU" smtClean="0">
                <a:solidFill>
                  <a:prstClr val="black"/>
                </a:solidFill>
              </a:rPr>
              <a:t>   </a:t>
            </a:r>
            <a:r>
              <a:rPr lang="en-US" altLang="ru-RU" smtClean="0">
                <a:solidFill>
                  <a:prstClr val="black"/>
                </a:solidFill>
              </a:rPr>
              <a:t>P</a:t>
            </a:r>
            <a:endParaRPr lang="ru-RU" altLang="ru-RU" smtClean="0">
              <a:solidFill>
                <a:prstClr val="black"/>
              </a:solidFill>
            </a:endParaRPr>
          </a:p>
        </p:txBody>
      </p:sp>
      <p:sp>
        <p:nvSpPr>
          <p:cNvPr id="16439" name="Text Box 113"/>
          <p:cNvSpPr txBox="1">
            <a:spLocks noChangeArrowheads="1"/>
          </p:cNvSpPr>
          <p:nvPr/>
        </p:nvSpPr>
        <p:spPr bwMode="auto">
          <a:xfrm>
            <a:off x="6229350" y="5302250"/>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endParaRPr lang="ru-RU" altLang="ru-RU" smtClean="0">
              <a:solidFill>
                <a:prstClr val="black"/>
              </a:solidFill>
            </a:endParaRPr>
          </a:p>
        </p:txBody>
      </p:sp>
      <p:sp>
        <p:nvSpPr>
          <p:cNvPr id="16440" name="Oval 114"/>
          <p:cNvSpPr>
            <a:spLocks noChangeArrowheads="1"/>
          </p:cNvSpPr>
          <p:nvPr/>
        </p:nvSpPr>
        <p:spPr bwMode="auto">
          <a:xfrm>
            <a:off x="7307263" y="4878388"/>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441" name="Text Box 121"/>
          <p:cNvSpPr txBox="1">
            <a:spLocks noChangeArrowheads="1"/>
          </p:cNvSpPr>
          <p:nvPr/>
        </p:nvSpPr>
        <p:spPr bwMode="auto">
          <a:xfrm>
            <a:off x="5651500" y="6021388"/>
            <a:ext cx="3168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dirty="0" err="1">
                <a:solidFill>
                  <a:srgbClr val="FF0000"/>
                </a:solidFill>
              </a:rPr>
              <a:t>phosphoenolpyruvic</a:t>
            </a:r>
            <a:r>
              <a:rPr lang="en-US" dirty="0">
                <a:solidFill>
                  <a:srgbClr val="FF0000"/>
                </a:solidFill>
              </a:rPr>
              <a:t> acid (PEP)</a:t>
            </a:r>
            <a:endParaRPr lang="ru-RU" altLang="ru-RU" dirty="0" smtClean="0">
              <a:solidFill>
                <a:srgbClr val="FF0000"/>
              </a:solidFill>
            </a:endParaRPr>
          </a:p>
        </p:txBody>
      </p:sp>
      <p:sp>
        <p:nvSpPr>
          <p:cNvPr id="16442" name="Line 122"/>
          <p:cNvSpPr>
            <a:spLocks noChangeShapeType="1"/>
          </p:cNvSpPr>
          <p:nvPr/>
        </p:nvSpPr>
        <p:spPr bwMode="auto">
          <a:xfrm>
            <a:off x="6443663" y="509270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43" name="AutoShape 126"/>
          <p:cNvSpPr>
            <a:spLocks noChangeArrowheads="1"/>
          </p:cNvSpPr>
          <p:nvPr/>
        </p:nvSpPr>
        <p:spPr bwMode="auto">
          <a:xfrm rot="5400000">
            <a:off x="3986213" y="847725"/>
            <a:ext cx="142875" cy="2714625"/>
          </a:xfrm>
          <a:prstGeom prst="upArrow">
            <a:avLst>
              <a:gd name="adj1" fmla="val 42861"/>
              <a:gd name="adj2" fmla="val 24251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444" name="AutoShape 127"/>
          <p:cNvSpPr>
            <a:spLocks noChangeArrowheads="1"/>
          </p:cNvSpPr>
          <p:nvPr/>
        </p:nvSpPr>
        <p:spPr bwMode="auto">
          <a:xfrm rot="16200000" flipH="1">
            <a:off x="3962400" y="947738"/>
            <a:ext cx="144463" cy="2801937"/>
          </a:xfrm>
          <a:prstGeom prst="upArrow">
            <a:avLst>
              <a:gd name="adj1" fmla="val 42861"/>
              <a:gd name="adj2" fmla="val 247562"/>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445" name="AutoShape 128"/>
          <p:cNvSpPr>
            <a:spLocks noChangeArrowheads="1"/>
          </p:cNvSpPr>
          <p:nvPr/>
        </p:nvSpPr>
        <p:spPr bwMode="auto">
          <a:xfrm rot="5400000">
            <a:off x="3913188" y="3582988"/>
            <a:ext cx="142875" cy="2714625"/>
          </a:xfrm>
          <a:prstGeom prst="upArrow">
            <a:avLst>
              <a:gd name="adj1" fmla="val 42861"/>
              <a:gd name="adj2" fmla="val 24251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446" name="AutoShape 129"/>
          <p:cNvSpPr>
            <a:spLocks noChangeArrowheads="1"/>
          </p:cNvSpPr>
          <p:nvPr/>
        </p:nvSpPr>
        <p:spPr bwMode="auto">
          <a:xfrm rot="16200000" flipH="1">
            <a:off x="3889376" y="3683000"/>
            <a:ext cx="144462" cy="2801937"/>
          </a:xfrm>
          <a:prstGeom prst="upArrow">
            <a:avLst>
              <a:gd name="adj1" fmla="val 42861"/>
              <a:gd name="adj2" fmla="val 24756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447" name="Rectangle 131"/>
          <p:cNvSpPr>
            <a:spLocks noGrp="1" noChangeArrowheads="1"/>
          </p:cNvSpPr>
          <p:nvPr>
            <p:ph type="title"/>
          </p:nvPr>
        </p:nvSpPr>
        <p:spPr>
          <a:xfrm>
            <a:off x="539750" y="0"/>
            <a:ext cx="8229600" cy="777875"/>
          </a:xfrm>
          <a:noFill/>
        </p:spPr>
        <p:txBody>
          <a:bodyPr>
            <a:normAutofit fontScale="90000"/>
          </a:bodyPr>
          <a:lstStyle/>
          <a:p>
            <a:r>
              <a:rPr lang="en-US" altLang="ru-RU" b="1" dirty="0"/>
              <a:t>The progress of glycolysis reactions</a:t>
            </a:r>
            <a:endParaRPr lang="ru-RU" altLang="ru-RU" b="1" dirty="0" smtClean="0"/>
          </a:p>
        </p:txBody>
      </p:sp>
    </p:spTree>
    <p:extLst>
      <p:ext uri="{BB962C8B-B14F-4D97-AF65-F5344CB8AC3E}">
        <p14:creationId xmlns:p14="http://schemas.microsoft.com/office/powerpoint/2010/main" val="3864653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0"/>
            <a:ext cx="8229600" cy="1143000"/>
          </a:xfrm>
        </p:spPr>
        <p:txBody>
          <a:bodyPr/>
          <a:lstStyle/>
          <a:p>
            <a:r>
              <a:rPr lang="en-US" altLang="ru-RU" b="1" dirty="0"/>
              <a:t>The causes of diabetes</a:t>
            </a:r>
            <a:endParaRPr lang="ru-RU" altLang="ru-RU" b="1" dirty="0" smtClean="0"/>
          </a:p>
        </p:txBody>
      </p:sp>
      <p:sp>
        <p:nvSpPr>
          <p:cNvPr id="8195" name="Rectangle 3"/>
          <p:cNvSpPr>
            <a:spLocks noGrp="1" noChangeArrowheads="1"/>
          </p:cNvSpPr>
          <p:nvPr>
            <p:ph type="body" idx="1"/>
          </p:nvPr>
        </p:nvSpPr>
        <p:spPr>
          <a:xfrm>
            <a:off x="251520" y="1268760"/>
            <a:ext cx="8784976" cy="4525963"/>
          </a:xfrm>
        </p:spPr>
        <p:txBody>
          <a:bodyPr>
            <a:noAutofit/>
          </a:bodyPr>
          <a:lstStyle/>
          <a:p>
            <a:pPr>
              <a:lnSpc>
                <a:spcPct val="80000"/>
              </a:lnSpc>
              <a:spcAft>
                <a:spcPct val="40000"/>
              </a:spcAft>
            </a:pPr>
            <a:r>
              <a:rPr lang="en-US" altLang="ru-RU" sz="2800" dirty="0">
                <a:solidFill>
                  <a:srgbClr val="FF3300"/>
                </a:solidFill>
              </a:rPr>
              <a:t>Damage to pancreatic cells or genetic defect in synthesis and secretion → </a:t>
            </a:r>
            <a:r>
              <a:rPr lang="en-US" altLang="ru-RU" sz="2800" dirty="0"/>
              <a:t>absolute insufficiency of insulin (viruses, </a:t>
            </a:r>
            <a:r>
              <a:rPr lang="en-US" altLang="ru-RU" sz="2800" dirty="0" err="1"/>
              <a:t>xenobiotics</a:t>
            </a:r>
            <a:r>
              <a:rPr lang="en-US" altLang="ru-RU" sz="2800" dirty="0"/>
              <a:t>, autoantibodies, mutations of genes encoding insulin or enzymes that synthesize it)</a:t>
            </a:r>
          </a:p>
          <a:p>
            <a:pPr>
              <a:lnSpc>
                <a:spcPct val="80000"/>
              </a:lnSpc>
              <a:spcAft>
                <a:spcPct val="40000"/>
              </a:spcAft>
            </a:pPr>
            <a:endParaRPr lang="en-US" altLang="ru-RU" sz="2800" dirty="0">
              <a:solidFill>
                <a:srgbClr val="FF3300"/>
              </a:solidFill>
            </a:endParaRPr>
          </a:p>
          <a:p>
            <a:pPr>
              <a:lnSpc>
                <a:spcPct val="80000"/>
              </a:lnSpc>
              <a:spcAft>
                <a:spcPct val="40000"/>
              </a:spcAft>
            </a:pPr>
            <a:r>
              <a:rPr lang="en-US" altLang="ru-RU" sz="2800" dirty="0">
                <a:solidFill>
                  <a:srgbClr val="FF3300"/>
                </a:solidFill>
              </a:rPr>
              <a:t>Inactivation of receptors, conjugated signaling molecules or an excess of insulin antagonists → </a:t>
            </a:r>
            <a:r>
              <a:rPr lang="en-US" altLang="ru-RU" sz="2800" dirty="0"/>
              <a:t>relative insufficiency of insulin (antibodies to insulin receptors, impaired expression of receptors and IRS, mutations of genes encoding GLUT, excess of leptin, </a:t>
            </a:r>
            <a:r>
              <a:rPr lang="en-US" altLang="ru-RU" sz="2800" dirty="0" err="1"/>
              <a:t>resistin</a:t>
            </a:r>
            <a:r>
              <a:rPr lang="en-US" altLang="ru-RU" sz="2800" dirty="0"/>
              <a:t>, </a:t>
            </a:r>
            <a:r>
              <a:rPr lang="en-US" altLang="ru-RU" sz="2800" dirty="0" err="1"/>
              <a:t>contrainsular</a:t>
            </a:r>
            <a:r>
              <a:rPr lang="en-US" altLang="ru-RU" sz="2800" dirty="0"/>
              <a:t> hormones)</a:t>
            </a:r>
            <a:endParaRPr lang="ru-RU" altLang="ru-RU" sz="2800" dirty="0" smtClean="0"/>
          </a:p>
        </p:txBody>
      </p:sp>
    </p:spTree>
    <p:extLst>
      <p:ext uri="{BB962C8B-B14F-4D97-AF65-F5344CB8AC3E}">
        <p14:creationId xmlns:p14="http://schemas.microsoft.com/office/powerpoint/2010/main" val="28171489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err="1"/>
              <a:t>Endocrinopathies</a:t>
            </a:r>
            <a:endParaRPr lang="ru-RU" b="1" dirty="0"/>
          </a:p>
        </p:txBody>
      </p:sp>
      <p:sp>
        <p:nvSpPr>
          <p:cNvPr id="3" name="Объект 2"/>
          <p:cNvSpPr>
            <a:spLocks noGrp="1"/>
          </p:cNvSpPr>
          <p:nvPr>
            <p:ph idx="1"/>
          </p:nvPr>
        </p:nvSpPr>
        <p:spPr/>
        <p:txBody>
          <a:bodyPr>
            <a:normAutofit fontScale="85000" lnSpcReduction="10000"/>
          </a:bodyPr>
          <a:lstStyle/>
          <a:p>
            <a:r>
              <a:rPr lang="en-US" dirty="0" err="1"/>
              <a:t>Hyperfunction</a:t>
            </a:r>
            <a:r>
              <a:rPr lang="en-US" dirty="0"/>
              <a:t> of the thyroid gland (thyrotoxicosis)</a:t>
            </a:r>
          </a:p>
          <a:p>
            <a:r>
              <a:rPr lang="en-US" dirty="0" err="1"/>
              <a:t>Itsenko</a:t>
            </a:r>
            <a:r>
              <a:rPr lang="en-US" dirty="0"/>
              <a:t>-Cushing's syndrome (tumor of the adrenal cortex)</a:t>
            </a:r>
          </a:p>
          <a:p>
            <a:r>
              <a:rPr lang="en-US" dirty="0"/>
              <a:t>Tumor of the </a:t>
            </a:r>
            <a:r>
              <a:rPr lang="en-US" dirty="0" smtClean="0"/>
              <a:t>anterior pituitary </a:t>
            </a:r>
            <a:r>
              <a:rPr lang="en-US" dirty="0"/>
              <a:t>(acromegaly)</a:t>
            </a:r>
          </a:p>
          <a:p>
            <a:r>
              <a:rPr lang="en-US" dirty="0" err="1" smtClean="0"/>
              <a:t>Glucagonoma</a:t>
            </a:r>
            <a:r>
              <a:rPr lang="en-US" dirty="0" smtClean="0"/>
              <a:t> </a:t>
            </a:r>
            <a:r>
              <a:rPr lang="en-US" dirty="0"/>
              <a:t>(tumor of the pancreas made from alpha cells that produce glucagon)</a:t>
            </a:r>
          </a:p>
          <a:p>
            <a:r>
              <a:rPr lang="en-US" dirty="0" err="1"/>
              <a:t>Pheochromocytoma</a:t>
            </a:r>
            <a:r>
              <a:rPr lang="en-US" dirty="0"/>
              <a:t> (tumors of the adrenal medulla)</a:t>
            </a:r>
          </a:p>
          <a:p>
            <a:r>
              <a:rPr lang="en-US" dirty="0" err="1"/>
              <a:t>Aldosteroma</a:t>
            </a:r>
            <a:r>
              <a:rPr lang="en-US" dirty="0"/>
              <a:t> (tumors of the adrenal cortex)</a:t>
            </a:r>
          </a:p>
          <a:p>
            <a:r>
              <a:rPr lang="en-US" dirty="0" err="1"/>
              <a:t>Somatostatinoma</a:t>
            </a:r>
            <a:r>
              <a:rPr lang="en-US" dirty="0"/>
              <a:t> (somatostatin-producing tumor)</a:t>
            </a:r>
            <a:endParaRPr lang="ru-RU" dirty="0"/>
          </a:p>
        </p:txBody>
      </p:sp>
    </p:spTree>
    <p:extLst>
      <p:ext uri="{BB962C8B-B14F-4D97-AF65-F5344CB8AC3E}">
        <p14:creationId xmlns:p14="http://schemas.microsoft.com/office/powerpoint/2010/main" val="41678702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60065" y="620688"/>
            <a:ext cx="9051860" cy="5053955"/>
          </a:xfrm>
          <a:prstGeom prst="rect">
            <a:avLst/>
          </a:prstGeom>
        </p:spPr>
      </p:pic>
    </p:spTree>
    <p:extLst>
      <p:ext uri="{BB962C8B-B14F-4D97-AF65-F5344CB8AC3E}">
        <p14:creationId xmlns:p14="http://schemas.microsoft.com/office/powerpoint/2010/main" val="7575212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r>
              <a:rPr lang="en-US" altLang="ru-RU" b="1" dirty="0" err="1"/>
              <a:t>Pathobiochemistry</a:t>
            </a:r>
            <a:r>
              <a:rPr lang="en-US" altLang="ru-RU" b="1" dirty="0"/>
              <a:t> of diabetes mellitus</a:t>
            </a:r>
            <a:endParaRPr lang="ru-RU" altLang="ru-RU" b="1" dirty="0" smtClean="0"/>
          </a:p>
        </p:txBody>
      </p:sp>
      <p:sp>
        <p:nvSpPr>
          <p:cNvPr id="9219" name="Rectangle 3"/>
          <p:cNvSpPr>
            <a:spLocks noGrp="1" noChangeArrowheads="1"/>
          </p:cNvSpPr>
          <p:nvPr>
            <p:ph type="body" idx="1"/>
          </p:nvPr>
        </p:nvSpPr>
        <p:spPr>
          <a:xfrm>
            <a:off x="179512" y="1340768"/>
            <a:ext cx="8568952" cy="4554537"/>
          </a:xfrm>
        </p:spPr>
        <p:txBody>
          <a:bodyPr>
            <a:noAutofit/>
          </a:bodyPr>
          <a:lstStyle/>
          <a:p>
            <a:pPr>
              <a:lnSpc>
                <a:spcPct val="90000"/>
              </a:lnSpc>
              <a:spcAft>
                <a:spcPct val="40000"/>
              </a:spcAft>
            </a:pPr>
            <a:r>
              <a:rPr lang="en-US" altLang="ru-RU" sz="2400" b="1" dirty="0">
                <a:solidFill>
                  <a:srgbClr val="FF3300"/>
                </a:solidFill>
              </a:rPr>
              <a:t>Hyperglycemia (more than 5.5 </a:t>
            </a:r>
            <a:r>
              <a:rPr lang="en-US" altLang="ru-RU" sz="2400" b="1" dirty="0" err="1">
                <a:solidFill>
                  <a:srgbClr val="FF3300"/>
                </a:solidFill>
              </a:rPr>
              <a:t>mmol</a:t>
            </a:r>
            <a:r>
              <a:rPr lang="en-US" altLang="ru-RU" sz="2400" b="1" dirty="0">
                <a:solidFill>
                  <a:srgbClr val="FF3300"/>
                </a:solidFill>
              </a:rPr>
              <a:t> / L)</a:t>
            </a:r>
          </a:p>
          <a:p>
            <a:pPr>
              <a:lnSpc>
                <a:spcPct val="90000"/>
              </a:lnSpc>
              <a:spcAft>
                <a:spcPct val="40000"/>
              </a:spcAft>
            </a:pPr>
            <a:r>
              <a:rPr lang="en-US" altLang="ru-RU" sz="2400" b="1" dirty="0" err="1">
                <a:solidFill>
                  <a:srgbClr val="FF3300"/>
                </a:solidFill>
              </a:rPr>
              <a:t>Glucosuria</a:t>
            </a:r>
            <a:r>
              <a:rPr lang="en-US" altLang="ru-RU" sz="2400" b="1" dirty="0">
                <a:solidFill>
                  <a:srgbClr val="FF3300"/>
                </a:solidFill>
              </a:rPr>
              <a:t> (if blood glucose is&gt; 7 </a:t>
            </a:r>
            <a:r>
              <a:rPr lang="en-US" altLang="ru-RU" sz="2400" b="1" dirty="0" err="1">
                <a:solidFill>
                  <a:srgbClr val="FF3300"/>
                </a:solidFill>
              </a:rPr>
              <a:t>mmol</a:t>
            </a:r>
            <a:r>
              <a:rPr lang="en-US" altLang="ru-RU" sz="2400" b="1" dirty="0">
                <a:solidFill>
                  <a:srgbClr val="FF3300"/>
                </a:solidFill>
              </a:rPr>
              <a:t> / L)</a:t>
            </a:r>
          </a:p>
          <a:p>
            <a:pPr>
              <a:lnSpc>
                <a:spcPct val="90000"/>
              </a:lnSpc>
              <a:spcAft>
                <a:spcPct val="40000"/>
              </a:spcAft>
            </a:pPr>
            <a:r>
              <a:rPr lang="en-US" altLang="ru-RU" sz="2400" b="1" dirty="0">
                <a:solidFill>
                  <a:srgbClr val="FF3300"/>
                </a:solidFill>
              </a:rPr>
              <a:t>Dehydration</a:t>
            </a:r>
          </a:p>
          <a:p>
            <a:pPr>
              <a:lnSpc>
                <a:spcPct val="90000"/>
              </a:lnSpc>
              <a:spcAft>
                <a:spcPct val="40000"/>
              </a:spcAft>
            </a:pPr>
            <a:r>
              <a:rPr lang="en-US" altLang="ru-RU" sz="2400" b="1" dirty="0" err="1">
                <a:solidFill>
                  <a:srgbClr val="FF3300"/>
                </a:solidFill>
              </a:rPr>
              <a:t>Hyperlactacidemia</a:t>
            </a:r>
            <a:endParaRPr lang="en-US" altLang="ru-RU" sz="2400" b="1" dirty="0">
              <a:solidFill>
                <a:srgbClr val="FF3300"/>
              </a:solidFill>
            </a:endParaRPr>
          </a:p>
          <a:p>
            <a:pPr>
              <a:lnSpc>
                <a:spcPct val="90000"/>
              </a:lnSpc>
              <a:spcAft>
                <a:spcPct val="40000"/>
              </a:spcAft>
            </a:pPr>
            <a:r>
              <a:rPr lang="en-US" altLang="ru-RU" sz="2400" b="1" dirty="0"/>
              <a:t>Hyperketonemia and </a:t>
            </a:r>
            <a:r>
              <a:rPr lang="en-US" altLang="ru-RU" sz="2400" b="1" dirty="0" err="1"/>
              <a:t>ketonuria</a:t>
            </a:r>
            <a:r>
              <a:rPr lang="en-US" altLang="ru-RU" sz="2400" b="1" dirty="0"/>
              <a:t> (violation of FA utilization)</a:t>
            </a:r>
          </a:p>
          <a:p>
            <a:pPr>
              <a:lnSpc>
                <a:spcPct val="90000"/>
              </a:lnSpc>
              <a:spcAft>
                <a:spcPct val="40000"/>
              </a:spcAft>
            </a:pPr>
            <a:r>
              <a:rPr lang="en-US" altLang="ru-RU" sz="2400" b="1" dirty="0"/>
              <a:t>Hypercholesterolemia (impaired utilization of fatty acids)</a:t>
            </a:r>
          </a:p>
          <a:p>
            <a:pPr>
              <a:lnSpc>
                <a:spcPct val="90000"/>
              </a:lnSpc>
              <a:spcAft>
                <a:spcPct val="40000"/>
              </a:spcAft>
            </a:pPr>
            <a:r>
              <a:rPr lang="en-US" altLang="ru-RU" sz="2400" b="1" dirty="0" err="1"/>
              <a:t>Hyperazotemia</a:t>
            </a:r>
            <a:r>
              <a:rPr lang="en-US" altLang="ru-RU" sz="2400" b="1" dirty="0"/>
              <a:t> and </a:t>
            </a:r>
            <a:r>
              <a:rPr lang="en-US" altLang="ru-RU" sz="2400" b="1" dirty="0" err="1"/>
              <a:t>hyperazoturia</a:t>
            </a:r>
            <a:r>
              <a:rPr lang="en-US" altLang="ru-RU" sz="2400" b="1" dirty="0"/>
              <a:t> (increased protein catabolism, impaired neutralization of ammonia)</a:t>
            </a:r>
            <a:endParaRPr lang="ru-RU" altLang="ru-RU" sz="2400" b="1" dirty="0" smtClean="0"/>
          </a:p>
        </p:txBody>
      </p:sp>
    </p:spTree>
    <p:extLst>
      <p:ext uri="{BB962C8B-B14F-4D97-AF65-F5344CB8AC3E}">
        <p14:creationId xmlns:p14="http://schemas.microsoft.com/office/powerpoint/2010/main" val="226832261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4"/>
          <p:cNvSpPr>
            <a:spLocks noGrp="1"/>
          </p:cNvSpPr>
          <p:nvPr>
            <p:ph type="title"/>
          </p:nvPr>
        </p:nvSpPr>
        <p:spPr>
          <a:xfrm>
            <a:off x="0" y="476672"/>
            <a:ext cx="9144000" cy="89535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ru-RU"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Metabolic syndrome</a:t>
            </a:r>
            <a:endParaRPr lang="ru-RU" altLang="ru-RU"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8675" name="Содержимое 2"/>
          <p:cNvSpPr>
            <a:spLocks noGrp="1"/>
          </p:cNvSpPr>
          <p:nvPr>
            <p:ph sz="half" idx="1"/>
          </p:nvPr>
        </p:nvSpPr>
        <p:spPr/>
        <p:txBody>
          <a:bodyPr/>
          <a:lstStyle/>
          <a:p>
            <a:pPr eaLnBrk="1" hangingPunct="1">
              <a:buFont typeface="Wingdings" pitchFamily="2" charset="2"/>
              <a:buNone/>
            </a:pPr>
            <a:endParaRPr lang="ru-RU" altLang="ru-RU" sz="2000" b="1" smtClean="0"/>
          </a:p>
          <a:p>
            <a:pPr eaLnBrk="1" hangingPunct="1"/>
            <a:endParaRPr lang="ru-RU" altLang="ru-RU" sz="1600" b="1" smtClean="0"/>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59" r="5719"/>
          <a:stretch/>
        </p:blipFill>
        <p:spPr bwMode="auto">
          <a:xfrm>
            <a:off x="4499992" y="1988840"/>
            <a:ext cx="4644009"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9" y="1988840"/>
            <a:ext cx="4769135"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2737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11560" y="128826"/>
            <a:ext cx="8532440" cy="707886"/>
          </a:xfrm>
          <a:prstGeom prst="rect">
            <a:avLst/>
          </a:prstGeom>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4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charset="0"/>
              </a:rPr>
              <a:t>Metabolic syndrome</a:t>
            </a:r>
            <a:endParaRPr lang="ru-RU" sz="4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charset="0"/>
            </a:endParaRPr>
          </a:p>
        </p:txBody>
      </p:sp>
      <p:sp>
        <p:nvSpPr>
          <p:cNvPr id="195587" name="Прямоугольник 1"/>
          <p:cNvSpPr>
            <a:spLocks noChangeArrowheads="1"/>
          </p:cNvSpPr>
          <p:nvPr/>
        </p:nvSpPr>
        <p:spPr bwMode="auto">
          <a:xfrm>
            <a:off x="4763" y="852488"/>
            <a:ext cx="913923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u="sng" dirty="0">
                <a:solidFill>
                  <a:prstClr val="black"/>
                </a:solidFill>
                <a:latin typeface="Arial" pitchFamily="34" charset="0"/>
              </a:rPr>
              <a:t>synonyms: </a:t>
            </a:r>
            <a:r>
              <a:rPr lang="en-US" sz="2800" u="sng" dirty="0" err="1">
                <a:solidFill>
                  <a:prstClr val="black"/>
                </a:solidFill>
                <a:latin typeface="Arial" pitchFamily="34" charset="0"/>
              </a:rPr>
              <a:t>Reaven</a:t>
            </a:r>
            <a:r>
              <a:rPr lang="en-US" sz="2800" u="sng" dirty="0">
                <a:solidFill>
                  <a:prstClr val="black"/>
                </a:solidFill>
                <a:latin typeface="Arial" pitchFamily="34" charset="0"/>
              </a:rPr>
              <a:t> syndrome, insulin resistance syndrome, metabolic syndrome X </a:t>
            </a:r>
            <a:r>
              <a:rPr lang="en-US" sz="2800" dirty="0">
                <a:solidFill>
                  <a:prstClr val="black"/>
                </a:solidFill>
                <a:latin typeface="Arial" pitchFamily="34" charset="0"/>
              </a:rPr>
              <a:t>- an increase in visceral fat mass, a decrease in the sensitivity of peripheral tissues to insulin and hyperinsulinemia, which cause the development of disorders of carbohydrate, lipid, purine metabolism and arterial hypertension</a:t>
            </a:r>
            <a:endParaRPr lang="ru-RU" sz="2800" u="sng" dirty="0">
              <a:solidFill>
                <a:prstClr val="black"/>
              </a:solidFill>
              <a:latin typeface="Arial" pitchFamily="34" charset="0"/>
            </a:endParaRPr>
          </a:p>
        </p:txBody>
      </p:sp>
      <p:sp>
        <p:nvSpPr>
          <p:cNvPr id="2" name="Прямоугольник 1"/>
          <p:cNvSpPr/>
          <p:nvPr/>
        </p:nvSpPr>
        <p:spPr>
          <a:xfrm>
            <a:off x="899592" y="4437112"/>
            <a:ext cx="7488832" cy="1569660"/>
          </a:xfrm>
          <a:prstGeom prst="rect">
            <a:avLst/>
          </a:prstGeom>
        </p:spPr>
        <p:txBody>
          <a:bodyPr wrap="square">
            <a:spAutoFit/>
          </a:bodyPr>
          <a:lstStyle/>
          <a:p>
            <a:pPr algn="ctr"/>
            <a:r>
              <a:rPr lang="en-US" sz="3200" b="1" dirty="0">
                <a:solidFill>
                  <a:prstClr val="black"/>
                </a:solidFill>
                <a:latin typeface="Arial" pitchFamily="34" charset="0"/>
              </a:rPr>
              <a:t>"Deadly quartet":</a:t>
            </a:r>
          </a:p>
          <a:p>
            <a:pPr algn="ctr"/>
            <a:r>
              <a:rPr lang="en-US" sz="3200" dirty="0">
                <a:solidFill>
                  <a:prstClr val="black"/>
                </a:solidFill>
                <a:latin typeface="Arial" pitchFamily="34" charset="0"/>
              </a:rPr>
              <a:t>diabetes mellitus + obesity + hypertension + ischemic heart disease</a:t>
            </a:r>
            <a:endParaRPr lang="ru-RU" sz="3200" dirty="0">
              <a:solidFill>
                <a:prstClr val="black"/>
              </a:solidFill>
              <a:latin typeface="Arial" pitchFamily="34" charset="0"/>
            </a:endParaRPr>
          </a:p>
        </p:txBody>
      </p:sp>
    </p:spTree>
    <p:extLst>
      <p:ext uri="{BB962C8B-B14F-4D97-AF65-F5344CB8AC3E}">
        <p14:creationId xmlns:p14="http://schemas.microsoft.com/office/powerpoint/2010/main" val="1842575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Содержимое 2"/>
          <p:cNvSpPr>
            <a:spLocks noGrp="1"/>
          </p:cNvSpPr>
          <p:nvPr>
            <p:ph sz="half" idx="1"/>
          </p:nvPr>
        </p:nvSpPr>
        <p:spPr/>
        <p:txBody>
          <a:bodyPr/>
          <a:lstStyle/>
          <a:p>
            <a:pPr eaLnBrk="1" hangingPunct="1">
              <a:buFont typeface="Wingdings" pitchFamily="2" charset="2"/>
              <a:buNone/>
            </a:pPr>
            <a:endParaRPr lang="ru-RU" altLang="ru-RU" sz="2000" b="1" smtClean="0"/>
          </a:p>
          <a:p>
            <a:pPr eaLnBrk="1" hangingPunct="1"/>
            <a:endParaRPr lang="ru-RU" altLang="ru-RU" sz="1600" b="1" smtClean="0"/>
          </a:p>
        </p:txBody>
      </p:sp>
      <p:sp>
        <p:nvSpPr>
          <p:cNvPr id="2" name="Объект 1"/>
          <p:cNvSpPr>
            <a:spLocks noGrp="1"/>
          </p:cNvSpPr>
          <p:nvPr>
            <p:ph sz="half" idx="2"/>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 name="Рисунок 3"/>
          <p:cNvPicPr>
            <a:picLocks noChangeAspect="1"/>
          </p:cNvPicPr>
          <p:nvPr/>
        </p:nvPicPr>
        <p:blipFill>
          <a:blip r:embed="rId2"/>
          <a:stretch>
            <a:fillRect/>
          </a:stretch>
        </p:blipFill>
        <p:spPr>
          <a:xfrm>
            <a:off x="231952" y="843901"/>
            <a:ext cx="8680096" cy="4882554"/>
          </a:xfrm>
          <a:prstGeom prst="rect">
            <a:avLst/>
          </a:prstGeom>
        </p:spPr>
      </p:pic>
    </p:spTree>
    <p:extLst>
      <p:ext uri="{BB962C8B-B14F-4D97-AF65-F5344CB8AC3E}">
        <p14:creationId xmlns:p14="http://schemas.microsoft.com/office/powerpoint/2010/main" val="275263244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ru-RU" b="1" dirty="0"/>
              <a:t>Complications of diabetes mellitus</a:t>
            </a:r>
            <a:endParaRPr lang="ru-RU" altLang="ru-RU" b="1" dirty="0" smtClean="0"/>
          </a:p>
        </p:txBody>
      </p:sp>
      <p:sp>
        <p:nvSpPr>
          <p:cNvPr id="31747" name="Rectangle 3"/>
          <p:cNvSpPr>
            <a:spLocks noGrp="1" noChangeArrowheads="1"/>
          </p:cNvSpPr>
          <p:nvPr>
            <p:ph type="body" idx="1"/>
          </p:nvPr>
        </p:nvSpPr>
        <p:spPr>
          <a:xfrm>
            <a:off x="684213" y="1827213"/>
            <a:ext cx="7999412" cy="4114800"/>
          </a:xfrm>
        </p:spPr>
        <p:txBody>
          <a:bodyPr/>
          <a:lstStyle/>
          <a:p>
            <a:pPr algn="ctr">
              <a:buNone/>
            </a:pPr>
            <a:r>
              <a:rPr lang="en-US" altLang="ru-RU" sz="2800" b="1" dirty="0">
                <a:solidFill>
                  <a:schemeClr val="tx2"/>
                </a:solidFill>
              </a:rPr>
              <a:t>Target organs</a:t>
            </a:r>
            <a:endParaRPr lang="ru-RU" altLang="ru-RU" sz="2800" b="1" dirty="0" smtClean="0">
              <a:solidFill>
                <a:schemeClr val="tx2"/>
              </a:solidFill>
            </a:endParaRPr>
          </a:p>
        </p:txBody>
      </p:sp>
      <p:pic>
        <p:nvPicPr>
          <p:cNvPr id="31748" name="Рисунок 5" descr="diabetes_6.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194468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Рисунок 6" descr="diabetes_7.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3284538"/>
            <a:ext cx="16478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Рисунок 7" descr="diabetes_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3284538"/>
            <a:ext cx="16478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Рисунок 8" descr="diabetes_9.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3284538"/>
            <a:ext cx="157638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Рисунок 9" descr="diabetes_10.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75463" y="3213100"/>
            <a:ext cx="2125662"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6079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476672"/>
          </a:xfrm>
        </p:spPr>
        <p:txBody>
          <a:bodyPr>
            <a:normAutofit fontScale="90000"/>
          </a:bodyPr>
          <a:lstStyle/>
          <a:p>
            <a:r>
              <a:rPr lang="en-US" altLang="ru-RU" sz="3600" b="1" dirty="0"/>
              <a:t>Complications of diabetes mellitus</a:t>
            </a:r>
            <a:endParaRPr lang="ru-RU" altLang="ru-RU" sz="3600" b="1" dirty="0" smtClean="0"/>
          </a:p>
        </p:txBody>
      </p:sp>
      <p:graphicFrame>
        <p:nvGraphicFramePr>
          <p:cNvPr id="3" name="Таблица 2"/>
          <p:cNvGraphicFramePr>
            <a:graphicFrameLocks noGrp="1"/>
          </p:cNvGraphicFramePr>
          <p:nvPr>
            <p:extLst/>
          </p:nvPr>
        </p:nvGraphicFramePr>
        <p:xfrm>
          <a:off x="35496" y="548680"/>
          <a:ext cx="8928992" cy="6205728"/>
        </p:xfrm>
        <a:graphic>
          <a:graphicData uri="http://schemas.openxmlformats.org/drawingml/2006/table">
            <a:tbl>
              <a:tblPr firstRow="1" bandRow="1">
                <a:tableStyleId>{1E171933-4619-4E11-9A3F-F7608DF75F80}</a:tableStyleId>
              </a:tblPr>
              <a:tblGrid>
                <a:gridCol w="4464496">
                  <a:extLst>
                    <a:ext uri="{9D8B030D-6E8A-4147-A177-3AD203B41FA5}">
                      <a16:colId xmlns="" xmlns:a16="http://schemas.microsoft.com/office/drawing/2014/main" val="20000"/>
                    </a:ext>
                  </a:extLst>
                </a:gridCol>
                <a:gridCol w="4464496">
                  <a:extLst>
                    <a:ext uri="{9D8B030D-6E8A-4147-A177-3AD203B41FA5}">
                      <a16:colId xmlns="" xmlns:a16="http://schemas.microsoft.com/office/drawing/2014/main" val="20001"/>
                    </a:ext>
                  </a:extLst>
                </a:gridCol>
              </a:tblGrid>
              <a:tr h="216024">
                <a:tc>
                  <a:txBody>
                    <a:bodyPr/>
                    <a:lstStyle/>
                    <a:p>
                      <a:pPr marL="0" indent="0" algn="ctr">
                        <a:lnSpc>
                          <a:spcPct val="80000"/>
                        </a:lnSpc>
                      </a:pPr>
                      <a:r>
                        <a:rPr lang="en-US" sz="3200" dirty="0" smtClean="0">
                          <a:solidFill>
                            <a:schemeClr val="tx1"/>
                          </a:solidFill>
                        </a:rPr>
                        <a:t>Acute (coma)</a:t>
                      </a:r>
                      <a:endParaRPr lang="ru-RU" sz="3200" dirty="0">
                        <a:solidFill>
                          <a:schemeClr val="tx1"/>
                        </a:solidFill>
                      </a:endParaRPr>
                    </a:p>
                  </a:txBody>
                  <a:tcPr>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marL="0" indent="0" algn="ctr">
                        <a:lnSpc>
                          <a:spcPct val="80000"/>
                        </a:lnSpc>
                      </a:pPr>
                      <a:r>
                        <a:rPr lang="en-US" sz="3200" dirty="0" smtClean="0">
                          <a:solidFill>
                            <a:schemeClr val="tx1"/>
                          </a:solidFill>
                        </a:rPr>
                        <a:t>Chronic</a:t>
                      </a:r>
                      <a:endParaRPr lang="ru-RU" sz="3200" dirty="0">
                        <a:solidFill>
                          <a:schemeClr val="tx1"/>
                        </a:solidFill>
                      </a:endParaRPr>
                    </a:p>
                  </a:txBody>
                  <a:tcPr>
                    <a:lnL w="12700" cap="flat" cmpd="sng" algn="ctr">
                      <a:solidFill>
                        <a:schemeClr val="tx1"/>
                      </a:solidFill>
                      <a:prstDash val="solid"/>
                      <a:round/>
                      <a:headEnd type="none" w="med" len="med"/>
                      <a:tailEnd type="none" w="med" len="med"/>
                    </a:lnL>
                    <a:solidFill>
                      <a:schemeClr val="accent4">
                        <a:lumMod val="40000"/>
                        <a:lumOff val="60000"/>
                      </a:schemeClr>
                    </a:solidFill>
                  </a:tcPr>
                </a:tc>
                <a:extLst>
                  <a:ext uri="{0D108BD9-81ED-4DB2-BD59-A6C34878D82A}">
                    <a16:rowId xmlns="" xmlns:a16="http://schemas.microsoft.com/office/drawing/2014/main" val="10000"/>
                  </a:ext>
                </a:extLst>
              </a:tr>
              <a:tr h="370840">
                <a:tc>
                  <a:txBody>
                    <a:bodyPr/>
                    <a:lstStyle/>
                    <a:p>
                      <a:pPr algn="ctr"/>
                      <a:r>
                        <a:rPr lang="en-US" sz="2000" b="1" dirty="0" smtClean="0"/>
                        <a:t>Diabetic (hyperglycemic, </a:t>
                      </a:r>
                      <a:r>
                        <a:rPr lang="en-US" sz="2000" b="1" dirty="0" err="1" smtClean="0"/>
                        <a:t>ketoacidotic</a:t>
                      </a:r>
                      <a:r>
                        <a:rPr lang="en-US" sz="2000" b="1" dirty="0" smtClean="0"/>
                        <a:t>) coma</a:t>
                      </a:r>
                    </a:p>
                    <a:p>
                      <a:pPr algn="ctr"/>
                      <a:r>
                        <a:rPr lang="en-US" sz="2000" b="0" dirty="0" smtClean="0"/>
                        <a:t>Signs: hyperglycemia (14-16 </a:t>
                      </a:r>
                      <a:r>
                        <a:rPr lang="en-US" sz="2000" b="0" dirty="0" err="1" smtClean="0"/>
                        <a:t>mmol</a:t>
                      </a:r>
                      <a:r>
                        <a:rPr lang="en-US" sz="2000" b="0" dirty="0" smtClean="0"/>
                        <a:t> / l), a sharp increase in the content of ketone bodies, an increase in cholesterol, LDL, blood pH shifts to 6.8</a:t>
                      </a:r>
                      <a:endParaRPr lang="ru-RU" b="0" dirty="0"/>
                    </a:p>
                  </a:txBody>
                  <a:tcPr>
                    <a:lnR w="12700" cap="flat" cmpd="sng" algn="ctr">
                      <a:solidFill>
                        <a:schemeClr val="tx1"/>
                      </a:solidFill>
                      <a:prstDash val="solid"/>
                      <a:round/>
                      <a:headEnd type="none" w="med" len="med"/>
                      <a:tailEnd type="none" w="med" len="med"/>
                    </a:lnR>
                  </a:tcPr>
                </a:tc>
                <a:tc rowSpan="2">
                  <a:txBody>
                    <a:bodyPr/>
                    <a:lstStyle/>
                    <a:p>
                      <a:pPr marL="0" indent="0" algn="ctr">
                        <a:lnSpc>
                          <a:spcPct val="80000"/>
                        </a:lnSpc>
                      </a:pPr>
                      <a:r>
                        <a:rPr lang="en-US" sz="2800" b="1" dirty="0" err="1" smtClean="0">
                          <a:solidFill>
                            <a:schemeClr val="tx1"/>
                          </a:solidFill>
                          <a:latin typeface="Arial" panose="020B0604020202020204" pitchFamily="34" charset="0"/>
                          <a:cs typeface="Arial" panose="020B0604020202020204" pitchFamily="34" charset="0"/>
                        </a:rPr>
                        <a:t>Microangiopathies</a:t>
                      </a:r>
                      <a:r>
                        <a:rPr lang="en-US" sz="2800" b="1" dirty="0" smtClean="0">
                          <a:solidFill>
                            <a:schemeClr val="tx1"/>
                          </a:solidFill>
                          <a:latin typeface="Arial" panose="020B0604020202020204" pitchFamily="34" charset="0"/>
                          <a:cs typeface="Arial" panose="020B0604020202020204" pitchFamily="34" charset="0"/>
                        </a:rPr>
                        <a:t>:</a:t>
                      </a:r>
                    </a:p>
                    <a:p>
                      <a:pPr marL="0" indent="0" algn="ctr">
                        <a:lnSpc>
                          <a:spcPct val="80000"/>
                        </a:lnSpc>
                      </a:pPr>
                      <a:r>
                        <a:rPr lang="en-US" sz="2400" b="0" dirty="0" smtClean="0">
                          <a:solidFill>
                            <a:schemeClr val="tx1"/>
                          </a:solidFill>
                          <a:latin typeface="Arial" panose="020B0604020202020204" pitchFamily="34" charset="0"/>
                          <a:cs typeface="Arial" panose="020B0604020202020204" pitchFamily="34" charset="0"/>
                        </a:rPr>
                        <a:t>glycosylation of proteins</a:t>
                      </a:r>
                    </a:p>
                    <a:p>
                      <a:pPr marL="0" indent="0" algn="ctr">
                        <a:lnSpc>
                          <a:spcPct val="80000"/>
                        </a:lnSpc>
                      </a:pPr>
                      <a:endParaRPr lang="en-US" sz="2400" b="0" dirty="0" smtClean="0">
                        <a:solidFill>
                          <a:schemeClr val="tx1"/>
                        </a:solidFill>
                        <a:latin typeface="Arial" panose="020B0604020202020204" pitchFamily="34" charset="0"/>
                        <a:cs typeface="Arial" panose="020B0604020202020204" pitchFamily="34" charset="0"/>
                      </a:endParaRPr>
                    </a:p>
                    <a:p>
                      <a:pPr marL="0" indent="0" algn="ctr">
                        <a:lnSpc>
                          <a:spcPct val="80000"/>
                        </a:lnSpc>
                      </a:pPr>
                      <a:r>
                        <a:rPr lang="en-US" sz="2400" b="0" dirty="0" smtClean="0">
                          <a:solidFill>
                            <a:schemeClr val="tx1"/>
                          </a:solidFill>
                          <a:latin typeface="Arial" panose="020B0604020202020204" pitchFamily="34" charset="0"/>
                          <a:cs typeface="Arial" panose="020B0604020202020204" pitchFamily="34" charset="0"/>
                        </a:rPr>
                        <a:t>Lesion of small vessels:</a:t>
                      </a:r>
                    </a:p>
                    <a:p>
                      <a:pPr marL="0" indent="0" algn="ctr">
                        <a:lnSpc>
                          <a:spcPct val="80000"/>
                        </a:lnSpc>
                      </a:pPr>
                      <a:r>
                        <a:rPr lang="en-US" sz="2400" b="0" dirty="0" smtClean="0">
                          <a:solidFill>
                            <a:schemeClr val="tx1"/>
                          </a:solidFill>
                          <a:latin typeface="Arial" panose="020B0604020202020204" pitchFamily="34" charset="0"/>
                          <a:cs typeface="Arial" panose="020B0604020202020204" pitchFamily="34" charset="0"/>
                        </a:rPr>
                        <a:t>retina (reduces visual acuity), development of cataracts,</a:t>
                      </a:r>
                    </a:p>
                    <a:p>
                      <a:pPr marL="0" indent="0" algn="ctr">
                        <a:lnSpc>
                          <a:spcPct val="80000"/>
                        </a:lnSpc>
                      </a:pPr>
                      <a:r>
                        <a:rPr lang="en-US" sz="2400" b="0" dirty="0" smtClean="0">
                          <a:solidFill>
                            <a:schemeClr val="tx1"/>
                          </a:solidFill>
                          <a:latin typeface="Arial" panose="020B0604020202020204" pitchFamily="34" charset="0"/>
                          <a:cs typeface="Arial" panose="020B0604020202020204" pitchFamily="34" charset="0"/>
                        </a:rPr>
                        <a:t>renal vessels (leading to severe renal failure)</a:t>
                      </a:r>
                    </a:p>
                    <a:p>
                      <a:pPr marL="0" indent="0" algn="ctr">
                        <a:lnSpc>
                          <a:spcPct val="80000"/>
                        </a:lnSpc>
                      </a:pPr>
                      <a:r>
                        <a:rPr lang="en-US" sz="2400" b="0" dirty="0" smtClean="0">
                          <a:solidFill>
                            <a:schemeClr val="tx1"/>
                          </a:solidFill>
                          <a:latin typeface="Arial" panose="020B0604020202020204" pitchFamily="34" charset="0"/>
                          <a:cs typeface="Arial" panose="020B0604020202020204" pitchFamily="34" charset="0"/>
                        </a:rPr>
                        <a:t>polyneuropathies</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mn-lt"/>
                        </a:rPr>
                        <a:t>Hyperosmolar coma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rPr>
                        <a:t>Signs: at a blood glucose concentration of 50-60 </a:t>
                      </a:r>
                      <a:r>
                        <a:rPr kumimoji="0" lang="en-US" sz="2000" b="0" i="0" u="none" strike="noStrike" kern="1200" cap="none" spc="0" normalizeH="0" baseline="0" noProof="0" dirty="0" err="1" smtClean="0">
                          <a:ln>
                            <a:noFill/>
                          </a:ln>
                          <a:solidFill>
                            <a:prstClr val="black"/>
                          </a:solidFill>
                          <a:effectLst/>
                          <a:uLnTx/>
                          <a:uFillTx/>
                          <a:latin typeface="+mn-lt"/>
                        </a:rPr>
                        <a:t>mmol</a:t>
                      </a:r>
                      <a:r>
                        <a:rPr kumimoji="0" lang="en-US" sz="2000" b="0" i="0" u="none" strike="noStrike" kern="1200" cap="none" spc="0" normalizeH="0" baseline="0" noProof="0" dirty="0" smtClean="0">
                          <a:ln>
                            <a:noFill/>
                          </a:ln>
                          <a:solidFill>
                            <a:prstClr val="black"/>
                          </a:solidFill>
                          <a:effectLst/>
                          <a:uLnTx/>
                          <a:uFillTx/>
                          <a:latin typeface="+mn-lt"/>
                        </a:rPr>
                        <a:t> / l. As a result, the osmotic pressure of the blood rises, which leads to dehydration of the body.</a:t>
                      </a:r>
                      <a:endParaRPr kumimoji="0" lang="ru-RU" sz="1800" b="0" i="0" u="none" strike="noStrike" kern="1200" cap="none" spc="0" normalizeH="0" baseline="0" noProof="0" dirty="0">
                        <a:ln>
                          <a:noFill/>
                        </a:ln>
                        <a:solidFill>
                          <a:prstClr val="black"/>
                        </a:solidFill>
                        <a:effectLst/>
                        <a:uLnTx/>
                        <a:uFillTx/>
                        <a:latin typeface="+mn-lt"/>
                      </a:endParaRPr>
                    </a:p>
                  </a:txBody>
                  <a:tcPr>
                    <a:lnR w="12700" cap="flat" cmpd="sng" algn="ctr">
                      <a:solidFill>
                        <a:schemeClr val="tx1"/>
                      </a:solidFill>
                      <a:prstDash val="solid"/>
                      <a:round/>
                      <a:headEnd type="none" w="med" len="med"/>
                      <a:tailEnd type="none" w="med" len="med"/>
                    </a:lnR>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2"/>
                  </a:ext>
                </a:extLst>
              </a:tr>
              <a:tr h="7416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mn-lt"/>
                        </a:rPr>
                        <a:t>Hypoglycemic coma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rPr>
                        <a:t>Signs: when the blood glucose concentration is below 1.38-1.65 </a:t>
                      </a:r>
                      <a:r>
                        <a:rPr kumimoji="0" lang="en-US" sz="2000" b="0" i="0" u="none" strike="noStrike" kern="1200" cap="none" spc="0" normalizeH="0" baseline="0" noProof="0" dirty="0" err="1" smtClean="0">
                          <a:ln>
                            <a:noFill/>
                          </a:ln>
                          <a:solidFill>
                            <a:prstClr val="black"/>
                          </a:solidFill>
                          <a:effectLst/>
                          <a:uLnTx/>
                          <a:uFillTx/>
                          <a:latin typeface="+mn-lt"/>
                        </a:rPr>
                        <a:t>mmol</a:t>
                      </a:r>
                      <a:r>
                        <a:rPr kumimoji="0" lang="en-US" sz="2000" b="0" i="0" u="none" strike="noStrike" kern="1200" cap="none" spc="0" normalizeH="0" baseline="0" noProof="0" dirty="0" smtClean="0">
                          <a:ln>
                            <a:noFill/>
                          </a:ln>
                          <a:solidFill>
                            <a:prstClr val="black"/>
                          </a:solidFill>
                          <a:effectLst/>
                          <a:uLnTx/>
                          <a:uFillTx/>
                          <a:latin typeface="+mn-lt"/>
                        </a:rPr>
                        <a:t> / l. Occurs with insulin overdose and pancreatic tumors (</a:t>
                      </a:r>
                      <a:r>
                        <a:rPr kumimoji="0" lang="en-US" sz="2000" b="0" i="0" u="none" strike="noStrike" kern="1200" cap="none" spc="0" normalizeH="0" baseline="0" noProof="0" dirty="0" err="1" smtClean="0">
                          <a:ln>
                            <a:noFill/>
                          </a:ln>
                          <a:solidFill>
                            <a:prstClr val="black"/>
                          </a:solidFill>
                          <a:effectLst/>
                          <a:uLnTx/>
                          <a:uFillTx/>
                          <a:latin typeface="+mn-lt"/>
                        </a:rPr>
                        <a:t>insulinomas</a:t>
                      </a:r>
                      <a:r>
                        <a:rPr kumimoji="0" lang="en-US" sz="2000" b="0" i="0" u="none" strike="noStrike" kern="1200" cap="none" spc="0" normalizeH="0" baseline="0" noProof="0" dirty="0" smtClean="0">
                          <a:ln>
                            <a:noFill/>
                          </a:ln>
                          <a:solidFill>
                            <a:prstClr val="black"/>
                          </a:solidFill>
                          <a:effectLst/>
                          <a:uLnTx/>
                          <a:uFillTx/>
                          <a:latin typeface="+mn-lt"/>
                        </a:rPr>
                        <a:t>)</a:t>
                      </a:r>
                      <a:endParaRPr kumimoji="0" lang="ru-RU" sz="1800" b="0" i="0" u="none" strike="noStrike" kern="1200" cap="none" spc="0" normalizeH="0" baseline="0" noProof="0" dirty="0">
                        <a:ln>
                          <a:noFill/>
                        </a:ln>
                        <a:solidFill>
                          <a:prstClr val="black"/>
                        </a:solidFill>
                        <a:effectLst/>
                        <a:uLnTx/>
                        <a:uFillTx/>
                        <a:latin typeface="+mn-lt"/>
                      </a:endParaRPr>
                    </a:p>
                  </a:txBody>
                  <a:tcP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Macroangiopathies</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development of atherosclerosis</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The defeat of large and medium vessels: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lower limbs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aorta</a:t>
                      </a:r>
                      <a:endParaRPr kumimoji="0" lang="ru-RU"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2483208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title"/>
          </p:nvPr>
        </p:nvSpPr>
        <p:spPr>
          <a:xfrm>
            <a:off x="539552" y="536747"/>
            <a:ext cx="8229600" cy="562074"/>
          </a:xfrm>
          <a:noFill/>
        </p:spPr>
        <p:txBody>
          <a:bodyPr>
            <a:noAutofit/>
          </a:bodyPr>
          <a:lstStyle/>
          <a:p>
            <a:r>
              <a:rPr lang="en-US" altLang="ru-RU" sz="2800" b="1" dirty="0" err="1"/>
              <a:t>Heteropolysaccharides</a:t>
            </a:r>
            <a:r>
              <a:rPr lang="en-US" altLang="ru-RU" sz="2800" b="1" dirty="0"/>
              <a:t> </a:t>
            </a:r>
            <a:r>
              <a:rPr lang="en-US" altLang="ru-RU" sz="2800" dirty="0"/>
              <a:t>(acidic </a:t>
            </a:r>
            <a:r>
              <a:rPr lang="en-US" altLang="ru-RU" sz="2800" dirty="0" err="1"/>
              <a:t>heteropolysaccharides</a:t>
            </a:r>
            <a:r>
              <a:rPr lang="en-US" altLang="ru-RU" sz="2800" dirty="0"/>
              <a:t> - have many acid groups - </a:t>
            </a:r>
            <a:r>
              <a:rPr lang="en-US" altLang="ru-RU" sz="2800" dirty="0" err="1"/>
              <a:t>gly</a:t>
            </a:r>
            <a:r>
              <a:rPr lang="en-US" altLang="ru-RU" sz="2800" dirty="0"/>
              <a:t> (u) </a:t>
            </a:r>
            <a:r>
              <a:rPr lang="en-US" altLang="ru-RU" sz="2800" dirty="0" err="1"/>
              <a:t>cosaminoglycans</a:t>
            </a:r>
            <a:r>
              <a:rPr lang="en-US" altLang="ru-RU" sz="2800" dirty="0"/>
              <a:t> are glucose derivatives, contain amino groups)</a:t>
            </a:r>
            <a:endParaRPr lang="ru-RU" altLang="ru-RU" sz="2000" dirty="0" smtClean="0"/>
          </a:p>
        </p:txBody>
      </p:sp>
      <p:sp>
        <p:nvSpPr>
          <p:cNvPr id="2" name="Скругленный прямоугольник 1"/>
          <p:cNvSpPr/>
          <p:nvPr/>
        </p:nvSpPr>
        <p:spPr>
          <a:xfrm>
            <a:off x="136363" y="2866636"/>
            <a:ext cx="3243177" cy="1123712"/>
          </a:xfrm>
          <a:prstGeom prst="round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000" b="1" dirty="0">
                <a:solidFill>
                  <a:prstClr val="black"/>
                </a:solidFill>
              </a:rPr>
              <a:t>proteoglycans (</a:t>
            </a:r>
            <a:r>
              <a:rPr lang="en-US" sz="2000" b="1" dirty="0" err="1">
                <a:solidFill>
                  <a:prstClr val="black"/>
                </a:solidFill>
              </a:rPr>
              <a:t>mucopolysaccharides</a:t>
            </a:r>
            <a:r>
              <a:rPr lang="en-US" sz="2000" b="1" dirty="0">
                <a:solidFill>
                  <a:prstClr val="black"/>
                </a:solidFill>
              </a:rPr>
              <a:t>)</a:t>
            </a:r>
          </a:p>
          <a:p>
            <a:pPr algn="ctr"/>
            <a:r>
              <a:rPr lang="en-US" sz="2000" dirty="0">
                <a:solidFill>
                  <a:prstClr val="black"/>
                </a:solidFill>
              </a:rPr>
              <a:t>(over 95% carbohydrates)</a:t>
            </a:r>
            <a:endParaRPr lang="ru-RU" sz="2000" dirty="0">
              <a:solidFill>
                <a:prstClr val="black"/>
              </a:solidFill>
            </a:endParaRPr>
          </a:p>
        </p:txBody>
      </p:sp>
      <p:sp>
        <p:nvSpPr>
          <p:cNvPr id="12" name="Скругленный прямоугольник 11"/>
          <p:cNvSpPr/>
          <p:nvPr/>
        </p:nvSpPr>
        <p:spPr>
          <a:xfrm>
            <a:off x="3526451" y="2867907"/>
            <a:ext cx="2520279" cy="1328023"/>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err="1">
                <a:solidFill>
                  <a:prstClr val="black"/>
                </a:solidFill>
              </a:rPr>
              <a:t>mucoproteins</a:t>
            </a:r>
            <a:endParaRPr lang="en-US" sz="2400" b="1" dirty="0">
              <a:solidFill>
                <a:prstClr val="black"/>
              </a:solidFill>
            </a:endParaRPr>
          </a:p>
          <a:p>
            <a:pPr algn="ctr"/>
            <a:r>
              <a:rPr lang="en-US" sz="2400" dirty="0">
                <a:solidFill>
                  <a:prstClr val="black"/>
                </a:solidFill>
              </a:rPr>
              <a:t>(10-50% carbohydrates)</a:t>
            </a:r>
            <a:endParaRPr lang="ru-RU" sz="2400" dirty="0">
              <a:solidFill>
                <a:prstClr val="black"/>
              </a:solidFill>
            </a:endParaRPr>
          </a:p>
        </p:txBody>
      </p:sp>
      <p:sp>
        <p:nvSpPr>
          <p:cNvPr id="13" name="Скругленный прямоугольник 12"/>
          <p:cNvSpPr/>
          <p:nvPr/>
        </p:nvSpPr>
        <p:spPr>
          <a:xfrm>
            <a:off x="6439457" y="2867907"/>
            <a:ext cx="2520279" cy="1328023"/>
          </a:xfrm>
          <a:prstGeom prst="roundRect">
            <a:avLst/>
          </a:prstGeom>
          <a:solidFill>
            <a:srgbClr val="FFFF99"/>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a:solidFill>
                  <a:prstClr val="black"/>
                </a:solidFill>
              </a:rPr>
              <a:t>glycoproteins</a:t>
            </a:r>
          </a:p>
          <a:p>
            <a:pPr algn="ctr"/>
            <a:r>
              <a:rPr lang="en-US" sz="2400" dirty="0">
                <a:solidFill>
                  <a:prstClr val="black"/>
                </a:solidFill>
              </a:rPr>
              <a:t>(less than 10% carbohydrates)</a:t>
            </a:r>
            <a:endParaRPr lang="ru-RU" sz="2400" dirty="0">
              <a:solidFill>
                <a:prstClr val="black"/>
              </a:solidFill>
            </a:endParaRPr>
          </a:p>
        </p:txBody>
      </p:sp>
      <p:sp>
        <p:nvSpPr>
          <p:cNvPr id="3" name="Прямоугольник 2"/>
          <p:cNvSpPr/>
          <p:nvPr/>
        </p:nvSpPr>
        <p:spPr>
          <a:xfrm>
            <a:off x="104687" y="1382564"/>
            <a:ext cx="8856984" cy="1200329"/>
          </a:xfrm>
          <a:prstGeom prst="rect">
            <a:avLst/>
          </a:prstGeom>
        </p:spPr>
        <p:txBody>
          <a:bodyPr wrap="square">
            <a:spAutoFit/>
          </a:bodyPr>
          <a:lstStyle/>
          <a:p>
            <a:pPr algn="ctr"/>
            <a:r>
              <a:rPr lang="en-US" sz="2400" dirty="0">
                <a:solidFill>
                  <a:prstClr val="black"/>
                </a:solidFill>
              </a:rPr>
              <a:t>characterized by the presence of repeating disaccharide residues (include </a:t>
            </a:r>
            <a:r>
              <a:rPr lang="en-US" sz="2400" dirty="0" err="1">
                <a:solidFill>
                  <a:prstClr val="black"/>
                </a:solidFill>
              </a:rPr>
              <a:t>uronic</a:t>
            </a:r>
            <a:r>
              <a:rPr lang="en-US" sz="2400" dirty="0">
                <a:solidFill>
                  <a:prstClr val="black"/>
                </a:solidFill>
              </a:rPr>
              <a:t> acid and amino sugar), which, duplicating, form oligo- and polysaccharide chains - </a:t>
            </a:r>
            <a:r>
              <a:rPr lang="en-US" sz="2400" dirty="0" err="1">
                <a:solidFill>
                  <a:prstClr val="black"/>
                </a:solidFill>
              </a:rPr>
              <a:t>glycans</a:t>
            </a:r>
            <a:endParaRPr lang="ru-RU" sz="2400" b="1" dirty="0">
              <a:solidFill>
                <a:prstClr val="black"/>
              </a:solidFill>
            </a:endParaRPr>
          </a:p>
        </p:txBody>
      </p:sp>
      <p:sp>
        <p:nvSpPr>
          <p:cNvPr id="4" name="Прямоугольник 3"/>
          <p:cNvSpPr/>
          <p:nvPr/>
        </p:nvSpPr>
        <p:spPr>
          <a:xfrm>
            <a:off x="90266" y="4362973"/>
            <a:ext cx="4841774" cy="2308324"/>
          </a:xfrm>
          <a:prstGeom prst="rect">
            <a:avLst/>
          </a:prstGeom>
        </p:spPr>
        <p:txBody>
          <a:bodyPr wrap="square">
            <a:spAutoFit/>
          </a:bodyPr>
          <a:lstStyle/>
          <a:p>
            <a:r>
              <a:rPr lang="en-US" dirty="0">
                <a:solidFill>
                  <a:prstClr val="black"/>
                </a:solidFill>
              </a:rPr>
              <a:t>complex proteins, the function of which is to fill the intercellular space and retain water here (tissue turgor and elasticity of cartilage, lubricant and structural component of joints, cartilage, skin).</a:t>
            </a:r>
          </a:p>
          <a:p>
            <a:r>
              <a:rPr lang="en-US" dirty="0">
                <a:solidFill>
                  <a:prstClr val="black"/>
                </a:solidFill>
              </a:rPr>
              <a:t>In particular, hyaluronic acid is found in the vitreous humor of the eye, in the synovial fluid, in the intercellular space</a:t>
            </a:r>
            <a:endParaRPr lang="ru-RU" dirty="0">
              <a:solidFill>
                <a:prstClr val="black"/>
              </a:solidFill>
            </a:endParaRPr>
          </a:p>
        </p:txBody>
      </p:sp>
    </p:spTree>
    <p:extLst>
      <p:ext uri="{BB962C8B-B14F-4D97-AF65-F5344CB8AC3E}">
        <p14:creationId xmlns:p14="http://schemas.microsoft.com/office/powerpoint/2010/main" val="3552268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103"/>
          <p:cNvSpPr>
            <a:spLocks noChangeArrowheads="1"/>
          </p:cNvSpPr>
          <p:nvPr/>
        </p:nvSpPr>
        <p:spPr bwMode="auto">
          <a:xfrm>
            <a:off x="1692275" y="3716338"/>
            <a:ext cx="2735263"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7411" name="Oval 26"/>
          <p:cNvSpPr>
            <a:spLocks noChangeArrowheads="1"/>
          </p:cNvSpPr>
          <p:nvPr/>
        </p:nvSpPr>
        <p:spPr bwMode="auto">
          <a:xfrm>
            <a:off x="2411413" y="1268413"/>
            <a:ext cx="2087562"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7412" name="Rectangle 2"/>
          <p:cNvSpPr>
            <a:spLocks noGrp="1" noChangeArrowheads="1"/>
          </p:cNvSpPr>
          <p:nvPr>
            <p:ph type="title"/>
          </p:nvPr>
        </p:nvSpPr>
        <p:spPr>
          <a:xfrm>
            <a:off x="539750" y="0"/>
            <a:ext cx="8229600" cy="777875"/>
          </a:xfrm>
        </p:spPr>
        <p:txBody>
          <a:bodyPr>
            <a:normAutofit fontScale="90000"/>
          </a:bodyPr>
          <a:lstStyle/>
          <a:p>
            <a:r>
              <a:rPr lang="en-US" altLang="ru-RU" b="1" dirty="0"/>
              <a:t>The progress of glycolysis reactions</a:t>
            </a:r>
            <a:endParaRPr lang="ru-RU" altLang="ru-RU" b="1" dirty="0" smtClean="0"/>
          </a:p>
        </p:txBody>
      </p:sp>
      <p:sp>
        <p:nvSpPr>
          <p:cNvPr id="17413" name="Text Box 4"/>
          <p:cNvSpPr txBox="1">
            <a:spLocks noChangeArrowheads="1"/>
          </p:cNvSpPr>
          <p:nvPr/>
        </p:nvSpPr>
        <p:spPr bwMode="auto">
          <a:xfrm>
            <a:off x="0" y="981075"/>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9)</a:t>
            </a:r>
          </a:p>
        </p:txBody>
      </p:sp>
      <p:sp>
        <p:nvSpPr>
          <p:cNvPr id="17414" name="Text Box 5"/>
          <p:cNvSpPr txBox="1">
            <a:spLocks noChangeArrowheads="1"/>
          </p:cNvSpPr>
          <p:nvPr/>
        </p:nvSpPr>
        <p:spPr bwMode="auto">
          <a:xfrm>
            <a:off x="288925" y="1557338"/>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7415" name="Text Box 6"/>
          <p:cNvSpPr txBox="1">
            <a:spLocks noChangeArrowheads="1"/>
          </p:cNvSpPr>
          <p:nvPr/>
        </p:nvSpPr>
        <p:spPr bwMode="auto">
          <a:xfrm>
            <a:off x="865188" y="1268413"/>
            <a:ext cx="969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17416" name="Line 7"/>
          <p:cNvSpPr>
            <a:spLocks noChangeShapeType="1"/>
          </p:cNvSpPr>
          <p:nvPr/>
        </p:nvSpPr>
        <p:spPr bwMode="auto">
          <a:xfrm>
            <a:off x="1009650" y="155733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17" name="Text Box 8"/>
          <p:cNvSpPr txBox="1">
            <a:spLocks noChangeArrowheads="1"/>
          </p:cNvSpPr>
          <p:nvPr/>
        </p:nvSpPr>
        <p:spPr bwMode="auto">
          <a:xfrm>
            <a:off x="865188" y="1701800"/>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7418" name="Line 9"/>
          <p:cNvSpPr>
            <a:spLocks noChangeShapeType="1"/>
          </p:cNvSpPr>
          <p:nvPr/>
        </p:nvSpPr>
        <p:spPr bwMode="auto">
          <a:xfrm>
            <a:off x="1009650" y="198755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19" name="Line 10"/>
          <p:cNvSpPr>
            <a:spLocks noChangeShapeType="1"/>
          </p:cNvSpPr>
          <p:nvPr/>
        </p:nvSpPr>
        <p:spPr bwMode="auto">
          <a:xfrm>
            <a:off x="1154113" y="18510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20" name="Text Box 11"/>
          <p:cNvSpPr txBox="1">
            <a:spLocks noChangeArrowheads="1"/>
          </p:cNvSpPr>
          <p:nvPr/>
        </p:nvSpPr>
        <p:spPr bwMode="auto">
          <a:xfrm>
            <a:off x="1296988" y="1700213"/>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r>
              <a:rPr lang="ru-RU" altLang="ru-RU" smtClean="0">
                <a:solidFill>
                  <a:prstClr val="black"/>
                </a:solidFill>
              </a:rPr>
              <a:t>  </a:t>
            </a:r>
            <a:r>
              <a:rPr lang="en-US" altLang="ru-RU" smtClean="0">
                <a:solidFill>
                  <a:prstClr val="black"/>
                </a:solidFill>
              </a:rPr>
              <a:t>~</a:t>
            </a:r>
            <a:r>
              <a:rPr lang="ru-RU" altLang="ru-RU" smtClean="0">
                <a:solidFill>
                  <a:prstClr val="black"/>
                </a:solidFill>
              </a:rPr>
              <a:t>   </a:t>
            </a:r>
            <a:r>
              <a:rPr lang="en-US" altLang="ru-RU" smtClean="0">
                <a:solidFill>
                  <a:prstClr val="black"/>
                </a:solidFill>
              </a:rPr>
              <a:t>P</a:t>
            </a:r>
            <a:endParaRPr lang="ru-RU" altLang="ru-RU" smtClean="0">
              <a:solidFill>
                <a:prstClr val="black"/>
              </a:solidFill>
            </a:endParaRPr>
          </a:p>
        </p:txBody>
      </p:sp>
      <p:sp>
        <p:nvSpPr>
          <p:cNvPr id="17421" name="Text Box 12"/>
          <p:cNvSpPr txBox="1">
            <a:spLocks noChangeArrowheads="1"/>
          </p:cNvSpPr>
          <p:nvPr/>
        </p:nvSpPr>
        <p:spPr bwMode="auto">
          <a:xfrm>
            <a:off x="865188" y="2205038"/>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endParaRPr lang="ru-RU" altLang="ru-RU" smtClean="0">
              <a:solidFill>
                <a:prstClr val="black"/>
              </a:solidFill>
            </a:endParaRPr>
          </a:p>
        </p:txBody>
      </p:sp>
      <p:sp>
        <p:nvSpPr>
          <p:cNvPr id="17422" name="Oval 13"/>
          <p:cNvSpPr>
            <a:spLocks noChangeArrowheads="1"/>
          </p:cNvSpPr>
          <p:nvPr/>
        </p:nvSpPr>
        <p:spPr bwMode="auto">
          <a:xfrm>
            <a:off x="1943100" y="178117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7423" name="Text Box 19"/>
          <p:cNvSpPr txBox="1">
            <a:spLocks noChangeArrowheads="1"/>
          </p:cNvSpPr>
          <p:nvPr/>
        </p:nvSpPr>
        <p:spPr bwMode="auto">
          <a:xfrm>
            <a:off x="250825" y="2852738"/>
            <a:ext cx="3168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dirty="0" err="1">
                <a:solidFill>
                  <a:srgbClr val="FF0000"/>
                </a:solidFill>
              </a:rPr>
              <a:t>phosphoenolpyruvic</a:t>
            </a:r>
            <a:r>
              <a:rPr lang="en-US" dirty="0">
                <a:solidFill>
                  <a:srgbClr val="FF0000"/>
                </a:solidFill>
              </a:rPr>
              <a:t> acid (PEP)</a:t>
            </a:r>
            <a:endParaRPr lang="ru-RU" altLang="ru-RU" dirty="0">
              <a:solidFill>
                <a:srgbClr val="FF0000"/>
              </a:solidFill>
            </a:endParaRPr>
          </a:p>
        </p:txBody>
      </p:sp>
      <p:sp>
        <p:nvSpPr>
          <p:cNvPr id="17424" name="Line 20"/>
          <p:cNvSpPr>
            <a:spLocks noChangeShapeType="1"/>
          </p:cNvSpPr>
          <p:nvPr/>
        </p:nvSpPr>
        <p:spPr bwMode="auto">
          <a:xfrm>
            <a:off x="1079500" y="199548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25" name="Text Box 22"/>
          <p:cNvSpPr txBox="1">
            <a:spLocks noChangeArrowheads="1"/>
          </p:cNvSpPr>
          <p:nvPr/>
        </p:nvSpPr>
        <p:spPr bwMode="auto">
          <a:xfrm>
            <a:off x="3527425" y="21336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srgbClr val="FF3300"/>
                </a:solidFill>
              </a:rPr>
              <a:t>2АТ</a:t>
            </a:r>
            <a:r>
              <a:rPr lang="en-GB" altLang="ru-RU" dirty="0" smtClean="0">
                <a:solidFill>
                  <a:srgbClr val="FF3300"/>
                </a:solidFill>
              </a:rPr>
              <a:t>P</a:t>
            </a:r>
            <a:endParaRPr lang="ru-RU" altLang="ru-RU" dirty="0" smtClean="0">
              <a:solidFill>
                <a:srgbClr val="FF3300"/>
              </a:solidFill>
            </a:endParaRPr>
          </a:p>
        </p:txBody>
      </p:sp>
      <p:sp>
        <p:nvSpPr>
          <p:cNvPr id="17426" name="Text Box 23"/>
          <p:cNvSpPr txBox="1">
            <a:spLocks noChangeArrowheads="1"/>
          </p:cNvSpPr>
          <p:nvPr/>
        </p:nvSpPr>
        <p:spPr bwMode="auto">
          <a:xfrm>
            <a:off x="2519363" y="2133600"/>
            <a:ext cx="935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2А</a:t>
            </a:r>
            <a:r>
              <a:rPr lang="en-GB" altLang="ru-RU" dirty="0" smtClean="0">
                <a:solidFill>
                  <a:prstClr val="black"/>
                </a:solidFill>
              </a:rPr>
              <a:t>DP</a:t>
            </a:r>
            <a:endParaRPr lang="ru-RU" altLang="ru-RU" dirty="0" smtClean="0">
              <a:solidFill>
                <a:prstClr val="black"/>
              </a:solidFill>
            </a:endParaRPr>
          </a:p>
        </p:txBody>
      </p:sp>
      <p:cxnSp>
        <p:nvCxnSpPr>
          <p:cNvPr id="17427" name="AutoShape 24"/>
          <p:cNvCxnSpPr>
            <a:cxnSpLocks noChangeShapeType="1"/>
            <a:stCxn id="17426" idx="0"/>
            <a:endCxn id="17425" idx="0"/>
          </p:cNvCxnSpPr>
          <p:nvPr/>
        </p:nvCxnSpPr>
        <p:spPr bwMode="auto">
          <a:xfrm rot="5400000" flipV="1">
            <a:off x="3509169" y="1612106"/>
            <a:ext cx="1588" cy="1044575"/>
          </a:xfrm>
          <a:prstGeom prst="curvedConnector3">
            <a:avLst>
              <a:gd name="adj1" fmla="val -14400005"/>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428" name="Text Box 25"/>
          <p:cNvSpPr txBox="1">
            <a:spLocks noChangeArrowheads="1"/>
          </p:cNvSpPr>
          <p:nvPr/>
        </p:nvSpPr>
        <p:spPr bwMode="auto">
          <a:xfrm>
            <a:off x="2627313" y="1341438"/>
            <a:ext cx="1873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b="0" dirty="0"/>
              <a:t>pyruvate kinase</a:t>
            </a:r>
            <a:endParaRPr lang="ru-RU" altLang="ru-RU" sz="1600" dirty="0" smtClean="0"/>
          </a:p>
        </p:txBody>
      </p:sp>
      <p:sp>
        <p:nvSpPr>
          <p:cNvPr id="17429" name="Text Box 27"/>
          <p:cNvSpPr txBox="1">
            <a:spLocks noChangeArrowheads="1"/>
          </p:cNvSpPr>
          <p:nvPr/>
        </p:nvSpPr>
        <p:spPr bwMode="auto">
          <a:xfrm>
            <a:off x="5435600" y="1268413"/>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17430" name="Line 28"/>
          <p:cNvSpPr>
            <a:spLocks noChangeShapeType="1"/>
          </p:cNvSpPr>
          <p:nvPr/>
        </p:nvSpPr>
        <p:spPr bwMode="auto">
          <a:xfrm>
            <a:off x="5580063" y="155733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31" name="Text Box 29"/>
          <p:cNvSpPr txBox="1">
            <a:spLocks noChangeArrowheads="1"/>
          </p:cNvSpPr>
          <p:nvPr/>
        </p:nvSpPr>
        <p:spPr bwMode="auto">
          <a:xfrm>
            <a:off x="5435600" y="170180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7432" name="Line 30"/>
          <p:cNvSpPr>
            <a:spLocks noChangeShapeType="1"/>
          </p:cNvSpPr>
          <p:nvPr/>
        </p:nvSpPr>
        <p:spPr bwMode="auto">
          <a:xfrm>
            <a:off x="5580063" y="198755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33" name="Text Box 33"/>
          <p:cNvSpPr txBox="1">
            <a:spLocks noChangeArrowheads="1"/>
          </p:cNvSpPr>
          <p:nvPr/>
        </p:nvSpPr>
        <p:spPr bwMode="auto">
          <a:xfrm>
            <a:off x="5435600" y="2205038"/>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endParaRPr lang="ru-RU" altLang="ru-RU" smtClean="0">
              <a:solidFill>
                <a:prstClr val="black"/>
              </a:solidFill>
            </a:endParaRPr>
          </a:p>
        </p:txBody>
      </p:sp>
      <p:sp>
        <p:nvSpPr>
          <p:cNvPr id="17434" name="Line 40"/>
          <p:cNvSpPr>
            <a:spLocks noChangeShapeType="1"/>
          </p:cNvSpPr>
          <p:nvPr/>
        </p:nvSpPr>
        <p:spPr bwMode="auto">
          <a:xfrm>
            <a:off x="5649913" y="199548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35" name="Line 41"/>
          <p:cNvSpPr>
            <a:spLocks noChangeShapeType="1"/>
          </p:cNvSpPr>
          <p:nvPr/>
        </p:nvSpPr>
        <p:spPr bwMode="auto">
          <a:xfrm>
            <a:off x="5722938" y="18430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36" name="Text Box 42"/>
          <p:cNvSpPr txBox="1">
            <a:spLocks noChangeArrowheads="1"/>
          </p:cNvSpPr>
          <p:nvPr/>
        </p:nvSpPr>
        <p:spPr bwMode="auto">
          <a:xfrm>
            <a:off x="5867400" y="1693863"/>
            <a:ext cx="862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7437" name="Text Box 43"/>
          <p:cNvSpPr txBox="1">
            <a:spLocks noChangeArrowheads="1"/>
          </p:cNvSpPr>
          <p:nvPr/>
        </p:nvSpPr>
        <p:spPr bwMode="auto">
          <a:xfrm>
            <a:off x="4787900" y="1558925"/>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7438" name="Text Box 59"/>
          <p:cNvSpPr txBox="1">
            <a:spLocks noChangeArrowheads="1"/>
          </p:cNvSpPr>
          <p:nvPr/>
        </p:nvSpPr>
        <p:spPr bwMode="auto">
          <a:xfrm>
            <a:off x="7954963" y="1268413"/>
            <a:ext cx="1081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COOH</a:t>
            </a:r>
            <a:endParaRPr lang="ru-RU" altLang="ru-RU" smtClean="0">
              <a:solidFill>
                <a:prstClr val="black"/>
              </a:solidFill>
            </a:endParaRPr>
          </a:p>
        </p:txBody>
      </p:sp>
      <p:sp>
        <p:nvSpPr>
          <p:cNvPr id="17439" name="Line 60"/>
          <p:cNvSpPr>
            <a:spLocks noChangeShapeType="1"/>
          </p:cNvSpPr>
          <p:nvPr/>
        </p:nvSpPr>
        <p:spPr bwMode="auto">
          <a:xfrm>
            <a:off x="8099425" y="155733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40" name="Text Box 61"/>
          <p:cNvSpPr txBox="1">
            <a:spLocks noChangeArrowheads="1"/>
          </p:cNvSpPr>
          <p:nvPr/>
        </p:nvSpPr>
        <p:spPr bwMode="auto">
          <a:xfrm>
            <a:off x="7954963" y="17018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7441" name="Line 62"/>
          <p:cNvSpPr>
            <a:spLocks noChangeShapeType="1"/>
          </p:cNvSpPr>
          <p:nvPr/>
        </p:nvSpPr>
        <p:spPr bwMode="auto">
          <a:xfrm>
            <a:off x="8099425" y="198755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42" name="Text Box 63"/>
          <p:cNvSpPr txBox="1">
            <a:spLocks noChangeArrowheads="1"/>
          </p:cNvSpPr>
          <p:nvPr/>
        </p:nvSpPr>
        <p:spPr bwMode="auto">
          <a:xfrm>
            <a:off x="7954963" y="2205038"/>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3</a:t>
            </a:r>
          </a:p>
        </p:txBody>
      </p:sp>
      <p:sp>
        <p:nvSpPr>
          <p:cNvPr id="17443" name="Line 70"/>
          <p:cNvSpPr>
            <a:spLocks noChangeShapeType="1"/>
          </p:cNvSpPr>
          <p:nvPr/>
        </p:nvSpPr>
        <p:spPr bwMode="auto">
          <a:xfrm>
            <a:off x="8242300" y="18430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44" name="Text Box 71"/>
          <p:cNvSpPr txBox="1">
            <a:spLocks noChangeArrowheads="1"/>
          </p:cNvSpPr>
          <p:nvPr/>
        </p:nvSpPr>
        <p:spPr bwMode="auto">
          <a:xfrm>
            <a:off x="8386763" y="1693863"/>
            <a:ext cx="8620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7445" name="Line 72"/>
          <p:cNvSpPr>
            <a:spLocks noChangeShapeType="1"/>
          </p:cNvSpPr>
          <p:nvPr/>
        </p:nvSpPr>
        <p:spPr bwMode="auto">
          <a:xfrm>
            <a:off x="8243888" y="191770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46" name="Text Box 73"/>
          <p:cNvSpPr txBox="1">
            <a:spLocks noChangeArrowheads="1"/>
          </p:cNvSpPr>
          <p:nvPr/>
        </p:nvSpPr>
        <p:spPr bwMode="auto">
          <a:xfrm>
            <a:off x="4716463" y="2781300"/>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dirty="0" err="1" smtClean="0">
                <a:solidFill>
                  <a:srgbClr val="FF0000"/>
                </a:solidFill>
              </a:rPr>
              <a:t>enolpyruvate</a:t>
            </a:r>
            <a:endParaRPr lang="ru-RU" altLang="ru-RU" dirty="0">
              <a:solidFill>
                <a:srgbClr val="FF0000"/>
              </a:solidFill>
            </a:endParaRPr>
          </a:p>
        </p:txBody>
      </p:sp>
      <p:sp>
        <p:nvSpPr>
          <p:cNvPr id="17447" name="Text Box 74"/>
          <p:cNvSpPr txBox="1">
            <a:spLocks noChangeArrowheads="1"/>
          </p:cNvSpPr>
          <p:nvPr/>
        </p:nvSpPr>
        <p:spPr bwMode="auto">
          <a:xfrm>
            <a:off x="7631112" y="2687031"/>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dirty="0" smtClean="0">
                <a:solidFill>
                  <a:srgbClr val="FF0000"/>
                </a:solidFill>
              </a:rPr>
              <a:t>pyruvate</a:t>
            </a:r>
            <a:endParaRPr lang="ru-RU" altLang="ru-RU" dirty="0" smtClean="0">
              <a:solidFill>
                <a:srgbClr val="FF0000"/>
              </a:solidFill>
            </a:endParaRPr>
          </a:p>
        </p:txBody>
      </p:sp>
      <p:sp>
        <p:nvSpPr>
          <p:cNvPr id="17448" name="Text Box 75"/>
          <p:cNvSpPr txBox="1">
            <a:spLocks noChangeArrowheads="1"/>
          </p:cNvSpPr>
          <p:nvPr/>
        </p:nvSpPr>
        <p:spPr bwMode="auto">
          <a:xfrm>
            <a:off x="0" y="342900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2400" smtClean="0">
                <a:solidFill>
                  <a:prstClr val="black"/>
                </a:solidFill>
              </a:rPr>
              <a:t>10</a:t>
            </a:r>
            <a:r>
              <a:rPr lang="ru-RU" altLang="ru-RU" sz="2400" smtClean="0">
                <a:solidFill>
                  <a:prstClr val="black"/>
                </a:solidFill>
              </a:rPr>
              <a:t>)</a:t>
            </a:r>
          </a:p>
        </p:txBody>
      </p:sp>
      <p:sp>
        <p:nvSpPr>
          <p:cNvPr id="17449" name="Text Box 76"/>
          <p:cNvSpPr txBox="1">
            <a:spLocks noChangeArrowheads="1"/>
          </p:cNvSpPr>
          <p:nvPr/>
        </p:nvSpPr>
        <p:spPr bwMode="auto">
          <a:xfrm>
            <a:off x="682625" y="3860800"/>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COOH</a:t>
            </a:r>
            <a:endParaRPr lang="ru-RU" altLang="ru-RU" smtClean="0">
              <a:solidFill>
                <a:prstClr val="black"/>
              </a:solidFill>
            </a:endParaRPr>
          </a:p>
        </p:txBody>
      </p:sp>
      <p:sp>
        <p:nvSpPr>
          <p:cNvPr id="17450" name="Line 77"/>
          <p:cNvSpPr>
            <a:spLocks noChangeShapeType="1"/>
          </p:cNvSpPr>
          <p:nvPr/>
        </p:nvSpPr>
        <p:spPr bwMode="auto">
          <a:xfrm>
            <a:off x="827088" y="414972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51" name="Text Box 78"/>
          <p:cNvSpPr txBox="1">
            <a:spLocks noChangeArrowheads="1"/>
          </p:cNvSpPr>
          <p:nvPr/>
        </p:nvSpPr>
        <p:spPr bwMode="auto">
          <a:xfrm>
            <a:off x="682625" y="429418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7452" name="Line 79"/>
          <p:cNvSpPr>
            <a:spLocks noChangeShapeType="1"/>
          </p:cNvSpPr>
          <p:nvPr/>
        </p:nvSpPr>
        <p:spPr bwMode="auto">
          <a:xfrm>
            <a:off x="827088" y="457993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53" name="Text Box 80"/>
          <p:cNvSpPr txBox="1">
            <a:spLocks noChangeArrowheads="1"/>
          </p:cNvSpPr>
          <p:nvPr/>
        </p:nvSpPr>
        <p:spPr bwMode="auto">
          <a:xfrm>
            <a:off x="682625" y="4797425"/>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3</a:t>
            </a:r>
          </a:p>
        </p:txBody>
      </p:sp>
      <p:sp>
        <p:nvSpPr>
          <p:cNvPr id="17454" name="Line 81"/>
          <p:cNvSpPr>
            <a:spLocks noChangeShapeType="1"/>
          </p:cNvSpPr>
          <p:nvPr/>
        </p:nvSpPr>
        <p:spPr bwMode="auto">
          <a:xfrm>
            <a:off x="969963" y="44354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55" name="Text Box 82"/>
          <p:cNvSpPr txBox="1">
            <a:spLocks noChangeArrowheads="1"/>
          </p:cNvSpPr>
          <p:nvPr/>
        </p:nvSpPr>
        <p:spPr bwMode="auto">
          <a:xfrm>
            <a:off x="1114425" y="4286250"/>
            <a:ext cx="862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7456" name="Line 83"/>
          <p:cNvSpPr>
            <a:spLocks noChangeShapeType="1"/>
          </p:cNvSpPr>
          <p:nvPr/>
        </p:nvSpPr>
        <p:spPr bwMode="auto">
          <a:xfrm>
            <a:off x="971550" y="45100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57" name="Text Box 84"/>
          <p:cNvSpPr txBox="1">
            <a:spLocks noChangeArrowheads="1"/>
          </p:cNvSpPr>
          <p:nvPr/>
        </p:nvSpPr>
        <p:spPr bwMode="auto">
          <a:xfrm>
            <a:off x="395288" y="5300637"/>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dirty="0" smtClean="0">
                <a:solidFill>
                  <a:srgbClr val="FF0000"/>
                </a:solidFill>
              </a:rPr>
              <a:t>pyruvate</a:t>
            </a:r>
            <a:endParaRPr lang="ru-RU" altLang="ru-RU" dirty="0" smtClean="0">
              <a:solidFill>
                <a:srgbClr val="FF0000"/>
              </a:solidFill>
            </a:endParaRPr>
          </a:p>
        </p:txBody>
      </p:sp>
      <p:sp>
        <p:nvSpPr>
          <p:cNvPr id="17458" name="Text Box 87"/>
          <p:cNvSpPr txBox="1">
            <a:spLocks noChangeArrowheads="1"/>
          </p:cNvSpPr>
          <p:nvPr/>
        </p:nvSpPr>
        <p:spPr bwMode="auto">
          <a:xfrm>
            <a:off x="215900" y="4149725"/>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7459" name="Text Box 88"/>
          <p:cNvSpPr txBox="1">
            <a:spLocks noChangeArrowheads="1"/>
          </p:cNvSpPr>
          <p:nvPr/>
        </p:nvSpPr>
        <p:spPr bwMode="auto">
          <a:xfrm>
            <a:off x="7451725" y="1492250"/>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7460" name="Text Box 90"/>
          <p:cNvSpPr txBox="1">
            <a:spLocks noChangeArrowheads="1"/>
          </p:cNvSpPr>
          <p:nvPr/>
        </p:nvSpPr>
        <p:spPr bwMode="auto">
          <a:xfrm>
            <a:off x="5075238" y="3925888"/>
            <a:ext cx="1081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COOH</a:t>
            </a:r>
            <a:endParaRPr lang="ru-RU" altLang="ru-RU" smtClean="0">
              <a:solidFill>
                <a:prstClr val="black"/>
              </a:solidFill>
            </a:endParaRPr>
          </a:p>
        </p:txBody>
      </p:sp>
      <p:sp>
        <p:nvSpPr>
          <p:cNvPr id="17461" name="Line 91"/>
          <p:cNvSpPr>
            <a:spLocks noChangeShapeType="1"/>
          </p:cNvSpPr>
          <p:nvPr/>
        </p:nvSpPr>
        <p:spPr bwMode="auto">
          <a:xfrm>
            <a:off x="5219700" y="421481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62" name="Text Box 92"/>
          <p:cNvSpPr txBox="1">
            <a:spLocks noChangeArrowheads="1"/>
          </p:cNvSpPr>
          <p:nvPr/>
        </p:nvSpPr>
        <p:spPr bwMode="auto">
          <a:xfrm>
            <a:off x="5075238" y="4359275"/>
            <a:ext cx="165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     OH</a:t>
            </a:r>
            <a:endParaRPr lang="ru-RU" altLang="ru-RU" smtClean="0">
              <a:solidFill>
                <a:prstClr val="black"/>
              </a:solidFill>
            </a:endParaRPr>
          </a:p>
        </p:txBody>
      </p:sp>
      <p:sp>
        <p:nvSpPr>
          <p:cNvPr id="17463" name="Line 93"/>
          <p:cNvSpPr>
            <a:spLocks noChangeShapeType="1"/>
          </p:cNvSpPr>
          <p:nvPr/>
        </p:nvSpPr>
        <p:spPr bwMode="auto">
          <a:xfrm>
            <a:off x="5219700" y="464502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64" name="Text Box 94"/>
          <p:cNvSpPr txBox="1">
            <a:spLocks noChangeArrowheads="1"/>
          </p:cNvSpPr>
          <p:nvPr/>
        </p:nvSpPr>
        <p:spPr bwMode="auto">
          <a:xfrm>
            <a:off x="5075238" y="4862513"/>
            <a:ext cx="792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3</a:t>
            </a:r>
          </a:p>
        </p:txBody>
      </p:sp>
      <p:sp>
        <p:nvSpPr>
          <p:cNvPr id="17465" name="Line 97"/>
          <p:cNvSpPr>
            <a:spLocks noChangeShapeType="1"/>
          </p:cNvSpPr>
          <p:nvPr/>
        </p:nvSpPr>
        <p:spPr bwMode="auto">
          <a:xfrm>
            <a:off x="4859338" y="450850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66" name="Text Box 98"/>
          <p:cNvSpPr txBox="1">
            <a:spLocks noChangeArrowheads="1"/>
          </p:cNvSpPr>
          <p:nvPr/>
        </p:nvSpPr>
        <p:spPr bwMode="auto">
          <a:xfrm>
            <a:off x="4500563" y="436562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7467" name="Line 99"/>
          <p:cNvSpPr>
            <a:spLocks noChangeShapeType="1"/>
          </p:cNvSpPr>
          <p:nvPr/>
        </p:nvSpPr>
        <p:spPr bwMode="auto">
          <a:xfrm>
            <a:off x="5364163" y="450850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68" name="Text Box 100"/>
          <p:cNvSpPr txBox="1">
            <a:spLocks noChangeArrowheads="1"/>
          </p:cNvSpPr>
          <p:nvPr/>
        </p:nvSpPr>
        <p:spPr bwMode="auto">
          <a:xfrm>
            <a:off x="4140200" y="4221163"/>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7469" name="Text Box 101"/>
          <p:cNvSpPr txBox="1">
            <a:spLocks noChangeArrowheads="1"/>
          </p:cNvSpPr>
          <p:nvPr/>
        </p:nvSpPr>
        <p:spPr bwMode="auto">
          <a:xfrm>
            <a:off x="4859338" y="5229200"/>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dirty="0" smtClean="0">
                <a:solidFill>
                  <a:srgbClr val="FF0000"/>
                </a:solidFill>
              </a:rPr>
              <a:t>Lactate</a:t>
            </a:r>
            <a:endParaRPr lang="ru-RU" altLang="ru-RU" dirty="0" smtClean="0">
              <a:solidFill>
                <a:srgbClr val="FF0000"/>
              </a:solidFill>
            </a:endParaRPr>
          </a:p>
        </p:txBody>
      </p:sp>
      <p:sp>
        <p:nvSpPr>
          <p:cNvPr id="17470" name="Text Box 102"/>
          <p:cNvSpPr txBox="1">
            <a:spLocks noChangeArrowheads="1"/>
          </p:cNvSpPr>
          <p:nvPr/>
        </p:nvSpPr>
        <p:spPr bwMode="auto">
          <a:xfrm>
            <a:off x="1908175" y="3780057"/>
            <a:ext cx="2519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sz="1600" dirty="0" smtClean="0"/>
              <a:t>Lactate dehydrogenase</a:t>
            </a:r>
            <a:endParaRPr lang="ru-RU" altLang="ru-RU" sz="1600" dirty="0" smtClean="0"/>
          </a:p>
        </p:txBody>
      </p:sp>
      <p:sp>
        <p:nvSpPr>
          <p:cNvPr id="17471" name="Text Box 104"/>
          <p:cNvSpPr txBox="1">
            <a:spLocks noChangeArrowheads="1"/>
          </p:cNvSpPr>
          <p:nvPr/>
        </p:nvSpPr>
        <p:spPr bwMode="auto">
          <a:xfrm>
            <a:off x="1370013" y="4868863"/>
            <a:ext cx="1519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a:t>
            </a:r>
            <a:r>
              <a:rPr lang="en-GB" altLang="ru-RU" dirty="0" smtClean="0">
                <a:solidFill>
                  <a:prstClr val="black"/>
                </a:solidFill>
              </a:rPr>
              <a:t>NAD</a:t>
            </a:r>
            <a:r>
              <a:rPr lang="ru-RU" altLang="ru-RU" dirty="0" smtClean="0">
                <a:solidFill>
                  <a:prstClr val="black"/>
                </a:solidFill>
              </a:rPr>
              <a:t>Н</a:t>
            </a:r>
            <a:r>
              <a:rPr lang="en-US" altLang="ru-RU" dirty="0" smtClean="0">
                <a:solidFill>
                  <a:prstClr val="black"/>
                </a:solidFill>
              </a:rPr>
              <a:t> </a:t>
            </a:r>
            <a:r>
              <a:rPr lang="en-US" altLang="ru-RU" dirty="0">
                <a:solidFill>
                  <a:prstClr val="black"/>
                </a:solidFill>
              </a:rPr>
              <a:t>+ H</a:t>
            </a:r>
            <a:r>
              <a:rPr lang="en-US" altLang="ru-RU" baseline="30000" dirty="0">
                <a:solidFill>
                  <a:prstClr val="black"/>
                </a:solidFill>
              </a:rPr>
              <a:t>+</a:t>
            </a:r>
            <a:endParaRPr lang="ru-RU" altLang="ru-RU" baseline="30000" dirty="0" smtClean="0">
              <a:solidFill>
                <a:prstClr val="black"/>
              </a:solidFill>
            </a:endParaRPr>
          </a:p>
        </p:txBody>
      </p:sp>
      <p:sp>
        <p:nvSpPr>
          <p:cNvPr id="17472" name="Text Box 105"/>
          <p:cNvSpPr txBox="1">
            <a:spLocks noChangeArrowheads="1"/>
          </p:cNvSpPr>
          <p:nvPr/>
        </p:nvSpPr>
        <p:spPr bwMode="auto">
          <a:xfrm>
            <a:off x="3066650" y="4868864"/>
            <a:ext cx="1511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a:t>
            </a:r>
            <a:r>
              <a:rPr lang="en-GB" altLang="ru-RU" dirty="0" smtClean="0">
                <a:solidFill>
                  <a:prstClr val="black"/>
                </a:solidFill>
              </a:rPr>
              <a:t>NAD</a:t>
            </a:r>
            <a:r>
              <a:rPr lang="ru-RU" altLang="ru-RU" baseline="30000" dirty="0" smtClean="0">
                <a:solidFill>
                  <a:prstClr val="black"/>
                </a:solidFill>
              </a:rPr>
              <a:t>+</a:t>
            </a:r>
          </a:p>
        </p:txBody>
      </p:sp>
      <p:cxnSp>
        <p:nvCxnSpPr>
          <p:cNvPr id="17473" name="AutoShape 106"/>
          <p:cNvCxnSpPr>
            <a:cxnSpLocks noChangeShapeType="1"/>
            <a:stCxn id="17471" idx="0"/>
            <a:endCxn id="17472" idx="0"/>
          </p:cNvCxnSpPr>
          <p:nvPr/>
        </p:nvCxnSpPr>
        <p:spPr bwMode="auto">
          <a:xfrm rot="16200000" flipH="1">
            <a:off x="2975965" y="4022529"/>
            <a:ext cx="1" cy="1692668"/>
          </a:xfrm>
          <a:prstGeom prst="curvedConnector3">
            <a:avLst>
              <a:gd name="adj1" fmla="val -22860000000"/>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7474" name="AutoShape 109"/>
          <p:cNvSpPr>
            <a:spLocks noChangeArrowheads="1"/>
          </p:cNvSpPr>
          <p:nvPr/>
        </p:nvSpPr>
        <p:spPr bwMode="auto">
          <a:xfrm rot="5400000">
            <a:off x="2874169" y="3112294"/>
            <a:ext cx="141287" cy="2505075"/>
          </a:xfrm>
          <a:prstGeom prst="upArrow">
            <a:avLst>
              <a:gd name="adj1" fmla="val 42861"/>
              <a:gd name="adj2" fmla="val 226309"/>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7475" name="AutoShape 110"/>
          <p:cNvSpPr>
            <a:spLocks noChangeArrowheads="1"/>
          </p:cNvSpPr>
          <p:nvPr/>
        </p:nvSpPr>
        <p:spPr bwMode="auto">
          <a:xfrm rot="16200000" flipH="1">
            <a:off x="2847181" y="3215482"/>
            <a:ext cx="142875" cy="2586038"/>
          </a:xfrm>
          <a:prstGeom prst="upArrow">
            <a:avLst>
              <a:gd name="adj1" fmla="val 42861"/>
              <a:gd name="adj2" fmla="val 231026"/>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7476" name="AutoShape 111"/>
          <p:cNvSpPr>
            <a:spLocks noChangeArrowheads="1"/>
          </p:cNvSpPr>
          <p:nvPr/>
        </p:nvSpPr>
        <p:spPr bwMode="auto">
          <a:xfrm rot="5400000">
            <a:off x="6892926" y="1323975"/>
            <a:ext cx="144462" cy="896937"/>
          </a:xfrm>
          <a:prstGeom prst="upArrow">
            <a:avLst>
              <a:gd name="adj1" fmla="val 42861"/>
              <a:gd name="adj2" fmla="val 79249"/>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7477" name="AutoShape 112"/>
          <p:cNvSpPr>
            <a:spLocks noChangeArrowheads="1"/>
          </p:cNvSpPr>
          <p:nvPr/>
        </p:nvSpPr>
        <p:spPr bwMode="auto">
          <a:xfrm rot="16200000" flipH="1">
            <a:off x="6849269" y="1453357"/>
            <a:ext cx="146050" cy="925512"/>
          </a:xfrm>
          <a:prstGeom prst="upArrow">
            <a:avLst>
              <a:gd name="adj1" fmla="val 42861"/>
              <a:gd name="adj2" fmla="val 8088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7478" name="AutoShape 113"/>
          <p:cNvSpPr>
            <a:spLocks noChangeArrowheads="1"/>
          </p:cNvSpPr>
          <p:nvPr/>
        </p:nvSpPr>
        <p:spPr bwMode="auto">
          <a:xfrm rot="5400000">
            <a:off x="3420269" y="764382"/>
            <a:ext cx="142875" cy="2160587"/>
          </a:xfrm>
          <a:prstGeom prst="upArrow">
            <a:avLst>
              <a:gd name="adj1" fmla="val 42861"/>
              <a:gd name="adj2" fmla="val 193018"/>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72" name="TextBox 71"/>
          <p:cNvSpPr txBox="1"/>
          <p:nvPr/>
        </p:nvSpPr>
        <p:spPr>
          <a:xfrm>
            <a:off x="4106981" y="1258313"/>
            <a:ext cx="389850" cy="584775"/>
          </a:xfrm>
          <a:prstGeom prst="rect">
            <a:avLst/>
          </a:prstGeom>
          <a:noFill/>
        </p:spPr>
        <p:txBody>
          <a:bodyPr wrap="none" rtlCol="0">
            <a:spAutoFit/>
          </a:bodyPr>
          <a:lstStyle/>
          <a:p>
            <a:r>
              <a:rPr lang="en-US" sz="3200" dirty="0" smtClean="0"/>
              <a:t>*</a:t>
            </a:r>
            <a:endParaRPr lang="ru-RU" sz="3200" dirty="0"/>
          </a:p>
        </p:txBody>
      </p:sp>
    </p:spTree>
    <p:extLst>
      <p:ext uri="{BB962C8B-B14F-4D97-AF65-F5344CB8AC3E}">
        <p14:creationId xmlns:p14="http://schemas.microsoft.com/office/powerpoint/2010/main" val="23664602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683567" y="332656"/>
            <a:ext cx="7864657" cy="5904656"/>
          </a:xfrm>
          <a:prstGeom prst="rect">
            <a:avLst/>
          </a:prstGeom>
        </p:spPr>
      </p:pic>
    </p:spTree>
    <p:extLst>
      <p:ext uri="{BB962C8B-B14F-4D97-AF65-F5344CB8AC3E}">
        <p14:creationId xmlns:p14="http://schemas.microsoft.com/office/powerpoint/2010/main" val="22332874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43000"/>
          </a:xfrm>
        </p:spPr>
        <p:txBody>
          <a:bodyPr/>
          <a:lstStyle/>
          <a:p>
            <a:r>
              <a:rPr lang="en-US" b="1" dirty="0"/>
              <a:t>Hyaluronic acid</a:t>
            </a:r>
            <a:endParaRPr lang="ru-RU" b="1" dirty="0"/>
          </a:p>
        </p:txBody>
      </p:sp>
      <p:sp>
        <p:nvSpPr>
          <p:cNvPr id="4" name="Прямоугольник 3"/>
          <p:cNvSpPr/>
          <p:nvPr/>
        </p:nvSpPr>
        <p:spPr>
          <a:xfrm>
            <a:off x="265676" y="3356992"/>
            <a:ext cx="4572000" cy="1200329"/>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Contained in the intercellular substance of the connective tissue, in the cell membranes, in the synovial fluid and in the vitreous body of the eye</a:t>
            </a:r>
            <a:endParaRPr lang="ru-RU"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644008" y="3370007"/>
            <a:ext cx="4572000" cy="923330"/>
          </a:xfrm>
          <a:prstGeom prst="rect">
            <a:avLst/>
          </a:prstGeom>
        </p:spPr>
        <p:txBody>
          <a:bodyPr>
            <a:spAutoFit/>
          </a:bodyPr>
          <a:lstStyle/>
          <a:p>
            <a:r>
              <a:rPr lang="en-US" b="1" dirty="0">
                <a:latin typeface="Times New Roman" panose="02020603050405020304" pitchFamily="18" charset="0"/>
                <a:cs typeface="Times New Roman" panose="02020603050405020304" pitchFamily="18" charset="0"/>
              </a:rPr>
              <a:t>Functions - regulation of permeability of the intercellular substance, dissolution and diffusion of salts</a:t>
            </a:r>
            <a:endParaRPr lang="ru-RU"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6512" y="6525344"/>
            <a:ext cx="9544739" cy="307777"/>
          </a:xfrm>
          <a:prstGeom prst="rect">
            <a:avLst/>
          </a:prstGeom>
        </p:spPr>
        <p:txBody>
          <a:bodyPr wrap="square">
            <a:spAutoFit/>
          </a:bodyPr>
          <a:lstStyle/>
          <a:p>
            <a:r>
              <a:rPr lang="en-US" sz="1400" dirty="0"/>
              <a:t>http://umedp.ru/articles/preparaty_gialuronovoy_kisloty_v_terapii_osteoartroza_fokus_na_khondroreparant_gialripayer.html</a:t>
            </a:r>
            <a:endParaRPr lang="ru-RU" sz="1400" dirty="0"/>
          </a:p>
        </p:txBody>
      </p:sp>
      <p:pic>
        <p:nvPicPr>
          <p:cNvPr id="7" name="Объект 6"/>
          <p:cNvPicPr>
            <a:picLocks noGrp="1" noChangeAspect="1"/>
          </p:cNvPicPr>
          <p:nvPr>
            <p:ph idx="1"/>
          </p:nvPr>
        </p:nvPicPr>
        <p:blipFill>
          <a:blip r:embed="rId2"/>
          <a:stretch>
            <a:fillRect/>
          </a:stretch>
        </p:blipFill>
        <p:spPr>
          <a:xfrm>
            <a:off x="1835696" y="948179"/>
            <a:ext cx="5266928" cy="2229511"/>
          </a:xfrm>
          <a:prstGeom prst="rect">
            <a:avLst/>
          </a:prstGeom>
        </p:spPr>
      </p:pic>
    </p:spTree>
    <p:extLst>
      <p:ext uri="{BB962C8B-B14F-4D97-AF65-F5344CB8AC3E}">
        <p14:creationId xmlns:p14="http://schemas.microsoft.com/office/powerpoint/2010/main" val="32572114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457200" y="1688"/>
            <a:ext cx="8229600" cy="70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eaLnBrk="0" hangingPunct="0">
              <a:buClrTx/>
              <a:buSzPct val="75000"/>
              <a:buFontTx/>
              <a:buNone/>
              <a:defRPr/>
            </a:pPr>
            <a:r>
              <a:rPr lang="en-US" altLang="ru-RU" sz="3200" b="1" dirty="0">
                <a:solidFill>
                  <a:srgbClr val="FF0000"/>
                </a:solidFill>
                <a:latin typeface="Calibri" pitchFamily="32" charset="0"/>
              </a:rPr>
              <a:t>HYALURONIC ACID</a:t>
            </a:r>
            <a:endParaRPr lang="ru-RU" altLang="ru-RU" sz="3200" b="1" dirty="0" smtClean="0">
              <a:solidFill>
                <a:srgbClr val="FF0000"/>
              </a:solidFill>
              <a:latin typeface="Calibri" pitchFamily="32" charset="0"/>
            </a:endParaRPr>
          </a:p>
        </p:txBody>
      </p:sp>
      <p:sp>
        <p:nvSpPr>
          <p:cNvPr id="48131" name="Rectangle 2"/>
          <p:cNvSpPr>
            <a:spLocks noChangeArrowheads="1"/>
          </p:cNvSpPr>
          <p:nvPr/>
        </p:nvSpPr>
        <p:spPr bwMode="auto">
          <a:xfrm>
            <a:off x="251520" y="722313"/>
            <a:ext cx="4824413" cy="5265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Microsoft YaHei" charset="-122"/>
              </a:defRPr>
            </a:lvl9pPr>
          </a:lstStyle>
          <a:p>
            <a:pPr>
              <a:buClr>
                <a:srgbClr val="00007D"/>
              </a:buClr>
              <a:buSzPct val="75000"/>
              <a:buFont typeface="Wingdings" charset="2"/>
              <a:buChar char=""/>
            </a:pPr>
            <a:r>
              <a:rPr lang="en-US" altLang="ru-RU" sz="2800" dirty="0">
                <a:solidFill>
                  <a:srgbClr val="000000"/>
                </a:solidFill>
              </a:rPr>
              <a:t>Protein content - no more than 1-2%</a:t>
            </a:r>
          </a:p>
          <a:p>
            <a:pPr>
              <a:buClr>
                <a:srgbClr val="00007D"/>
              </a:buClr>
              <a:buSzPct val="75000"/>
              <a:buFont typeface="Wingdings" charset="2"/>
              <a:buChar char=""/>
            </a:pPr>
            <a:r>
              <a:rPr lang="en-US" altLang="ru-RU" sz="2800" dirty="0">
                <a:solidFill>
                  <a:srgbClr val="000000"/>
                </a:solidFill>
              </a:rPr>
              <a:t>Properties - </a:t>
            </a:r>
            <a:r>
              <a:rPr lang="en-US" altLang="ru-RU" sz="2800" dirty="0" err="1">
                <a:solidFill>
                  <a:srgbClr val="000000"/>
                </a:solidFill>
              </a:rPr>
              <a:t>polyanion</a:t>
            </a:r>
            <a:r>
              <a:rPr lang="en-US" altLang="ru-RU" sz="2800" dirty="0">
                <a:solidFill>
                  <a:srgbClr val="000000"/>
                </a:solidFill>
              </a:rPr>
              <a:t> with a large negative charge; very hydrophilic molecule; forms very viscous gel-like solutions with water</a:t>
            </a:r>
          </a:p>
          <a:p>
            <a:pPr>
              <a:buClr>
                <a:srgbClr val="00007D"/>
              </a:buClr>
              <a:buSzPct val="75000"/>
              <a:buFont typeface="Wingdings" charset="2"/>
              <a:buChar char=""/>
            </a:pPr>
            <a:r>
              <a:rPr lang="en-US" altLang="ru-RU" sz="2800" dirty="0">
                <a:solidFill>
                  <a:srgbClr val="000000"/>
                </a:solidFill>
              </a:rPr>
              <a:t>Functions - regulation of permeability of the intercellular substance, dissolution and diffusion of salts</a:t>
            </a:r>
            <a:endParaRPr lang="ru-RU" altLang="ru-RU" sz="2800" b="1" dirty="0">
              <a:solidFill>
                <a:srgbClr val="000000"/>
              </a:solidFill>
            </a:endParaRPr>
          </a:p>
        </p:txBody>
      </p:sp>
      <p:pic>
        <p:nvPicPr>
          <p:cNvPr id="481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912" y="1124744"/>
            <a:ext cx="4008191" cy="45365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3676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t>Chondroitin sulfates</a:t>
            </a:r>
            <a:endParaRPr lang="ru-RU" b="1" dirty="0"/>
          </a:p>
        </p:txBody>
      </p:sp>
      <p:sp>
        <p:nvSpPr>
          <p:cNvPr id="4" name="Прямоугольник 3"/>
          <p:cNvSpPr/>
          <p:nvPr/>
        </p:nvSpPr>
        <p:spPr>
          <a:xfrm>
            <a:off x="6084168" y="2971735"/>
            <a:ext cx="2935539" cy="1200329"/>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form aggregates with a large polypeptide chain, are able to bind cations, for example, calcium cations</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stretch>
            <a:fillRect/>
          </a:stretch>
        </p:blipFill>
        <p:spPr>
          <a:xfrm>
            <a:off x="539552" y="1628800"/>
            <a:ext cx="5381625" cy="3886200"/>
          </a:xfrm>
          <a:prstGeom prst="rect">
            <a:avLst/>
          </a:prstGeom>
        </p:spPr>
      </p:pic>
    </p:spTree>
    <p:extLst>
      <p:ext uri="{BB962C8B-B14F-4D97-AF65-F5344CB8AC3E}">
        <p14:creationId xmlns:p14="http://schemas.microsoft.com/office/powerpoint/2010/main" val="20712821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162581"/>
            <a:ext cx="8928992" cy="4066619"/>
          </a:xfrm>
        </p:spPr>
        <p:txBody>
          <a:bodyPr>
            <a:normAutofit lnSpcReduction="10000"/>
          </a:bodyPr>
          <a:lstStyle/>
          <a:p>
            <a:r>
              <a:rPr lang="en-US" sz="2400" b="1" dirty="0">
                <a:solidFill>
                  <a:srgbClr val="FF0000"/>
                </a:solidFill>
                <a:latin typeface="Arial" pitchFamily="34" charset="0"/>
                <a:cs typeface="Arial" pitchFamily="34" charset="0"/>
              </a:rPr>
              <a:t>Chondroitin sulfates </a:t>
            </a:r>
            <a:r>
              <a:rPr lang="en-US" sz="2400" b="1" dirty="0">
                <a:latin typeface="Arial" pitchFamily="34" charset="0"/>
                <a:cs typeface="Arial" pitchFamily="34" charset="0"/>
              </a:rPr>
              <a:t>are the most common </a:t>
            </a:r>
            <a:r>
              <a:rPr lang="en-US" sz="2400" b="1" dirty="0" err="1">
                <a:latin typeface="Arial" pitchFamily="34" charset="0"/>
                <a:cs typeface="Arial" pitchFamily="34" charset="0"/>
              </a:rPr>
              <a:t>glycosaminoglycans</a:t>
            </a:r>
            <a:r>
              <a:rPr lang="en-US" sz="2400" b="1" dirty="0">
                <a:latin typeface="Arial" pitchFamily="34" charset="0"/>
                <a:cs typeface="Arial" pitchFamily="34" charset="0"/>
              </a:rPr>
              <a:t> in the human body; they are found in cartilage, skin, tendons, ligaments, arteries, and the cornea of the eye. Chondroitin sulfates are an important component of </a:t>
            </a:r>
            <a:r>
              <a:rPr lang="en-US" sz="2400" b="1" dirty="0" err="1">
                <a:latin typeface="Arial" pitchFamily="34" charset="0"/>
                <a:cs typeface="Arial" pitchFamily="34" charset="0"/>
              </a:rPr>
              <a:t>aggrecan</a:t>
            </a:r>
            <a:r>
              <a:rPr lang="en-US" sz="2400" b="1" dirty="0">
                <a:latin typeface="Arial" pitchFamily="34" charset="0"/>
                <a:cs typeface="Arial" pitchFamily="34" charset="0"/>
              </a:rPr>
              <a:t>, the main proteoglycan of the cartilage matrix.</a:t>
            </a:r>
          </a:p>
          <a:p>
            <a:r>
              <a:rPr lang="en-US" sz="2400" b="1" dirty="0">
                <a:latin typeface="Arial" pitchFamily="34" charset="0"/>
                <a:cs typeface="Arial" pitchFamily="34" charset="0"/>
              </a:rPr>
              <a:t>There are 2 types of chondroitin sulfates in the human body: chondroitin-4-sulfate and chondroitin-6-sulfate. They are built in the same way, the difference concerns only the position of the sulfate group in the N-</a:t>
            </a:r>
            <a:r>
              <a:rPr lang="en-US" sz="2400" b="1" dirty="0" err="1">
                <a:latin typeface="Arial" pitchFamily="34" charset="0"/>
                <a:cs typeface="Arial" pitchFamily="34" charset="0"/>
              </a:rPr>
              <a:t>acetylgalactosamine</a:t>
            </a:r>
            <a:r>
              <a:rPr lang="en-US" sz="2400" b="1" dirty="0">
                <a:latin typeface="Arial" pitchFamily="34" charset="0"/>
                <a:cs typeface="Arial" pitchFamily="34" charset="0"/>
              </a:rPr>
              <a:t> molecule</a:t>
            </a:r>
            <a:endParaRPr lang="ru-RU"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909862"/>
            <a:ext cx="2952328" cy="170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1" y="5107423"/>
            <a:ext cx="3018602" cy="141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txBox="1">
            <a:spLocks noChangeArrowheads="1"/>
          </p:cNvSpPr>
          <p:nvPr/>
        </p:nvSpPr>
        <p:spPr>
          <a:xfrm>
            <a:off x="0" y="0"/>
            <a:ext cx="9144000" cy="1143000"/>
          </a:xfrm>
          <a:prstGeom prst="rect">
            <a:avLst/>
          </a:prstGeom>
          <a:solidFill>
            <a:srgbClr val="FFCCFF"/>
          </a:solidFill>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dirty="0"/>
              <a:t>Chondroitin sulfates</a:t>
            </a:r>
            <a:endParaRPr lang="ru-RU" altLang="ru-RU" dirty="0" smtClean="0"/>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5031915"/>
            <a:ext cx="2407274" cy="173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6157" y="5031915"/>
            <a:ext cx="1469374" cy="174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4236" y="-99391"/>
            <a:ext cx="1291149"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29041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755576" y="276415"/>
            <a:ext cx="7765361" cy="4279577"/>
          </a:xfrm>
          <a:prstGeom prst="rect">
            <a:avLst/>
          </a:prstGeom>
        </p:spPr>
      </p:pic>
      <p:pic>
        <p:nvPicPr>
          <p:cNvPr id="5" name="Рисунок 4"/>
          <p:cNvPicPr>
            <a:picLocks noChangeAspect="1"/>
          </p:cNvPicPr>
          <p:nvPr/>
        </p:nvPicPr>
        <p:blipFill>
          <a:blip r:embed="rId3"/>
          <a:stretch>
            <a:fillRect/>
          </a:stretch>
        </p:blipFill>
        <p:spPr>
          <a:xfrm>
            <a:off x="1763688" y="4653136"/>
            <a:ext cx="6203032" cy="2087138"/>
          </a:xfrm>
          <a:prstGeom prst="rect">
            <a:avLst/>
          </a:prstGeom>
        </p:spPr>
      </p:pic>
    </p:spTree>
    <p:extLst>
      <p:ext uri="{BB962C8B-B14F-4D97-AF65-F5344CB8AC3E}">
        <p14:creationId xmlns:p14="http://schemas.microsoft.com/office/powerpoint/2010/main" val="3850859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145" y="4149080"/>
            <a:ext cx="9113855" cy="2636837"/>
          </a:xfrm>
        </p:spPr>
        <p:txBody>
          <a:bodyPr>
            <a:normAutofit/>
          </a:bodyPr>
          <a:lstStyle/>
          <a:p>
            <a:r>
              <a:rPr lang="en-US" sz="2000" b="1" dirty="0">
                <a:solidFill>
                  <a:srgbClr val="FF0000"/>
                </a:solidFill>
                <a:latin typeface="Arial" pitchFamily="34" charset="0"/>
                <a:cs typeface="Arial" pitchFamily="34" charset="0"/>
              </a:rPr>
              <a:t>Heparin </a:t>
            </a:r>
            <a:r>
              <a:rPr lang="en-US" sz="2000" b="1" dirty="0">
                <a:latin typeface="Arial" pitchFamily="34" charset="0"/>
                <a:cs typeface="Arial" pitchFamily="34" charset="0"/>
              </a:rPr>
              <a:t>is an important component of the blood anticoagulant system (it is used as an anticoagulant in the treatment of thrombosis). The disaccharide unit of heparin is similar to the disaccharide unit of </a:t>
            </a:r>
            <a:r>
              <a:rPr lang="en-US" sz="2000" b="1" dirty="0" err="1">
                <a:latin typeface="Arial" pitchFamily="34" charset="0"/>
                <a:cs typeface="Arial" pitchFamily="34" charset="0"/>
              </a:rPr>
              <a:t>heparan</a:t>
            </a:r>
            <a:r>
              <a:rPr lang="en-US" sz="2000" b="1" dirty="0">
                <a:latin typeface="Arial" pitchFamily="34" charset="0"/>
                <a:cs typeface="Arial" pitchFamily="34" charset="0"/>
              </a:rPr>
              <a:t> sulfate. The difference between these </a:t>
            </a:r>
            <a:r>
              <a:rPr lang="en-US" sz="2000" b="1" dirty="0" err="1">
                <a:latin typeface="Arial" pitchFamily="34" charset="0"/>
                <a:cs typeface="Arial" pitchFamily="34" charset="0"/>
              </a:rPr>
              <a:t>glycosaminoglycans</a:t>
            </a:r>
            <a:r>
              <a:rPr lang="en-US" sz="2000" b="1" dirty="0">
                <a:latin typeface="Arial" pitchFamily="34" charset="0"/>
                <a:cs typeface="Arial" pitchFamily="34" charset="0"/>
              </a:rPr>
              <a:t> is that there are more N-sulfate groups in heparin, and more N-acetyl groups in </a:t>
            </a:r>
            <a:r>
              <a:rPr lang="en-US" sz="2000" b="1" dirty="0" err="1">
                <a:latin typeface="Arial" pitchFamily="34" charset="0"/>
                <a:cs typeface="Arial" pitchFamily="34" charset="0"/>
              </a:rPr>
              <a:t>heparan</a:t>
            </a:r>
            <a:r>
              <a:rPr lang="en-US" sz="2000" b="1" dirty="0">
                <a:latin typeface="Arial" pitchFamily="34" charset="0"/>
                <a:cs typeface="Arial" pitchFamily="34" charset="0"/>
              </a:rPr>
              <a:t> sulfate. The molecular weight of heparin ranges from </a:t>
            </a:r>
            <a:r>
              <a:rPr lang="ru-RU" sz="2000" dirty="0">
                <a:latin typeface="Arial" pitchFamily="34" charset="0"/>
                <a:cs typeface="Arial" pitchFamily="34" charset="0"/>
              </a:rPr>
              <a:t>6 × 10</a:t>
            </a:r>
            <a:r>
              <a:rPr lang="ru-RU" sz="2000" baseline="30000" dirty="0">
                <a:latin typeface="Arial" pitchFamily="34" charset="0"/>
                <a:cs typeface="Arial" pitchFamily="34" charset="0"/>
              </a:rPr>
              <a:t>3</a:t>
            </a:r>
            <a:r>
              <a:rPr lang="ru-RU" sz="2000" dirty="0">
                <a:latin typeface="Arial" pitchFamily="34" charset="0"/>
                <a:cs typeface="Arial" pitchFamily="34" charset="0"/>
              </a:rPr>
              <a:t> </a:t>
            </a:r>
            <a:r>
              <a:rPr lang="en-US" sz="2000" b="1" dirty="0" smtClean="0">
                <a:latin typeface="Arial" pitchFamily="34" charset="0"/>
                <a:cs typeface="Arial" pitchFamily="34" charset="0"/>
              </a:rPr>
              <a:t>to </a:t>
            </a:r>
            <a:r>
              <a:rPr lang="ru-RU" sz="2000" dirty="0">
                <a:latin typeface="Arial" pitchFamily="34" charset="0"/>
                <a:cs typeface="Arial" pitchFamily="34" charset="0"/>
              </a:rPr>
              <a:t>25 × 10</a:t>
            </a:r>
            <a:r>
              <a:rPr lang="ru-RU" sz="2000" baseline="30000" dirty="0">
                <a:latin typeface="Arial" pitchFamily="34" charset="0"/>
                <a:cs typeface="Arial" pitchFamily="34" charset="0"/>
              </a:rPr>
              <a:t>3</a:t>
            </a:r>
            <a:r>
              <a:rPr lang="ru-RU" sz="2000" dirty="0">
                <a:latin typeface="Arial" pitchFamily="34" charset="0"/>
                <a:cs typeface="Arial" pitchFamily="34" charset="0"/>
              </a:rPr>
              <a:t> </a:t>
            </a:r>
            <a:r>
              <a:rPr lang="en-US" sz="2000" b="1" dirty="0" smtClean="0">
                <a:latin typeface="Arial" pitchFamily="34" charset="0"/>
                <a:cs typeface="Arial" pitchFamily="34" charset="0"/>
              </a:rPr>
              <a:t>D.</a:t>
            </a:r>
            <a:endParaRPr lang="ru-RU" sz="2200" dirty="0">
              <a:latin typeface="Arial" pitchFamily="34" charset="0"/>
              <a:cs typeface="Arial" pitchFamily="34" charset="0"/>
            </a:endParaRPr>
          </a:p>
        </p:txBody>
      </p:sp>
      <p:sp>
        <p:nvSpPr>
          <p:cNvPr id="5" name="Rectangle 4"/>
          <p:cNvSpPr txBox="1">
            <a:spLocks noChangeArrowheads="1"/>
          </p:cNvSpPr>
          <p:nvPr/>
        </p:nvSpPr>
        <p:spPr>
          <a:xfrm>
            <a:off x="0" y="0"/>
            <a:ext cx="9144000" cy="941388"/>
          </a:xfrm>
          <a:prstGeom prst="rect">
            <a:avLst/>
          </a:prstGeom>
          <a:solidFill>
            <a:srgbClr val="FFCCFF"/>
          </a:solidFill>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dirty="0"/>
              <a:t>Heparin</a:t>
            </a:r>
            <a:endParaRPr lang="ru-RU" altLang="ru-RU" dirty="0" smtClean="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75" y="2365856"/>
            <a:ext cx="2721029" cy="181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stretch>
            <a:fillRect/>
          </a:stretch>
        </p:blipFill>
        <p:spPr>
          <a:xfrm>
            <a:off x="3419872" y="1196752"/>
            <a:ext cx="5200253" cy="2899906"/>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5" y="69650"/>
            <a:ext cx="1668817" cy="204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696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t>Heparin</a:t>
            </a:r>
            <a:endParaRPr lang="ru-RU" b="1" dirty="0"/>
          </a:p>
        </p:txBody>
      </p:sp>
      <p:sp>
        <p:nvSpPr>
          <p:cNvPr id="4" name="Прямоугольник 3"/>
          <p:cNvSpPr/>
          <p:nvPr/>
        </p:nvSpPr>
        <p:spPr>
          <a:xfrm>
            <a:off x="980326" y="4293096"/>
            <a:ext cx="5751913"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Direct anticoagulant and lipoprotein lipase activator (responsible for the absorption of blood lipids)</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stretch>
            <a:fillRect/>
          </a:stretch>
        </p:blipFill>
        <p:spPr>
          <a:xfrm>
            <a:off x="980326" y="1246813"/>
            <a:ext cx="6563072" cy="3036514"/>
          </a:xfrm>
          <a:prstGeom prst="rect">
            <a:avLst/>
          </a:prstGeom>
        </p:spPr>
      </p:pic>
      <p:pic>
        <p:nvPicPr>
          <p:cNvPr id="6" name="Рисунок 5"/>
          <p:cNvPicPr>
            <a:picLocks noChangeAspect="1"/>
          </p:cNvPicPr>
          <p:nvPr/>
        </p:nvPicPr>
        <p:blipFill>
          <a:blip r:embed="rId3"/>
          <a:stretch>
            <a:fillRect/>
          </a:stretch>
        </p:blipFill>
        <p:spPr>
          <a:xfrm>
            <a:off x="6593116" y="4329207"/>
            <a:ext cx="2501008" cy="2501008"/>
          </a:xfrm>
          <a:prstGeom prst="rect">
            <a:avLst/>
          </a:prstGeom>
        </p:spPr>
      </p:pic>
    </p:spTree>
    <p:extLst>
      <p:ext uri="{BB962C8B-B14F-4D97-AF65-F5344CB8AC3E}">
        <p14:creationId xmlns:p14="http://schemas.microsoft.com/office/powerpoint/2010/main" val="21738872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47471" y="116632"/>
            <a:ext cx="8010890" cy="6408712"/>
          </a:xfrm>
          <a:prstGeom prst="rect">
            <a:avLst/>
          </a:prstGeom>
        </p:spPr>
      </p:pic>
    </p:spTree>
    <p:extLst>
      <p:ext uri="{BB962C8B-B14F-4D97-AF65-F5344CB8AC3E}">
        <p14:creationId xmlns:p14="http://schemas.microsoft.com/office/powerpoint/2010/main" val="8779425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err="1"/>
              <a:t>Keratan</a:t>
            </a:r>
            <a:r>
              <a:rPr lang="en-US" b="1" dirty="0"/>
              <a:t> sulfate</a:t>
            </a:r>
            <a:endParaRPr lang="ru-RU" b="1" dirty="0"/>
          </a:p>
        </p:txBody>
      </p:sp>
      <p:sp>
        <p:nvSpPr>
          <p:cNvPr id="5" name="Прямоугольник 4"/>
          <p:cNvSpPr/>
          <p:nvPr/>
        </p:nvSpPr>
        <p:spPr>
          <a:xfrm>
            <a:off x="467544" y="1213290"/>
            <a:ext cx="8388424"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part of the cell surface; component of the extracellular matrix.</a:t>
            </a:r>
            <a:endParaRPr lang="ru-RU"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95536" y="3933056"/>
            <a:ext cx="8532440" cy="2031325"/>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In case of tissue damage or other pathological process, the production of </a:t>
            </a:r>
            <a:r>
              <a:rPr lang="en-US" dirty="0" err="1">
                <a:latin typeface="Times New Roman" panose="02020603050405020304" pitchFamily="18" charset="0"/>
                <a:cs typeface="Times New Roman" panose="02020603050405020304" pitchFamily="18" charset="0"/>
              </a:rPr>
              <a:t>keratan</a:t>
            </a:r>
            <a:r>
              <a:rPr lang="en-US" dirty="0">
                <a:latin typeface="Times New Roman" panose="02020603050405020304" pitchFamily="18" charset="0"/>
                <a:cs typeface="Times New Roman" panose="02020603050405020304" pitchFamily="18" charset="0"/>
              </a:rPr>
              <a:t> sulfate is reduced or stopped.</a:t>
            </a:r>
          </a:p>
          <a:p>
            <a:r>
              <a:rPr lang="en-US" dirty="0">
                <a:latin typeface="Times New Roman" panose="02020603050405020304" pitchFamily="18" charset="0"/>
                <a:cs typeface="Times New Roman" panose="02020603050405020304" pitchFamily="18" charset="0"/>
              </a:rPr>
              <a:t>Microglia also reduce </a:t>
            </a:r>
            <a:r>
              <a:rPr lang="en-US" dirty="0" err="1">
                <a:latin typeface="Times New Roman" panose="02020603050405020304" pitchFamily="18" charset="0"/>
                <a:cs typeface="Times New Roman" panose="02020603050405020304" pitchFamily="18" charset="0"/>
              </a:rPr>
              <a:t>keratan</a:t>
            </a:r>
            <a:r>
              <a:rPr lang="en-US" dirty="0">
                <a:latin typeface="Times New Roman" panose="02020603050405020304" pitchFamily="18" charset="0"/>
                <a:cs typeface="Times New Roman" panose="02020603050405020304" pitchFamily="18" charset="0"/>
              </a:rPr>
              <a:t> sulfate synthesis in inflammation; one study noted the loss of </a:t>
            </a:r>
            <a:r>
              <a:rPr lang="en-US" dirty="0" err="1">
                <a:latin typeface="Times New Roman" panose="02020603050405020304" pitchFamily="18" charset="0"/>
                <a:cs typeface="Times New Roman" panose="02020603050405020304" pitchFamily="18" charset="0"/>
              </a:rPr>
              <a:t>keratan</a:t>
            </a:r>
            <a:r>
              <a:rPr lang="en-US" dirty="0">
                <a:latin typeface="Times New Roman" panose="02020603050405020304" pitchFamily="18" charset="0"/>
                <a:cs typeface="Times New Roman" panose="02020603050405020304" pitchFamily="18" charset="0"/>
              </a:rPr>
              <a:t> sulfate in Alzheimer's disease.</a:t>
            </a:r>
          </a:p>
          <a:p>
            <a:r>
              <a:rPr lang="en-US" dirty="0">
                <a:latin typeface="Times New Roman" panose="02020603050405020304" pitchFamily="18" charset="0"/>
                <a:cs typeface="Times New Roman" panose="02020603050405020304" pitchFamily="18" charset="0"/>
              </a:rPr>
              <a:t>In other studies, on the contrary, an increase in the expression of KS by microglia during injury was noted. Changes occur under the influence of pro-inflammatory cytokines.</a:t>
            </a:r>
          </a:p>
          <a:p>
            <a:r>
              <a:rPr lang="en-US" dirty="0">
                <a:latin typeface="Times New Roman" panose="02020603050405020304" pitchFamily="18" charset="0"/>
                <a:cs typeface="Times New Roman" panose="02020603050405020304" pitchFamily="18" charset="0"/>
              </a:rPr>
              <a:t>The role of KS in the formation of glial scars in brain damage has been described.</a:t>
            </a:r>
            <a:endParaRPr lang="ru-RU"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1763688" y="1542281"/>
            <a:ext cx="3419475" cy="2390775"/>
          </a:xfrm>
          <a:prstGeom prst="rect">
            <a:avLst/>
          </a:prstGeom>
        </p:spPr>
      </p:pic>
    </p:spTree>
    <p:extLst>
      <p:ext uri="{BB962C8B-B14F-4D97-AF65-F5344CB8AC3E}">
        <p14:creationId xmlns:p14="http://schemas.microsoft.com/office/powerpoint/2010/main" val="979576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683568" y="0"/>
            <a:ext cx="7416824" cy="6823478"/>
          </a:xfrm>
          <a:prstGeom prst="rect">
            <a:avLst/>
          </a:prstGeom>
        </p:spPr>
      </p:pic>
    </p:spTree>
    <p:extLst>
      <p:ext uri="{BB962C8B-B14F-4D97-AF65-F5344CB8AC3E}">
        <p14:creationId xmlns:p14="http://schemas.microsoft.com/office/powerpoint/2010/main" val="30380727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727" r="8073"/>
          <a:stretch/>
        </p:blipFill>
        <p:spPr bwMode="auto">
          <a:xfrm>
            <a:off x="14683" y="980728"/>
            <a:ext cx="2088232" cy="557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395536" y="228600"/>
            <a:ext cx="8370512" cy="464096"/>
          </a:xfrm>
        </p:spPr>
        <p:txBody>
          <a:bodyPr>
            <a:normAutofit fontScale="90000"/>
          </a:bodyPr>
          <a:lstStyle/>
          <a:p>
            <a:r>
              <a:rPr lang="en-US" b="1" dirty="0">
                <a:solidFill>
                  <a:srgbClr val="FF0000"/>
                </a:solidFill>
              </a:rPr>
              <a:t>Signs of </a:t>
            </a:r>
            <a:r>
              <a:rPr lang="en-US" b="1" dirty="0" err="1">
                <a:solidFill>
                  <a:srgbClr val="FF0000"/>
                </a:solidFill>
              </a:rPr>
              <a:t>lysosomal</a:t>
            </a:r>
            <a:r>
              <a:rPr lang="en-US" b="1" dirty="0">
                <a:solidFill>
                  <a:srgbClr val="FF0000"/>
                </a:solidFill>
              </a:rPr>
              <a:t> diseases</a:t>
            </a:r>
            <a:endParaRPr lang="ru-RU" b="1" dirty="0">
              <a:solidFill>
                <a:srgbClr val="FF0000"/>
              </a:solidFill>
            </a:endParaRPr>
          </a:p>
        </p:txBody>
      </p:sp>
      <p:graphicFrame>
        <p:nvGraphicFramePr>
          <p:cNvPr id="8" name="Схема 7"/>
          <p:cNvGraphicFramePr/>
          <p:nvPr>
            <p:extLst>
              <p:ext uri="{D42A27DB-BD31-4B8C-83A1-F6EECF244321}">
                <p14:modId xmlns:p14="http://schemas.microsoft.com/office/powerpoint/2010/main" val="1975019119"/>
              </p:ext>
            </p:extLst>
          </p:nvPr>
        </p:nvGraphicFramePr>
        <p:xfrm>
          <a:off x="755576" y="980728"/>
          <a:ext cx="9468544"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1459"/>
            <a:ext cx="899592" cy="110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6150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544216"/>
          </a:xfrm>
        </p:spPr>
        <p:txBody>
          <a:bodyPr/>
          <a:lstStyle/>
          <a:p>
            <a:r>
              <a:rPr lang="en-US" b="1" dirty="0">
                <a:solidFill>
                  <a:srgbClr val="FF0000"/>
                </a:solidFill>
              </a:rPr>
              <a:t>Appearance of patients - “brothers” and “sisters”</a:t>
            </a:r>
            <a:endParaRPr lang="ru-RU" b="1" dirty="0">
              <a:solidFill>
                <a:srgbClr val="FF000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484784"/>
            <a:ext cx="333375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484784"/>
            <a:ext cx="2880320" cy="2694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188" y="1689380"/>
            <a:ext cx="2493175" cy="228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2684" t="9177" r="27826" b="45412"/>
          <a:stretch/>
        </p:blipFill>
        <p:spPr bwMode="auto">
          <a:xfrm>
            <a:off x="72008" y="4122006"/>
            <a:ext cx="2105892" cy="2721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6448" b="8967"/>
          <a:stretch/>
        </p:blipFill>
        <p:spPr bwMode="auto">
          <a:xfrm>
            <a:off x="2177900" y="4122006"/>
            <a:ext cx="2381250" cy="2715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3429" y="4126781"/>
            <a:ext cx="2303194" cy="2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0668" y="4156929"/>
            <a:ext cx="2307836" cy="262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373278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72" t="5462"/>
          <a:stretch/>
        </p:blipFill>
        <p:spPr bwMode="auto">
          <a:xfrm>
            <a:off x="8562" y="-12398"/>
            <a:ext cx="8271091" cy="683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6550223"/>
            <a:ext cx="9144000" cy="307777"/>
          </a:xfrm>
          <a:prstGeom prst="rect">
            <a:avLst/>
          </a:prstGeom>
        </p:spPr>
        <p:txBody>
          <a:bodyPr wrap="square">
            <a:spAutoFit/>
          </a:bodyPr>
          <a:lstStyle/>
          <a:p>
            <a:pPr algn="ctr"/>
            <a:r>
              <a:rPr lang="en-US" sz="1400" dirty="0">
                <a:solidFill>
                  <a:srgbClr val="000000"/>
                </a:solidFill>
              </a:rPr>
              <a:t>https://image.slidesharecdn.com/gargoylism-150721164046-lva1-app6892/95/gargoylism-6-638.jpg?cb=1437497037</a:t>
            </a:r>
            <a:endParaRPr lang="ru-RU" sz="1400" dirty="0">
              <a:solidFill>
                <a:srgbClr val="000000"/>
              </a:solidFill>
            </a:endParaRPr>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80" r="46333"/>
          <a:stretch/>
        </p:blipFill>
        <p:spPr bwMode="auto">
          <a:xfrm>
            <a:off x="7178217" y="836712"/>
            <a:ext cx="1965784" cy="5282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83524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12775" y="228600"/>
            <a:ext cx="8153400" cy="990600"/>
          </a:xfrm>
        </p:spPr>
        <p:txBody>
          <a:bodyPr/>
          <a:lstStyle/>
          <a:p>
            <a:r>
              <a:rPr lang="en-US" altLang="ru-RU" sz="3600" b="1" dirty="0" err="1"/>
              <a:t>Lysosomal</a:t>
            </a:r>
            <a:r>
              <a:rPr lang="en-US" altLang="ru-RU" sz="3600" b="1" dirty="0"/>
              <a:t> storage diseases</a:t>
            </a:r>
            <a:endParaRPr lang="ru-RU" altLang="ru-RU" sz="3600" b="1" dirty="0" smtClean="0"/>
          </a:p>
        </p:txBody>
      </p:sp>
      <p:sp>
        <p:nvSpPr>
          <p:cNvPr id="27651" name="Прямоугольник 4"/>
          <p:cNvSpPr>
            <a:spLocks noChangeArrowheads="1"/>
          </p:cNvSpPr>
          <p:nvPr/>
        </p:nvSpPr>
        <p:spPr bwMode="auto">
          <a:xfrm>
            <a:off x="0" y="1500188"/>
            <a:ext cx="9144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altLang="ru-RU" sz="2800" dirty="0">
                <a:solidFill>
                  <a:prstClr val="black"/>
                </a:solidFill>
                <a:latin typeface="Calibri" pitchFamily="34" charset="0"/>
              </a:rPr>
              <a:t>Disorders of </a:t>
            </a:r>
            <a:r>
              <a:rPr lang="en-US" altLang="ru-RU" sz="2800" dirty="0" err="1">
                <a:solidFill>
                  <a:prstClr val="black"/>
                </a:solidFill>
                <a:latin typeface="Calibri" pitchFamily="34" charset="0"/>
              </a:rPr>
              <a:t>heteropolysaccharide</a:t>
            </a:r>
            <a:r>
              <a:rPr lang="en-US" altLang="ru-RU" sz="2800" dirty="0">
                <a:solidFill>
                  <a:prstClr val="black"/>
                </a:solidFill>
                <a:latin typeface="Calibri" pitchFamily="34" charset="0"/>
              </a:rPr>
              <a:t> metabolism:</a:t>
            </a:r>
          </a:p>
          <a:p>
            <a:pPr algn="just" eaLnBrk="1" fontAlgn="base" hangingPunct="1">
              <a:spcBef>
                <a:spcPct val="0"/>
              </a:spcBef>
              <a:spcAft>
                <a:spcPct val="0"/>
              </a:spcAft>
            </a:pPr>
            <a:r>
              <a:rPr lang="en-US" altLang="ru-RU" sz="2800" dirty="0">
                <a:solidFill>
                  <a:prstClr val="black"/>
                </a:solidFill>
                <a:latin typeface="Calibri" pitchFamily="34" charset="0"/>
              </a:rPr>
              <a:t>1. </a:t>
            </a:r>
            <a:r>
              <a:rPr lang="en-US" altLang="ru-RU" sz="2800" dirty="0" err="1">
                <a:solidFill>
                  <a:prstClr val="black"/>
                </a:solidFill>
                <a:latin typeface="Calibri" pitchFamily="34" charset="0"/>
              </a:rPr>
              <a:t>Gargoylism</a:t>
            </a:r>
            <a:r>
              <a:rPr lang="en-US" altLang="ru-RU" sz="2800" dirty="0">
                <a:solidFill>
                  <a:prstClr val="black"/>
                </a:solidFill>
                <a:latin typeface="Calibri" pitchFamily="34" charset="0"/>
              </a:rPr>
              <a:t> (</a:t>
            </a:r>
            <a:r>
              <a:rPr lang="en-US" altLang="ru-RU" sz="2800" dirty="0" err="1">
                <a:solidFill>
                  <a:prstClr val="black"/>
                </a:solidFill>
                <a:latin typeface="Calibri" pitchFamily="34" charset="0"/>
              </a:rPr>
              <a:t>Pfaundler-Gundler</a:t>
            </a:r>
            <a:r>
              <a:rPr lang="en-US" altLang="ru-RU" sz="2800" dirty="0">
                <a:solidFill>
                  <a:prstClr val="black"/>
                </a:solidFill>
                <a:latin typeface="Calibri" pitchFamily="34" charset="0"/>
              </a:rPr>
              <a:t> disease): substances accumulate in the liver, spleen, connective tissue, brain and cornea, giving toluidine blue staining characteristic of </a:t>
            </a:r>
            <a:r>
              <a:rPr lang="en-US" altLang="ru-RU" sz="2800" dirty="0" err="1">
                <a:solidFill>
                  <a:prstClr val="black"/>
                </a:solidFill>
                <a:latin typeface="Calibri" pitchFamily="34" charset="0"/>
              </a:rPr>
              <a:t>mucopolysaccharides</a:t>
            </a:r>
            <a:r>
              <a:rPr lang="en-US" altLang="ru-RU" sz="2800" dirty="0">
                <a:solidFill>
                  <a:prstClr val="black"/>
                </a:solidFill>
                <a:latin typeface="Calibri" pitchFamily="34" charset="0"/>
              </a:rPr>
              <a:t>. The chemical composition of </a:t>
            </a:r>
            <a:r>
              <a:rPr lang="en-US" altLang="ru-RU" sz="2800" dirty="0" err="1">
                <a:solidFill>
                  <a:prstClr val="black"/>
                </a:solidFill>
                <a:latin typeface="Calibri" pitchFamily="34" charset="0"/>
              </a:rPr>
              <a:t>mucopolysaccharides</a:t>
            </a:r>
            <a:r>
              <a:rPr lang="en-US" altLang="ru-RU" sz="2800" dirty="0">
                <a:solidFill>
                  <a:prstClr val="black"/>
                </a:solidFill>
                <a:latin typeface="Calibri" pitchFamily="34" charset="0"/>
              </a:rPr>
              <a:t> differs from normal; large amounts of chondroitin sulfate B and </a:t>
            </a:r>
            <a:r>
              <a:rPr lang="en-US" altLang="ru-RU" sz="2800" dirty="0" err="1">
                <a:solidFill>
                  <a:prstClr val="black"/>
                </a:solidFill>
                <a:latin typeface="Calibri" pitchFamily="34" charset="0"/>
              </a:rPr>
              <a:t>heparan</a:t>
            </a:r>
            <a:r>
              <a:rPr lang="en-US" altLang="ru-RU" sz="2800" dirty="0">
                <a:solidFill>
                  <a:prstClr val="black"/>
                </a:solidFill>
                <a:latin typeface="Calibri" pitchFamily="34" charset="0"/>
              </a:rPr>
              <a:t> sulfate are excreted in the urine. The diagnosis is based on the detection of large amounts of acidic </a:t>
            </a:r>
            <a:r>
              <a:rPr lang="en-US" altLang="ru-RU" sz="2800" dirty="0" err="1">
                <a:solidFill>
                  <a:prstClr val="black"/>
                </a:solidFill>
                <a:latin typeface="Calibri" pitchFamily="34" charset="0"/>
              </a:rPr>
              <a:t>mucopolysaccharides</a:t>
            </a:r>
            <a:r>
              <a:rPr lang="en-US" altLang="ru-RU" sz="2800" dirty="0">
                <a:solidFill>
                  <a:prstClr val="black"/>
                </a:solidFill>
                <a:latin typeface="Calibri" pitchFamily="34" charset="0"/>
              </a:rPr>
              <a:t> in leukocytes.</a:t>
            </a:r>
          </a:p>
          <a:p>
            <a:pPr algn="just" eaLnBrk="1" fontAlgn="base" hangingPunct="1">
              <a:spcBef>
                <a:spcPct val="0"/>
              </a:spcBef>
              <a:spcAft>
                <a:spcPct val="0"/>
              </a:spcAft>
            </a:pPr>
            <a:r>
              <a:rPr lang="en-US" altLang="ru-RU" sz="2800" dirty="0">
                <a:solidFill>
                  <a:prstClr val="black"/>
                </a:solidFill>
                <a:latin typeface="Calibri" pitchFamily="34" charset="0"/>
              </a:rPr>
              <a:t>2. </a:t>
            </a:r>
            <a:r>
              <a:rPr lang="en-US" altLang="ru-RU" sz="2800" dirty="0" err="1">
                <a:solidFill>
                  <a:prstClr val="black"/>
                </a:solidFill>
                <a:latin typeface="Calibri" pitchFamily="34" charset="0"/>
              </a:rPr>
              <a:t>Morquio</a:t>
            </a:r>
            <a:r>
              <a:rPr lang="en-US" altLang="ru-RU" sz="2800" dirty="0">
                <a:solidFill>
                  <a:prstClr val="black"/>
                </a:solidFill>
                <a:latin typeface="Calibri" pitchFamily="34" charset="0"/>
              </a:rPr>
              <a:t>-Ulrich disease is distinguished by the fact that predominantly </a:t>
            </a:r>
            <a:r>
              <a:rPr lang="en-US" altLang="ru-RU" sz="2800" dirty="0" err="1">
                <a:solidFill>
                  <a:prstClr val="black"/>
                </a:solidFill>
                <a:latin typeface="Calibri" pitchFamily="34" charset="0"/>
              </a:rPr>
              <a:t>keratan</a:t>
            </a:r>
            <a:r>
              <a:rPr lang="en-US" altLang="ru-RU" sz="2800" dirty="0">
                <a:solidFill>
                  <a:prstClr val="black"/>
                </a:solidFill>
                <a:latin typeface="Calibri" pitchFamily="34" charset="0"/>
              </a:rPr>
              <a:t> sulfate is excreted in the urine.</a:t>
            </a:r>
            <a:endParaRPr lang="ru-RU" altLang="ru-RU" sz="2800" dirty="0" smtClean="0">
              <a:solidFill>
                <a:prstClr val="black"/>
              </a:solidFill>
              <a:latin typeface="Calibri" pitchFamily="34" charset="0"/>
            </a:endParaRPr>
          </a:p>
        </p:txBody>
      </p:sp>
    </p:spTree>
    <p:extLst>
      <p:ext uri="{BB962C8B-B14F-4D97-AF65-F5344CB8AC3E}">
        <p14:creationId xmlns:p14="http://schemas.microsoft.com/office/powerpoint/2010/main" val="380859834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3446"/>
            <a:ext cx="6192688" cy="6824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67491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2225"/>
            <a:ext cx="7381875" cy="455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836712"/>
            <a:ext cx="21590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465" y="4166806"/>
            <a:ext cx="6480720" cy="2721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84749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48" y="2664296"/>
            <a:ext cx="4005064"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8985" r="18641"/>
          <a:stretch/>
        </p:blipFill>
        <p:spPr bwMode="auto">
          <a:xfrm>
            <a:off x="5436096" y="2680412"/>
            <a:ext cx="3552801" cy="4016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88640"/>
            <a:ext cx="2830943"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384513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5352"/>
            <a:ext cx="8496944" cy="609600"/>
          </a:xfrm>
        </p:spPr>
        <p:txBody>
          <a:bodyPr>
            <a:normAutofit fontScale="90000"/>
          </a:bodyPr>
          <a:lstStyle/>
          <a:p>
            <a:r>
              <a:rPr lang="en-US" dirty="0">
                <a:solidFill>
                  <a:srgbClr val="FF0000"/>
                </a:solidFill>
                <a:latin typeface="Arial" pitchFamily="34" charset="0"/>
                <a:cs typeface="Arial" pitchFamily="34" charset="0"/>
              </a:rPr>
              <a:t>Conclusion</a:t>
            </a:r>
            <a:endParaRPr lang="ru-RU" dirty="0">
              <a:solidFill>
                <a:srgbClr val="FF0000"/>
              </a:solidFill>
              <a:latin typeface="Arial" pitchFamily="34" charset="0"/>
              <a:cs typeface="Arial" pitchFamily="34" charset="0"/>
            </a:endParaRPr>
          </a:p>
        </p:txBody>
      </p:sp>
      <p:sp>
        <p:nvSpPr>
          <p:cNvPr id="5" name="Объект 2"/>
          <p:cNvSpPr>
            <a:spLocks noGrp="1"/>
          </p:cNvSpPr>
          <p:nvPr>
            <p:ph idx="1"/>
          </p:nvPr>
        </p:nvSpPr>
        <p:spPr>
          <a:xfrm>
            <a:off x="0" y="620688"/>
            <a:ext cx="9147043" cy="6237312"/>
          </a:xfrm>
        </p:spPr>
        <p:txBody>
          <a:bodyPr>
            <a:noAutofit/>
          </a:bodyPr>
          <a:lstStyle/>
          <a:p>
            <a:pPr marL="457200" indent="-457200" algn="just">
              <a:spcBef>
                <a:spcPts val="0"/>
              </a:spcBef>
              <a:buFont typeface="+mj-lt"/>
              <a:buAutoNum type="arabicPeriod"/>
            </a:pPr>
            <a:r>
              <a:rPr lang="en-US" sz="2500" dirty="0">
                <a:latin typeface="Arial" pitchFamily="34" charset="0"/>
                <a:cs typeface="Arial" pitchFamily="34" charset="0"/>
              </a:rPr>
              <a:t>Glycolysis, especially aerobic glycolysis, plays an important role as a source of energy in all organs and tissues</a:t>
            </a:r>
          </a:p>
          <a:p>
            <a:pPr marL="457200" indent="-457200" algn="just">
              <a:spcBef>
                <a:spcPts val="0"/>
              </a:spcBef>
              <a:buFont typeface="+mj-lt"/>
              <a:buAutoNum type="arabicPeriod"/>
            </a:pPr>
            <a:r>
              <a:rPr lang="en-US" sz="2500" dirty="0">
                <a:latin typeface="Arial" pitchFamily="34" charset="0"/>
                <a:cs typeface="Arial" pitchFamily="34" charset="0"/>
              </a:rPr>
              <a:t>Gluconeogenesis is an important source of glucose for tissues during fasting or intense muscle work (which is especially important for brain cells and red blood cells) and removes most of the lactate from cells and tissues, preventing the development of metabolic acidosis</a:t>
            </a:r>
          </a:p>
          <a:p>
            <a:pPr marL="457200" indent="-457200" algn="just">
              <a:spcBef>
                <a:spcPts val="0"/>
              </a:spcBef>
              <a:buFont typeface="+mj-lt"/>
              <a:buAutoNum type="arabicPeriod"/>
            </a:pPr>
            <a:r>
              <a:rPr lang="en-US" sz="2500" dirty="0">
                <a:latin typeface="Arial" pitchFamily="34" charset="0"/>
                <a:cs typeface="Arial" pitchFamily="34" charset="0"/>
              </a:rPr>
              <a:t>From a medical point of view, the Warburg effect in the mischievous person is interesting. tumors, explaining the increased consumption of glucose by these cells even in </a:t>
            </a:r>
            <a:r>
              <a:rPr lang="en-US" sz="2500" dirty="0" err="1">
                <a:latin typeface="Arial" pitchFamily="34" charset="0"/>
                <a:cs typeface="Arial" pitchFamily="34" charset="0"/>
              </a:rPr>
              <a:t>normoxia</a:t>
            </a:r>
            <a:r>
              <a:rPr lang="en-US" sz="2500" dirty="0">
                <a:latin typeface="Arial" pitchFamily="34" charset="0"/>
                <a:cs typeface="Arial" pitchFamily="34" charset="0"/>
              </a:rPr>
              <a:t>; and the use of glycolysis inhibitors as potential antineoplastic agents</a:t>
            </a:r>
          </a:p>
          <a:p>
            <a:pPr marL="457200" indent="-457200" algn="just">
              <a:spcBef>
                <a:spcPts val="0"/>
              </a:spcBef>
              <a:buFont typeface="+mj-lt"/>
              <a:buAutoNum type="arabicPeriod"/>
            </a:pPr>
            <a:r>
              <a:rPr lang="en-US" sz="2500" dirty="0">
                <a:latin typeface="Arial" pitchFamily="34" charset="0"/>
                <a:cs typeface="Arial" pitchFamily="34" charset="0"/>
              </a:rPr>
              <a:t>The </a:t>
            </a:r>
            <a:r>
              <a:rPr lang="en-US" sz="2500" dirty="0" smtClean="0">
                <a:latin typeface="Arial" pitchFamily="34" charset="0"/>
                <a:cs typeface="Arial" pitchFamily="34" charset="0"/>
              </a:rPr>
              <a:t>Cori </a:t>
            </a:r>
            <a:r>
              <a:rPr lang="en-US" sz="2500" dirty="0">
                <a:latin typeface="Arial" pitchFamily="34" charset="0"/>
                <a:cs typeface="Arial" pitchFamily="34" charset="0"/>
              </a:rPr>
              <a:t>cycle is a cycle of glucose and lactate exchange between working muscles and the liver, provided by the processes of glycolysis and gluconeogenesis</a:t>
            </a:r>
            <a:endParaRPr lang="ru-RU" sz="2500" dirty="0" smtClean="0">
              <a:latin typeface="Arial" pitchFamily="34" charset="0"/>
              <a:cs typeface="Arial" pitchFamily="34" charset="0"/>
            </a:endParaRPr>
          </a:p>
        </p:txBody>
      </p:sp>
    </p:spTree>
    <p:extLst>
      <p:ext uri="{BB962C8B-B14F-4D97-AF65-F5344CB8AC3E}">
        <p14:creationId xmlns:p14="http://schemas.microsoft.com/office/powerpoint/2010/main" val="26927698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5352"/>
            <a:ext cx="8496944" cy="609600"/>
          </a:xfrm>
        </p:spPr>
        <p:txBody>
          <a:bodyPr>
            <a:normAutofit fontScale="90000"/>
          </a:bodyPr>
          <a:lstStyle/>
          <a:p>
            <a:r>
              <a:rPr lang="en-US" dirty="0">
                <a:solidFill>
                  <a:srgbClr val="FF0000"/>
                </a:solidFill>
                <a:latin typeface="Arial" pitchFamily="34" charset="0"/>
                <a:cs typeface="Arial" pitchFamily="34" charset="0"/>
              </a:rPr>
              <a:t>Conclusion</a:t>
            </a:r>
            <a:endParaRPr lang="ru-RU" dirty="0">
              <a:solidFill>
                <a:srgbClr val="FF0000"/>
              </a:solidFill>
              <a:latin typeface="Arial" pitchFamily="34" charset="0"/>
              <a:cs typeface="Arial" pitchFamily="34" charset="0"/>
            </a:endParaRPr>
          </a:p>
        </p:txBody>
      </p:sp>
      <p:sp>
        <p:nvSpPr>
          <p:cNvPr id="5" name="Объект 2"/>
          <p:cNvSpPr>
            <a:spLocks noGrp="1"/>
          </p:cNvSpPr>
          <p:nvPr>
            <p:ph idx="1"/>
          </p:nvPr>
        </p:nvSpPr>
        <p:spPr>
          <a:xfrm>
            <a:off x="-15229" y="620688"/>
            <a:ext cx="9140400" cy="6237312"/>
          </a:xfrm>
        </p:spPr>
        <p:txBody>
          <a:bodyPr>
            <a:noAutofit/>
          </a:bodyPr>
          <a:lstStyle/>
          <a:p>
            <a:pPr marL="0" indent="0" algn="just">
              <a:spcBef>
                <a:spcPts val="0"/>
              </a:spcBef>
              <a:buNone/>
            </a:pPr>
            <a:r>
              <a:rPr lang="en-US" sz="1800" dirty="0" smtClean="0">
                <a:latin typeface="Arial" pitchFamily="34" charset="0"/>
                <a:cs typeface="Arial" pitchFamily="34" charset="0"/>
              </a:rPr>
              <a:t>5. Glucose-6-phosphate </a:t>
            </a:r>
            <a:r>
              <a:rPr lang="en-US" sz="1800" dirty="0">
                <a:latin typeface="Arial" pitchFamily="34" charset="0"/>
                <a:cs typeface="Arial" pitchFamily="34" charset="0"/>
              </a:rPr>
              <a:t>is an active form of glucose that is formed (breakdown of glycogen, unification of MS, GNG, formation from glucose) and is used (synthesis of glycogen, PPP, glycolysis, the last stages of GNG) in various processes</a:t>
            </a:r>
            <a:r>
              <a:rPr lang="en-US" sz="1800" dirty="0" smtClean="0">
                <a:latin typeface="Arial" pitchFamily="34" charset="0"/>
                <a:cs typeface="Arial" pitchFamily="34" charset="0"/>
              </a:rPr>
              <a:t>.</a:t>
            </a:r>
          </a:p>
          <a:p>
            <a:pPr marL="457200" indent="-457200" algn="just">
              <a:spcBef>
                <a:spcPts val="0"/>
              </a:spcBef>
              <a:buFont typeface="Arial" pitchFamily="34" charset="0"/>
              <a:buAutoNum type="arabicPeriod"/>
            </a:pPr>
            <a:endParaRPr lang="en-US" sz="1800" dirty="0">
              <a:latin typeface="Arial" pitchFamily="34" charset="0"/>
              <a:cs typeface="Arial" pitchFamily="34" charset="0"/>
            </a:endParaRPr>
          </a:p>
          <a:p>
            <a:pPr marL="0" indent="0" algn="just">
              <a:spcBef>
                <a:spcPts val="0"/>
              </a:spcBef>
              <a:buNone/>
            </a:pPr>
            <a:r>
              <a:rPr lang="en-US" sz="1800" dirty="0" smtClean="0">
                <a:latin typeface="Arial" pitchFamily="34" charset="0"/>
                <a:cs typeface="Arial" pitchFamily="34" charset="0"/>
              </a:rPr>
              <a:t>6. PPP </a:t>
            </a:r>
            <a:r>
              <a:rPr lang="en-US" sz="1800" dirty="0">
                <a:latin typeface="Arial" pitchFamily="34" charset="0"/>
                <a:cs typeface="Arial" pitchFamily="34" charset="0"/>
              </a:rPr>
              <a:t>plays a very important role in erythrocytes, maintaining their functional activity and protecting them from hemolysis; also PPP promotes transparency of the lens of the eye and is part of the defense system (antioxidant system of cells) from free radicals and reactive oxygen species</a:t>
            </a:r>
            <a:r>
              <a:rPr lang="en-US" sz="1800" dirty="0" smtClean="0">
                <a:latin typeface="Arial" pitchFamily="34" charset="0"/>
                <a:cs typeface="Arial" pitchFamily="34" charset="0"/>
              </a:rPr>
              <a:t>.</a:t>
            </a:r>
          </a:p>
          <a:p>
            <a:pPr marL="457200" indent="-457200" algn="just">
              <a:spcBef>
                <a:spcPts val="0"/>
              </a:spcBef>
              <a:buFont typeface="Arial" pitchFamily="34" charset="0"/>
              <a:buAutoNum type="arabicPeriod"/>
            </a:pPr>
            <a:endParaRPr lang="en-US" sz="1800" dirty="0">
              <a:latin typeface="Arial" pitchFamily="34" charset="0"/>
              <a:cs typeface="Arial" pitchFamily="34" charset="0"/>
            </a:endParaRPr>
          </a:p>
          <a:p>
            <a:pPr marL="0" indent="0" algn="just">
              <a:spcBef>
                <a:spcPts val="0"/>
              </a:spcBef>
              <a:buNone/>
            </a:pPr>
            <a:r>
              <a:rPr lang="en-US" sz="1800" dirty="0" smtClean="0">
                <a:latin typeface="Arial" pitchFamily="34" charset="0"/>
                <a:cs typeface="Arial" pitchFamily="34" charset="0"/>
              </a:rPr>
              <a:t>7. In </a:t>
            </a:r>
            <a:r>
              <a:rPr lang="en-US" sz="1800" dirty="0">
                <a:latin typeface="Arial" pitchFamily="34" charset="0"/>
                <a:cs typeface="Arial" pitchFamily="34" charset="0"/>
              </a:rPr>
              <a:t>the regulation of blood glucose levels, two pancreatic hormones (insulin and glucagon) play the greatest role, which maintain glucose homeostasis. Violation of this regulation can manifest itself in the form of hypoglycemia (can manifest itself in the form of a coma) and hyperglycemia (long-term persistent hyperglycemia - diabetes mellitus - leads to the development of complications: coma, micro- and </a:t>
            </a:r>
            <a:r>
              <a:rPr lang="en-US" sz="1800" dirty="0" err="1">
                <a:latin typeface="Arial" pitchFamily="34" charset="0"/>
                <a:cs typeface="Arial" pitchFamily="34" charset="0"/>
              </a:rPr>
              <a:t>macroangiopathies</a:t>
            </a:r>
            <a:r>
              <a:rPr lang="en-US" sz="1800" dirty="0" smtClean="0">
                <a:latin typeface="Arial" pitchFamily="34" charset="0"/>
                <a:cs typeface="Arial" pitchFamily="34" charset="0"/>
              </a:rPr>
              <a:t>).</a:t>
            </a:r>
          </a:p>
          <a:p>
            <a:pPr marL="457200" indent="-457200" algn="just">
              <a:spcBef>
                <a:spcPts val="0"/>
              </a:spcBef>
              <a:buFont typeface="Arial" pitchFamily="34" charset="0"/>
              <a:buAutoNum type="arabicPeriod"/>
            </a:pPr>
            <a:endParaRPr lang="en-US" sz="1800" dirty="0">
              <a:latin typeface="Arial" pitchFamily="34" charset="0"/>
              <a:cs typeface="Arial" pitchFamily="34" charset="0"/>
            </a:endParaRPr>
          </a:p>
        </p:txBody>
      </p:sp>
    </p:spTree>
    <p:extLst>
      <p:ext uri="{BB962C8B-B14F-4D97-AF65-F5344CB8AC3E}">
        <p14:creationId xmlns:p14="http://schemas.microsoft.com/office/powerpoint/2010/main" val="151243078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979712" y="175227"/>
            <a:ext cx="5009604" cy="6679472"/>
          </a:xfrm>
          <a:prstGeom prst="rect">
            <a:avLst/>
          </a:prstGeom>
        </p:spPr>
      </p:pic>
    </p:spTree>
    <p:extLst>
      <p:ext uri="{BB962C8B-B14F-4D97-AF65-F5344CB8AC3E}">
        <p14:creationId xmlns:p14="http://schemas.microsoft.com/office/powerpoint/2010/main" val="2441898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04800" y="762000"/>
            <a:ext cx="8458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ru-RU" sz="2800">
                <a:latin typeface="Verdana" panose="020B0604030504040204" pitchFamily="34" charset="0"/>
                <a:cs typeface="Arial" panose="020B0604020202020204" pitchFamily="34" charset="0"/>
              </a:rPr>
              <a:t>	The NAD</a:t>
            </a:r>
            <a:r>
              <a:rPr lang="en-US" altLang="ru-RU" sz="2800" baseline="30000">
                <a:latin typeface="Verdana" panose="020B0604030504040204" pitchFamily="34" charset="0"/>
                <a:cs typeface="Arial" panose="020B0604020202020204" pitchFamily="34" charset="0"/>
              </a:rPr>
              <a:t>+</a:t>
            </a:r>
            <a:r>
              <a:rPr lang="en-US" altLang="ru-RU" sz="2800">
                <a:latin typeface="Verdana" panose="020B0604030504040204" pitchFamily="34" charset="0"/>
                <a:cs typeface="Arial" panose="020B0604020202020204" pitchFamily="34" charset="0"/>
              </a:rPr>
              <a:t> that is consumed in the glyceraldehyde 3-phosphate reaction is produced in the lactate DH reaction.  Thus, redox balance is maintained.</a:t>
            </a:r>
          </a:p>
          <a:p>
            <a:pPr eaLnBrk="1" hangingPunct="1"/>
            <a:endParaRPr lang="en-US" altLang="ru-RU" sz="2800">
              <a:latin typeface="Verdana" panose="020B0604030504040204" pitchFamily="34" charset="0"/>
              <a:cs typeface="Arial" panose="020B0604020202020204" pitchFamily="34" charset="0"/>
            </a:endParaRPr>
          </a:p>
        </p:txBody>
      </p:sp>
      <p:sp>
        <p:nvSpPr>
          <p:cNvPr id="47107" name="Text Box 3"/>
          <p:cNvSpPr txBox="1">
            <a:spLocks noChangeArrowheads="1"/>
          </p:cNvSpPr>
          <p:nvPr/>
        </p:nvSpPr>
        <p:spPr bwMode="auto">
          <a:xfrm>
            <a:off x="228600" y="2667000"/>
            <a:ext cx="8458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ru-RU" sz="2800">
                <a:latin typeface="Verdana" panose="020B0604030504040204" pitchFamily="34" charset="0"/>
                <a:cs typeface="Arial" panose="020B0604020202020204" pitchFamily="34" charset="0"/>
              </a:rPr>
              <a:t>	The NADH that is produced in the glyceraldehyde 3-phosphate reaction is consumed in the lactate DH reaction.  Thus, redox balance is maintained.</a:t>
            </a:r>
          </a:p>
          <a:p>
            <a:pPr eaLnBrk="1" hangingPunct="1"/>
            <a:endParaRPr lang="en-US" altLang="ru-RU" sz="2800">
              <a:latin typeface="Verdana" panose="020B0604030504040204" pitchFamily="34" charset="0"/>
              <a:cs typeface="Arial" panose="020B0604020202020204" pitchFamily="34" charset="0"/>
            </a:endParaRPr>
          </a:p>
        </p:txBody>
      </p:sp>
      <p:sp>
        <p:nvSpPr>
          <p:cNvPr id="47108" name="Text Box 4"/>
          <p:cNvSpPr txBox="1">
            <a:spLocks noChangeArrowheads="1"/>
          </p:cNvSpPr>
          <p:nvPr/>
        </p:nvSpPr>
        <p:spPr bwMode="auto">
          <a:xfrm>
            <a:off x="3260725" y="133350"/>
            <a:ext cx="22717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ru-RU" sz="2800">
                <a:latin typeface="Verdana" panose="020B0604030504040204" pitchFamily="34" charset="0"/>
                <a:cs typeface="Arial" panose="020B0604020202020204" pitchFamily="34" charset="0"/>
              </a:rPr>
              <a:t>Remember!</a:t>
            </a:r>
          </a:p>
        </p:txBody>
      </p:sp>
      <p:sp>
        <p:nvSpPr>
          <p:cNvPr id="47109" name="Text Box 5"/>
          <p:cNvSpPr txBox="1">
            <a:spLocks noChangeArrowheads="1"/>
          </p:cNvSpPr>
          <p:nvPr/>
        </p:nvSpPr>
        <p:spPr bwMode="auto">
          <a:xfrm>
            <a:off x="1584325" y="50609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ru-RU" altLang="ru-RU" sz="1800">
              <a:latin typeface="Verdana" panose="020B0604030504040204" pitchFamily="34" charset="0"/>
              <a:cs typeface="Arial" panose="020B0604020202020204" pitchFamily="34" charset="0"/>
            </a:endParaRPr>
          </a:p>
        </p:txBody>
      </p:sp>
      <p:sp>
        <p:nvSpPr>
          <p:cNvPr id="47110" name="Text Box 6"/>
          <p:cNvSpPr txBox="1">
            <a:spLocks noChangeArrowheads="1"/>
          </p:cNvSpPr>
          <p:nvPr/>
        </p:nvSpPr>
        <p:spPr bwMode="auto">
          <a:xfrm>
            <a:off x="185738" y="4953000"/>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ru-RU">
                <a:latin typeface="Verdana" panose="020B0604030504040204" pitchFamily="34" charset="0"/>
                <a:cs typeface="Arial" panose="020B0604020202020204" pitchFamily="34" charset="0"/>
              </a:rPr>
              <a:t>Glucose + 2 P</a:t>
            </a:r>
            <a:r>
              <a:rPr lang="en-US" altLang="ru-RU" baseline="-25000">
                <a:latin typeface="Verdana" panose="020B0604030504040204" pitchFamily="34" charset="0"/>
                <a:cs typeface="Arial" panose="020B0604020202020204" pitchFamily="34" charset="0"/>
              </a:rPr>
              <a:t>i</a:t>
            </a:r>
            <a:r>
              <a:rPr lang="en-US" altLang="ru-RU">
                <a:latin typeface="Verdana" panose="020B0604030504040204" pitchFamily="34" charset="0"/>
                <a:cs typeface="Arial" panose="020B0604020202020204" pitchFamily="34" charset="0"/>
              </a:rPr>
              <a:t> +2 ADP </a:t>
            </a:r>
            <a:r>
              <a:rPr lang="en-US" altLang="ru-RU">
                <a:latin typeface="Times New Roman" panose="02020603050405020304" pitchFamily="18" charset="0"/>
                <a:cs typeface="Arial" panose="020B0604020202020204" pitchFamily="34" charset="0"/>
                <a:sym typeface="Monotype Sorts" pitchFamily="1" charset="2"/>
              </a:rPr>
              <a:t>→</a:t>
            </a:r>
            <a:r>
              <a:rPr lang="en-US" altLang="ru-RU">
                <a:latin typeface="Verdana" panose="020B0604030504040204" pitchFamily="34" charset="0"/>
                <a:cs typeface="Arial" panose="020B0604020202020204" pitchFamily="34" charset="0"/>
              </a:rPr>
              <a:t> 2 lactate + 2 ATP + 2 H</a:t>
            </a:r>
            <a:r>
              <a:rPr lang="en-US" altLang="ru-RU" baseline="-25000">
                <a:latin typeface="Verdana" panose="020B0604030504040204" pitchFamily="34" charset="0"/>
                <a:cs typeface="Arial" panose="020B0604020202020204" pitchFamily="34" charset="0"/>
              </a:rPr>
              <a:t>2</a:t>
            </a:r>
            <a:r>
              <a:rPr lang="en-US" altLang="ru-RU">
                <a:latin typeface="Verdana" panose="020B0604030504040204" pitchFamily="34" charset="0"/>
                <a:cs typeface="Arial" panose="020B0604020202020204" pitchFamily="34" charset="0"/>
              </a:rPr>
              <a:t>O</a:t>
            </a:r>
          </a:p>
        </p:txBody>
      </p:sp>
    </p:spTree>
    <p:extLst>
      <p:ext uri="{BB962C8B-B14F-4D97-AF65-F5344CB8AC3E}">
        <p14:creationId xmlns:p14="http://schemas.microsoft.com/office/powerpoint/2010/main" val="407964520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620688"/>
            <a:ext cx="8424936" cy="2308324"/>
          </a:xfrm>
          <a:prstGeom prst="rect">
            <a:avLst/>
          </a:prstGeom>
          <a:noFill/>
        </p:spPr>
        <p:txBody>
          <a:bodyPr wrap="square" rtlCol="0">
            <a:spAutoFit/>
          </a:bodyPr>
          <a:lstStyle/>
          <a:p>
            <a:pPr lvl="0" algn="ctr"/>
            <a:r>
              <a:rPr lang="en-US" sz="4800" b="1" dirty="0" smtClean="0">
                <a:solidFill>
                  <a:srgbClr val="FF0000"/>
                </a:solidFill>
              </a:rPr>
              <a:t>How many ATPs you may receive from the anaerobic glycolysis?</a:t>
            </a:r>
            <a:endParaRPr lang="ru-RU" sz="6000" dirty="0">
              <a:solidFill>
                <a:prstClr val="black"/>
              </a:solidFill>
            </a:endParaRPr>
          </a:p>
        </p:txBody>
      </p:sp>
    </p:spTree>
    <p:extLst>
      <p:ext uri="{BB962C8B-B14F-4D97-AF65-F5344CB8AC3E}">
        <p14:creationId xmlns:p14="http://schemas.microsoft.com/office/powerpoint/2010/main" val="267186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a:xfrm>
            <a:off x="539552" y="116632"/>
            <a:ext cx="8229600" cy="777875"/>
          </a:xfrm>
        </p:spPr>
        <p:txBody>
          <a:bodyPr>
            <a:normAutofit fontScale="90000"/>
          </a:bodyPr>
          <a:lstStyle/>
          <a:p>
            <a:r>
              <a:rPr lang="en-US" altLang="ru-RU" b="1" dirty="0"/>
              <a:t>The progress of glycolysis reactions in the absence of oxygen</a:t>
            </a:r>
            <a:endParaRPr lang="ru-RU" altLang="ru-RU" b="1"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6167"/>
            <a:ext cx="9144000" cy="53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6563817"/>
            <a:ext cx="9144000" cy="307777"/>
          </a:xfrm>
          <a:prstGeom prst="rect">
            <a:avLst/>
          </a:prstGeom>
        </p:spPr>
        <p:txBody>
          <a:bodyPr wrap="square">
            <a:spAutoFit/>
          </a:bodyPr>
          <a:lstStyle/>
          <a:p>
            <a:pPr algn="ctr"/>
            <a:r>
              <a:rPr lang="en-US" sz="1400" dirty="0">
                <a:hlinkClick r:id="rId3"/>
              </a:rPr>
              <a:t>http://fb.ru/Fhn550kO5/ec8e63HS/_</a:t>
            </a:r>
            <a:r>
              <a:rPr lang="en-US" sz="1400" dirty="0" smtClean="0">
                <a:hlinkClick r:id="rId3"/>
              </a:rPr>
              <a:t>PQ4qv/Rnz75zSY/O_EOv/kGbJY?SqQ_b=LgLiJxqpT&amp;6uj=dGAIQl&amp;2HiVQ</a:t>
            </a:r>
            <a:r>
              <a:rPr lang="ru-RU" sz="1400" dirty="0" smtClean="0"/>
              <a:t> </a:t>
            </a:r>
            <a:endParaRPr lang="ru-RU" sz="1400" dirty="0"/>
          </a:p>
        </p:txBody>
      </p:sp>
    </p:spTree>
    <p:extLst>
      <p:ext uri="{BB962C8B-B14F-4D97-AF65-F5344CB8AC3E}">
        <p14:creationId xmlns:p14="http://schemas.microsoft.com/office/powerpoint/2010/main" val="3548433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 15"/>
          <p:cNvSpPr>
            <a:spLocks noChangeArrowheads="1"/>
          </p:cNvSpPr>
          <p:nvPr/>
        </p:nvSpPr>
        <p:spPr bwMode="auto">
          <a:xfrm>
            <a:off x="3152775" y="1989138"/>
            <a:ext cx="2735263" cy="49847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8435" name="Oval 13"/>
          <p:cNvSpPr>
            <a:spLocks noChangeArrowheads="1"/>
          </p:cNvSpPr>
          <p:nvPr/>
        </p:nvSpPr>
        <p:spPr bwMode="auto">
          <a:xfrm>
            <a:off x="3062288" y="4430713"/>
            <a:ext cx="2949575" cy="51117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8436" name="Rectangle 2"/>
          <p:cNvSpPr>
            <a:spLocks noGrp="1" noChangeArrowheads="1"/>
          </p:cNvSpPr>
          <p:nvPr>
            <p:ph type="title"/>
          </p:nvPr>
        </p:nvSpPr>
        <p:spPr>
          <a:xfrm>
            <a:off x="468313" y="433388"/>
            <a:ext cx="8229600" cy="908050"/>
          </a:xfrm>
        </p:spPr>
        <p:txBody>
          <a:bodyPr>
            <a:normAutofit fontScale="90000"/>
          </a:bodyPr>
          <a:lstStyle/>
          <a:p>
            <a:r>
              <a:rPr lang="en-US" altLang="ru-RU" sz="4000" dirty="0"/>
              <a:t>Glycolytic </a:t>
            </a:r>
            <a:r>
              <a:rPr lang="en-US" altLang="ru-RU" sz="4000" dirty="0" err="1" smtClean="0"/>
              <a:t>oxidoreduction</a:t>
            </a:r>
            <a:r>
              <a:rPr lang="ru-RU" altLang="ru-RU" sz="4000" dirty="0" smtClean="0"/>
              <a:t> </a:t>
            </a:r>
            <a:r>
              <a:rPr lang="en-GB" altLang="ru-RU" sz="4000" dirty="0" smtClean="0"/>
              <a:t>(</a:t>
            </a:r>
            <a:r>
              <a:rPr lang="en-US" sz="4000" dirty="0" err="1"/>
              <a:t>Embden</a:t>
            </a:r>
            <a:r>
              <a:rPr lang="en-US" sz="4000" dirty="0"/>
              <a:t>-Meyerhof Pathway.)</a:t>
            </a:r>
            <a:endParaRPr lang="ru-RU" altLang="ru-RU" sz="4000" dirty="0" smtClean="0"/>
          </a:p>
        </p:txBody>
      </p:sp>
      <p:sp>
        <p:nvSpPr>
          <p:cNvPr id="18437" name="Text Box 4"/>
          <p:cNvSpPr txBox="1">
            <a:spLocks noChangeArrowheads="1"/>
          </p:cNvSpPr>
          <p:nvPr/>
        </p:nvSpPr>
        <p:spPr bwMode="auto">
          <a:xfrm>
            <a:off x="683568" y="2343150"/>
            <a:ext cx="21104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dirty="0">
                <a:solidFill>
                  <a:srgbClr val="FF0000"/>
                </a:solidFill>
              </a:rPr>
              <a:t>glyceraldehyde 3-phosphate (GAP)</a:t>
            </a:r>
            <a:endParaRPr lang="ru-RU" altLang="ru-RU" dirty="0" smtClean="0">
              <a:solidFill>
                <a:srgbClr val="FF0000"/>
              </a:solidFill>
            </a:endParaRPr>
          </a:p>
        </p:txBody>
      </p:sp>
      <p:sp>
        <p:nvSpPr>
          <p:cNvPr id="18438" name="Text Box 7"/>
          <p:cNvSpPr txBox="1">
            <a:spLocks noChangeArrowheads="1"/>
          </p:cNvSpPr>
          <p:nvPr/>
        </p:nvSpPr>
        <p:spPr bwMode="auto">
          <a:xfrm>
            <a:off x="6176963" y="2487613"/>
            <a:ext cx="27155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600" dirty="0">
                <a:solidFill>
                  <a:srgbClr val="FF0000"/>
                </a:solidFill>
              </a:rPr>
              <a:t>1,3-bisphosphoglycerate</a:t>
            </a:r>
            <a:endParaRPr lang="ru-RU" altLang="ru-RU" sz="1600" dirty="0" smtClean="0">
              <a:solidFill>
                <a:srgbClr val="FF0000"/>
              </a:solidFill>
            </a:endParaRPr>
          </a:p>
        </p:txBody>
      </p:sp>
      <p:sp>
        <p:nvSpPr>
          <p:cNvPr id="18439" name="Text Box 8"/>
          <p:cNvSpPr txBox="1">
            <a:spLocks noChangeArrowheads="1"/>
          </p:cNvSpPr>
          <p:nvPr/>
        </p:nvSpPr>
        <p:spPr bwMode="auto">
          <a:xfrm>
            <a:off x="1209675" y="4071938"/>
            <a:ext cx="136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sz="2400" dirty="0" smtClean="0">
                <a:solidFill>
                  <a:srgbClr val="FF0000"/>
                </a:solidFill>
              </a:rPr>
              <a:t>Lactate</a:t>
            </a:r>
            <a:endParaRPr lang="ru-RU" altLang="ru-RU" sz="2400" dirty="0" smtClean="0">
              <a:solidFill>
                <a:srgbClr val="FF0000"/>
              </a:solidFill>
            </a:endParaRPr>
          </a:p>
        </p:txBody>
      </p:sp>
      <p:sp>
        <p:nvSpPr>
          <p:cNvPr id="18440" name="Text Box 9"/>
          <p:cNvSpPr txBox="1">
            <a:spLocks noChangeArrowheads="1"/>
          </p:cNvSpPr>
          <p:nvPr/>
        </p:nvSpPr>
        <p:spPr bwMode="auto">
          <a:xfrm>
            <a:off x="6176963" y="4071938"/>
            <a:ext cx="1851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sz="2400" dirty="0" smtClean="0">
                <a:solidFill>
                  <a:srgbClr val="FF0000"/>
                </a:solidFill>
              </a:rPr>
              <a:t>Pyruvate</a:t>
            </a:r>
            <a:endParaRPr lang="ru-RU" altLang="ru-RU" sz="2400" dirty="0" smtClean="0">
              <a:solidFill>
                <a:srgbClr val="FF0000"/>
              </a:solidFill>
            </a:endParaRPr>
          </a:p>
        </p:txBody>
      </p:sp>
      <p:sp>
        <p:nvSpPr>
          <p:cNvPr id="18441" name="Text Box 12"/>
          <p:cNvSpPr txBox="1">
            <a:spLocks noChangeArrowheads="1"/>
          </p:cNvSpPr>
          <p:nvPr/>
        </p:nvSpPr>
        <p:spPr bwMode="auto">
          <a:xfrm>
            <a:off x="3398838" y="4508500"/>
            <a:ext cx="25407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sz="1600" dirty="0" smtClean="0"/>
              <a:t>Lactate dehydrogenase</a:t>
            </a:r>
            <a:endParaRPr lang="ru-RU" altLang="ru-RU" sz="1600" dirty="0" smtClean="0"/>
          </a:p>
        </p:txBody>
      </p:sp>
      <p:sp>
        <p:nvSpPr>
          <p:cNvPr id="18442" name="Text Box 14"/>
          <p:cNvSpPr txBox="1">
            <a:spLocks noChangeArrowheads="1"/>
          </p:cNvSpPr>
          <p:nvPr/>
        </p:nvSpPr>
        <p:spPr bwMode="auto">
          <a:xfrm>
            <a:off x="3311764" y="1953211"/>
            <a:ext cx="26654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400" dirty="0"/>
              <a:t>Glyceraldehyde-3-phosphate dehydrogenase (GAPDH) </a:t>
            </a:r>
            <a:endParaRPr lang="ru-RU" altLang="ru-RU" sz="1400" dirty="0" smtClean="0"/>
          </a:p>
        </p:txBody>
      </p:sp>
      <p:sp>
        <p:nvSpPr>
          <p:cNvPr id="18443" name="Text Box 16"/>
          <p:cNvSpPr txBox="1">
            <a:spLocks noChangeArrowheads="1"/>
          </p:cNvSpPr>
          <p:nvPr/>
        </p:nvSpPr>
        <p:spPr bwMode="auto">
          <a:xfrm>
            <a:off x="2863850" y="3208338"/>
            <a:ext cx="1008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dirty="0" smtClean="0">
                <a:solidFill>
                  <a:prstClr val="black"/>
                </a:solidFill>
              </a:rPr>
              <a:t>NAD</a:t>
            </a:r>
            <a:r>
              <a:rPr lang="ru-RU" altLang="ru-RU" baseline="30000" dirty="0" smtClean="0">
                <a:solidFill>
                  <a:prstClr val="black"/>
                </a:solidFill>
              </a:rPr>
              <a:t>+</a:t>
            </a:r>
          </a:p>
        </p:txBody>
      </p:sp>
      <p:sp>
        <p:nvSpPr>
          <p:cNvPr id="18444" name="Text Box 17"/>
          <p:cNvSpPr txBox="1">
            <a:spLocks noChangeArrowheads="1"/>
          </p:cNvSpPr>
          <p:nvPr/>
        </p:nvSpPr>
        <p:spPr bwMode="auto">
          <a:xfrm>
            <a:off x="5168900" y="3208338"/>
            <a:ext cx="149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dirty="0" smtClean="0">
                <a:solidFill>
                  <a:prstClr val="black"/>
                </a:solidFill>
              </a:rPr>
              <a:t>NAD</a:t>
            </a:r>
            <a:r>
              <a:rPr lang="ru-RU" altLang="ru-RU" dirty="0" smtClean="0">
                <a:solidFill>
                  <a:prstClr val="black"/>
                </a:solidFill>
              </a:rPr>
              <a:t>Н </a:t>
            </a:r>
            <a:r>
              <a:rPr lang="en-US" altLang="ru-RU" dirty="0">
                <a:solidFill>
                  <a:prstClr val="black"/>
                </a:solidFill>
              </a:rPr>
              <a:t>+ H</a:t>
            </a:r>
            <a:r>
              <a:rPr lang="en-US" altLang="ru-RU" baseline="30000" dirty="0" smtClean="0">
                <a:solidFill>
                  <a:prstClr val="black"/>
                </a:solidFill>
              </a:rPr>
              <a:t>+</a:t>
            </a:r>
            <a:endParaRPr lang="ru-RU" altLang="ru-RU" baseline="30000" dirty="0">
              <a:solidFill>
                <a:prstClr val="black"/>
              </a:solidFill>
            </a:endParaRPr>
          </a:p>
        </p:txBody>
      </p:sp>
      <p:cxnSp>
        <p:nvCxnSpPr>
          <p:cNvPr id="18445" name="AutoShape 18"/>
          <p:cNvCxnSpPr>
            <a:cxnSpLocks noChangeShapeType="1"/>
            <a:stCxn id="18443" idx="0"/>
            <a:endCxn id="18444" idx="0"/>
          </p:cNvCxnSpPr>
          <p:nvPr/>
        </p:nvCxnSpPr>
        <p:spPr bwMode="auto">
          <a:xfrm rot="5400000" flipH="1" flipV="1">
            <a:off x="4641224" y="1934996"/>
            <a:ext cx="12700" cy="2546684"/>
          </a:xfrm>
          <a:prstGeom prst="curvedConnector3">
            <a:avLst>
              <a:gd name="adj1" fmla="val 180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446" name="AutoShape 19"/>
          <p:cNvCxnSpPr>
            <a:cxnSpLocks noChangeShapeType="1"/>
            <a:stCxn id="18444" idx="2"/>
            <a:endCxn id="18443" idx="2"/>
          </p:cNvCxnSpPr>
          <p:nvPr/>
        </p:nvCxnSpPr>
        <p:spPr bwMode="auto">
          <a:xfrm rot="5400000">
            <a:off x="4641224" y="2304328"/>
            <a:ext cx="12700" cy="2546684"/>
          </a:xfrm>
          <a:prstGeom prst="curvedConnector3">
            <a:avLst>
              <a:gd name="adj1" fmla="val 180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18447" name="Group 24"/>
          <p:cNvGrpSpPr>
            <a:grpSpLocks/>
          </p:cNvGrpSpPr>
          <p:nvPr/>
        </p:nvGrpSpPr>
        <p:grpSpPr bwMode="auto">
          <a:xfrm>
            <a:off x="3132138" y="2565400"/>
            <a:ext cx="2794000" cy="142875"/>
            <a:chOff x="884" y="3385"/>
            <a:chExt cx="1760" cy="90"/>
          </a:xfrm>
        </p:grpSpPr>
        <p:sp>
          <p:nvSpPr>
            <p:cNvPr id="18451" name="AutoShape 22"/>
            <p:cNvSpPr>
              <a:spLocks noChangeArrowheads="1"/>
            </p:cNvSpPr>
            <p:nvPr/>
          </p:nvSpPr>
          <p:spPr bwMode="auto">
            <a:xfrm rot="5400000">
              <a:off x="1810" y="2641"/>
              <a:ext cx="89" cy="1578"/>
            </a:xfrm>
            <a:prstGeom prst="upArrow">
              <a:avLst>
                <a:gd name="adj1" fmla="val 42861"/>
                <a:gd name="adj2" fmla="val 226308"/>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8452" name="AutoShape 23"/>
            <p:cNvSpPr>
              <a:spLocks noChangeArrowheads="1"/>
            </p:cNvSpPr>
            <p:nvPr/>
          </p:nvSpPr>
          <p:spPr bwMode="auto">
            <a:xfrm rot="16200000" flipH="1">
              <a:off x="1654" y="2615"/>
              <a:ext cx="90" cy="1629"/>
            </a:xfrm>
            <a:prstGeom prst="upArrow">
              <a:avLst>
                <a:gd name="adj1" fmla="val 42861"/>
                <a:gd name="adj2" fmla="val 231026"/>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grpSp>
      <p:grpSp>
        <p:nvGrpSpPr>
          <p:cNvPr id="18448" name="Group 25"/>
          <p:cNvGrpSpPr>
            <a:grpSpLocks/>
          </p:cNvGrpSpPr>
          <p:nvPr/>
        </p:nvGrpSpPr>
        <p:grpSpPr bwMode="auto">
          <a:xfrm>
            <a:off x="3146425" y="4292600"/>
            <a:ext cx="2794000" cy="142875"/>
            <a:chOff x="884" y="3385"/>
            <a:chExt cx="1760" cy="90"/>
          </a:xfrm>
        </p:grpSpPr>
        <p:sp>
          <p:nvSpPr>
            <p:cNvPr id="18449" name="AutoShape 26"/>
            <p:cNvSpPr>
              <a:spLocks noChangeArrowheads="1"/>
            </p:cNvSpPr>
            <p:nvPr/>
          </p:nvSpPr>
          <p:spPr bwMode="auto">
            <a:xfrm rot="5400000">
              <a:off x="1810" y="2641"/>
              <a:ext cx="89" cy="1578"/>
            </a:xfrm>
            <a:prstGeom prst="upArrow">
              <a:avLst>
                <a:gd name="adj1" fmla="val 42861"/>
                <a:gd name="adj2" fmla="val 226308"/>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8450" name="AutoShape 27"/>
            <p:cNvSpPr>
              <a:spLocks noChangeArrowheads="1"/>
            </p:cNvSpPr>
            <p:nvPr/>
          </p:nvSpPr>
          <p:spPr bwMode="auto">
            <a:xfrm rot="16200000" flipH="1">
              <a:off x="1654" y="2615"/>
              <a:ext cx="90" cy="1629"/>
            </a:xfrm>
            <a:prstGeom prst="upArrow">
              <a:avLst>
                <a:gd name="adj1" fmla="val 42861"/>
                <a:gd name="adj2" fmla="val 231026"/>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grpSp>
    </p:spTree>
    <p:extLst>
      <p:ext uri="{BB962C8B-B14F-4D97-AF65-F5344CB8AC3E}">
        <p14:creationId xmlns:p14="http://schemas.microsoft.com/office/powerpoint/2010/main" val="1107449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7544" y="1403370"/>
            <a:ext cx="8229600" cy="202034"/>
          </a:xfrm>
        </p:spPr>
        <p:txBody>
          <a:bodyPr>
            <a:normAutofit fontScale="90000"/>
          </a:bodyPr>
          <a:lstStyle/>
          <a:p>
            <a:r>
              <a:rPr lang="en-US" altLang="ru-RU" sz="3600" b="1" dirty="0"/>
              <a:t>Regulation of glycolysis</a:t>
            </a:r>
            <a:endParaRPr lang="ru-RU" altLang="ru-RU" sz="3600" dirty="0" smtClean="0"/>
          </a:p>
        </p:txBody>
      </p:sp>
      <p:graphicFrame>
        <p:nvGraphicFramePr>
          <p:cNvPr id="18458" name="Group 26"/>
          <p:cNvGraphicFramePr>
            <a:graphicFrameLocks noGrp="1"/>
          </p:cNvGraphicFramePr>
          <p:nvPr>
            <p:ph type="tbl" idx="1"/>
            <p:extLst>
              <p:ext uri="{D42A27DB-BD31-4B8C-83A1-F6EECF244321}">
                <p14:modId xmlns:p14="http://schemas.microsoft.com/office/powerpoint/2010/main" val="1195928860"/>
              </p:ext>
            </p:extLst>
          </p:nvPr>
        </p:nvGraphicFramePr>
        <p:xfrm>
          <a:off x="153342" y="1763410"/>
          <a:ext cx="8928993" cy="2097024"/>
        </p:xfrm>
        <a:graphic>
          <a:graphicData uri="http://schemas.openxmlformats.org/drawingml/2006/table">
            <a:tbl>
              <a:tblPr/>
              <a:tblGrid>
                <a:gridCol w="2976331">
                  <a:extLst>
                    <a:ext uri="{9D8B030D-6E8A-4147-A177-3AD203B41FA5}">
                      <a16:colId xmlns="" xmlns:a16="http://schemas.microsoft.com/office/drawing/2014/main" val="20000"/>
                    </a:ext>
                  </a:extLst>
                </a:gridCol>
                <a:gridCol w="2976331">
                  <a:extLst>
                    <a:ext uri="{9D8B030D-6E8A-4147-A177-3AD203B41FA5}">
                      <a16:colId xmlns="" xmlns:a16="http://schemas.microsoft.com/office/drawing/2014/main" val="20001"/>
                    </a:ext>
                  </a:extLst>
                </a:gridCol>
                <a:gridCol w="2976331">
                  <a:extLst>
                    <a:ext uri="{9D8B030D-6E8A-4147-A177-3AD203B41FA5}">
                      <a16:colId xmlns="" xmlns:a16="http://schemas.microsoft.com/office/drawing/2014/main" val="20002"/>
                    </a:ext>
                  </a:extLst>
                </a:gridCol>
              </a:tblGrid>
              <a:tr h="332166">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GB" sz="2000" b="1"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Key enzymes</a:t>
                      </a:r>
                      <a:endParaRPr kumimoji="0" lang="ru-RU" sz="20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GB" sz="2000" b="1"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Activators</a:t>
                      </a:r>
                      <a:endParaRPr kumimoji="0" lang="ru-RU" sz="20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GB" sz="2000" b="1"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Inhibitors</a:t>
                      </a:r>
                      <a:r>
                        <a:rPr kumimoji="0" lang="ru-RU" sz="20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0"/>
                  </a:ext>
                </a:extLst>
              </a:tr>
              <a:tr h="33216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Hexokinase (initial)</a:t>
                      </a:r>
                      <a:endParaRPr kumimoji="0" lang="ru-RU" sz="18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Insulin (induces)</a:t>
                      </a:r>
                      <a:endParaRPr kumimoji="0" lang="ru-RU" sz="16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Glucose-6-phosphate</a:t>
                      </a:r>
                      <a:endParaRPr kumimoji="0" lang="ru-RU" sz="16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1"/>
                  </a:ext>
                </a:extLst>
              </a:tr>
              <a:tr h="33216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Phosphofructokinase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(limiting, at the fork)</a:t>
                      </a:r>
                      <a:endParaRPr kumimoji="0" lang="ru-RU" sz="18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AMP, ADP</a:t>
                      </a:r>
                      <a:endParaRPr kumimoji="0" lang="ru-RU" sz="16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smtClean="0">
                          <a:ln>
                            <a:noFill/>
                          </a:ln>
                          <a:solidFill>
                            <a:srgbClr val="FF0000"/>
                          </a:solidFill>
                          <a:effectLst/>
                          <a:latin typeface="Arial" charset="0"/>
                          <a:cs typeface="Arial" charset="0"/>
                        </a:rPr>
                        <a:t>ATP, </a:t>
                      </a:r>
                      <a:r>
                        <a:rPr kumimoji="0" lang="en-US" sz="1600" b="0" i="0" u="none" strike="noStrike" cap="none" normalizeH="0" baseline="0" dirty="0" smtClean="0">
                          <a:ln>
                            <a:noFill/>
                          </a:ln>
                          <a:solidFill>
                            <a:schemeClr val="tx1"/>
                          </a:solidFill>
                          <a:effectLst/>
                          <a:latin typeface="Arial" charset="0"/>
                          <a:cs typeface="Arial" charset="0"/>
                        </a:rPr>
                        <a:t>NADH, </a:t>
                      </a:r>
                      <a:r>
                        <a:rPr kumimoji="0" lang="en-US" sz="1600" b="0" i="0" u="none" strike="noStrike" cap="none" normalizeH="0" baseline="0" dirty="0" smtClean="0">
                          <a:ln>
                            <a:noFill/>
                          </a:ln>
                          <a:solidFill>
                            <a:srgbClr val="FF0000"/>
                          </a:solidFill>
                          <a:effectLst/>
                          <a:latin typeface="Arial" charset="0"/>
                          <a:cs typeface="Arial" charset="0"/>
                        </a:rPr>
                        <a:t>citrate</a:t>
                      </a:r>
                      <a:endParaRPr kumimoji="0" lang="ru-RU" sz="1600" b="0"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2"/>
                  </a:ext>
                </a:extLst>
              </a:tr>
              <a:tr h="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1" i="0" u="none" strike="noStrike" cap="none" normalizeH="0" baseline="0" dirty="0" smtClean="0">
                          <a:ln>
                            <a:noFill/>
                          </a:ln>
                          <a:solidFill>
                            <a:schemeClr val="tx1"/>
                          </a:solidFill>
                          <a:effectLst/>
                          <a:latin typeface="Arial" charset="0"/>
                          <a:cs typeface="Arial" charset="0"/>
                        </a:rPr>
                        <a:t>Pyruvate kinase (at the fork)</a:t>
                      </a:r>
                      <a:endParaRPr kumimoji="0" lang="ru-RU" sz="18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ru-RU" sz="16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ATP, NADH, acetyl-CoA</a:t>
                      </a:r>
                      <a:endParaRPr kumimoji="0" lang="ru-RU" sz="16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3"/>
                  </a:ext>
                </a:extLst>
              </a:tr>
            </a:tbl>
          </a:graphicData>
        </a:graphic>
      </p:graphicFrame>
      <p:sp>
        <p:nvSpPr>
          <p:cNvPr id="2" name="Прямоугольник 1"/>
          <p:cNvSpPr/>
          <p:nvPr/>
        </p:nvSpPr>
        <p:spPr>
          <a:xfrm>
            <a:off x="4042" y="3790781"/>
            <a:ext cx="9111358"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Pasteur effect - inhibition of anaerobic glycolysis by metabolites of tissue respiration (by inhibiting phosphofructokinase with citrate and ATP)</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917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428" y="216024"/>
            <a:ext cx="9136571" cy="404664"/>
          </a:xfrm>
        </p:spPr>
        <p:txBody>
          <a:bodyPr>
            <a:noAutofit/>
          </a:bodyPr>
          <a:lstStyle/>
          <a:p>
            <a:r>
              <a:rPr lang="en-US" altLang="ru-RU" sz="5400" b="1" dirty="0"/>
              <a:t>Significance of glycolysis</a:t>
            </a:r>
            <a:endParaRPr lang="ru-RU" altLang="ru-RU" sz="5400" dirty="0" smtClean="0"/>
          </a:p>
        </p:txBody>
      </p:sp>
      <p:sp>
        <p:nvSpPr>
          <p:cNvPr id="3" name="Прямоугольник 2"/>
          <p:cNvSpPr/>
          <p:nvPr/>
        </p:nvSpPr>
        <p:spPr>
          <a:xfrm>
            <a:off x="10876" y="794087"/>
            <a:ext cx="9144000" cy="978729"/>
          </a:xfrm>
          <a:prstGeom prst="rect">
            <a:avLst/>
          </a:prstGeom>
        </p:spPr>
        <p:txBody>
          <a:bodyPr wrap="square">
            <a:spAutoFit/>
          </a:bodyPr>
          <a:lstStyle/>
          <a:p>
            <a:pPr marL="342900" indent="-342900" algn="ctr" fontAlgn="base">
              <a:lnSpc>
                <a:spcPct val="90000"/>
              </a:lnSpc>
              <a:spcBef>
                <a:spcPct val="20000"/>
              </a:spcBef>
              <a:spcAft>
                <a:spcPct val="0"/>
              </a:spcAft>
            </a:pPr>
            <a:r>
              <a:rPr lang="en-US" altLang="ru-RU" sz="3200" b="1" i="1" dirty="0">
                <a:solidFill>
                  <a:srgbClr val="FF0000"/>
                </a:solidFill>
              </a:rPr>
              <a:t>energy </a:t>
            </a:r>
            <a:r>
              <a:rPr lang="en-US" altLang="ru-RU" sz="3200" b="1" i="1" dirty="0"/>
              <a:t>(the formation of ATP by substrate phosphorylation)</a:t>
            </a:r>
            <a:endParaRPr lang="ru-RU" altLang="ru-RU" sz="1600" dirty="0"/>
          </a:p>
        </p:txBody>
      </p:sp>
      <p:sp>
        <p:nvSpPr>
          <p:cNvPr id="2" name="TextBox 1"/>
          <p:cNvSpPr txBox="1"/>
          <p:nvPr/>
        </p:nvSpPr>
        <p:spPr>
          <a:xfrm>
            <a:off x="467544" y="1628489"/>
            <a:ext cx="8445355" cy="5262979"/>
          </a:xfrm>
          <a:prstGeom prst="rect">
            <a:avLst/>
          </a:prstGeom>
          <a:noFill/>
        </p:spPr>
        <p:txBody>
          <a:bodyPr wrap="square" rtlCol="0">
            <a:spAutoFit/>
          </a:bodyPr>
          <a:lstStyle/>
          <a:p>
            <a:pPr algn="ctr"/>
            <a:r>
              <a:rPr lang="en-US" sz="2400" dirty="0"/>
              <a:t>Other </a:t>
            </a:r>
            <a:r>
              <a:rPr lang="en-US" sz="2400" dirty="0" smtClean="0"/>
              <a:t>functions of </a:t>
            </a:r>
            <a:r>
              <a:rPr lang="en-US" sz="2400" dirty="0"/>
              <a:t>glycolysis</a:t>
            </a:r>
            <a:r>
              <a:rPr lang="en-US" sz="2400" dirty="0" smtClean="0"/>
              <a:t>:</a:t>
            </a:r>
            <a:endParaRPr lang="en-US" sz="2400" dirty="0"/>
          </a:p>
          <a:p>
            <a:pPr algn="just"/>
            <a:r>
              <a:rPr lang="en-US" sz="2400" dirty="0"/>
              <a:t>-glycolysis is the main and phylogenetically the most ancient way of glucose utilization in cells,</a:t>
            </a:r>
          </a:p>
          <a:p>
            <a:pPr algn="just"/>
            <a:r>
              <a:rPr lang="en-US" sz="2400" dirty="0"/>
              <a:t>-glycolysis is a unique pathway because it can use oxygen if the latter is available (aerobic conditions), but it can also proceed in the absence of oxygen (anaerobic conditions)</a:t>
            </a:r>
          </a:p>
          <a:p>
            <a:pPr algn="just"/>
            <a:r>
              <a:rPr lang="en-US" sz="2400" dirty="0"/>
              <a:t>- under anaerobic conditions, glycolysis is the only process in the body that supplies energy</a:t>
            </a:r>
          </a:p>
          <a:p>
            <a:pPr algn="just"/>
            <a:r>
              <a:rPr lang="en-US" sz="2400" dirty="0"/>
              <a:t>- under aerobic conditions, glycolysis removes lactate from tissues</a:t>
            </a:r>
          </a:p>
          <a:p>
            <a:pPr algn="just"/>
            <a:r>
              <a:rPr lang="en-US" sz="2400" dirty="0"/>
              <a:t>- the possibility of the transition of glycolysis at any time in the GNG - the implementation of homeostasis of glucose in the blood</a:t>
            </a:r>
          </a:p>
          <a:p>
            <a:pPr algn="just"/>
            <a:r>
              <a:rPr lang="en-US" sz="2400" dirty="0"/>
              <a:t>-intermediate metabolites - precursors of the synthesis of amino acids (via GNG), nitrogenous bases, lipids (interrelation of metabolism)</a:t>
            </a:r>
            <a:endParaRPr lang="ru-RU" dirty="0" smtClean="0"/>
          </a:p>
        </p:txBody>
      </p:sp>
    </p:spTree>
    <p:extLst>
      <p:ext uri="{BB962C8B-B14F-4D97-AF65-F5344CB8AC3E}">
        <p14:creationId xmlns:p14="http://schemas.microsoft.com/office/powerpoint/2010/main" val="3623909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476672"/>
            <a:ext cx="9136571" cy="404664"/>
          </a:xfrm>
        </p:spPr>
        <p:txBody>
          <a:bodyPr>
            <a:noAutofit/>
          </a:bodyPr>
          <a:lstStyle/>
          <a:p>
            <a:r>
              <a:rPr lang="en-US" altLang="ru-RU" b="1" dirty="0"/>
              <a:t>Advantages and Disadvantages of Glycolysis</a:t>
            </a:r>
            <a:endParaRPr lang="ru-RU" altLang="ru-RU" dirty="0" smtClean="0"/>
          </a:p>
        </p:txBody>
      </p:sp>
      <p:graphicFrame>
        <p:nvGraphicFramePr>
          <p:cNvPr id="5" name="Group 26"/>
          <p:cNvGraphicFramePr>
            <a:graphicFrameLocks/>
          </p:cNvGraphicFramePr>
          <p:nvPr>
            <p:extLst>
              <p:ext uri="{D42A27DB-BD31-4B8C-83A1-F6EECF244321}">
                <p14:modId xmlns:p14="http://schemas.microsoft.com/office/powerpoint/2010/main" val="1234555542"/>
              </p:ext>
            </p:extLst>
          </p:nvPr>
        </p:nvGraphicFramePr>
        <p:xfrm>
          <a:off x="17935" y="1556792"/>
          <a:ext cx="8928993" cy="3749040"/>
        </p:xfrm>
        <a:graphic>
          <a:graphicData uri="http://schemas.openxmlformats.org/drawingml/2006/table">
            <a:tbl>
              <a:tblPr/>
              <a:tblGrid>
                <a:gridCol w="2016224">
                  <a:extLst>
                    <a:ext uri="{9D8B030D-6E8A-4147-A177-3AD203B41FA5}">
                      <a16:colId xmlns="" xmlns:a16="http://schemas.microsoft.com/office/drawing/2014/main" val="20000"/>
                    </a:ext>
                  </a:extLst>
                </a:gridCol>
                <a:gridCol w="3168352">
                  <a:extLst>
                    <a:ext uri="{9D8B030D-6E8A-4147-A177-3AD203B41FA5}">
                      <a16:colId xmlns="" xmlns:a16="http://schemas.microsoft.com/office/drawing/2014/main" val="20001"/>
                    </a:ext>
                  </a:extLst>
                </a:gridCol>
                <a:gridCol w="3744417">
                  <a:extLst>
                    <a:ext uri="{9D8B030D-6E8A-4147-A177-3AD203B41FA5}">
                      <a16:colId xmlns="" xmlns:a16="http://schemas.microsoft.com/office/drawing/2014/main" val="20002"/>
                    </a:ext>
                  </a:extLst>
                </a:gridCol>
              </a:tblGrid>
              <a:tr h="31372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ru-RU" sz="20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GB" sz="2000" b="1"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Aerobic</a:t>
                      </a:r>
                      <a:endParaRPr kumimoji="0" lang="ru-RU" sz="20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GB" sz="2000" b="1"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Anaerobic</a:t>
                      </a:r>
                      <a:endParaRPr kumimoji="0" lang="ru-RU" sz="20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1372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n-US" altLang="ru-RU" sz="2000" b="1" dirty="0" smtClean="0"/>
                        <a:t>Advantages</a:t>
                      </a:r>
                      <a:endParaRPr kumimoji="0" lang="ru-RU" sz="2000" b="0"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000" b="0" i="0" u="none" strike="noStrike" cap="none" normalizeH="0" baseline="0" dirty="0" smtClean="0">
                          <a:ln>
                            <a:noFill/>
                          </a:ln>
                          <a:solidFill>
                            <a:schemeClr val="tx1"/>
                          </a:solidFill>
                          <a:effectLst/>
                          <a:latin typeface="Arial" charset="0"/>
                          <a:cs typeface="Arial" charset="0"/>
                        </a:rPr>
                        <a:t>highly efficient process (38 ATP)</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000" b="0" i="0" u="none" strike="noStrike" cap="none" normalizeH="0" baseline="0" dirty="0" smtClean="0">
                          <a:ln>
                            <a:noFill/>
                          </a:ln>
                          <a:solidFill>
                            <a:schemeClr val="tx1"/>
                          </a:solidFill>
                          <a:effectLst/>
                          <a:latin typeface="Arial" charset="0"/>
                          <a:cs typeface="Arial" charset="0"/>
                        </a:rPr>
                        <a:t>does not accumulate products (lactate) that cause metabolic acidosis</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000" b="0" i="0" u="none" strike="noStrike" cap="none" normalizeH="0" baseline="0" dirty="0" smtClean="0">
                          <a:ln>
                            <a:noFill/>
                          </a:ln>
                          <a:solidFill>
                            <a:schemeClr val="tx1"/>
                          </a:solidFill>
                          <a:effectLst/>
                          <a:latin typeface="Arial" charset="0"/>
                          <a:cs typeface="Arial" charset="0"/>
                        </a:rPr>
                        <a:t>fast process</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000" b="0" i="0" u="none" strike="noStrike" cap="none" normalizeH="0" baseline="0" dirty="0" smtClean="0">
                          <a:ln>
                            <a:noFill/>
                          </a:ln>
                          <a:solidFill>
                            <a:schemeClr val="tx1"/>
                          </a:solidFill>
                          <a:effectLst/>
                          <a:latin typeface="Arial" charset="0"/>
                          <a:cs typeface="Arial" charset="0"/>
                        </a:rPr>
                        <a:t>no oxygen needed</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1"/>
                  </a:ext>
                </a:extLst>
              </a:tr>
              <a:tr h="38065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n-US" altLang="ru-RU" sz="2000" b="1" dirty="0" smtClean="0"/>
                        <a:t>Disadvantages</a:t>
                      </a:r>
                      <a:endParaRPr kumimoji="0" lang="ru-RU" sz="20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000" b="0" i="0" u="none" strike="noStrike" cap="none" normalizeH="0" baseline="0" dirty="0" smtClean="0">
                          <a:ln>
                            <a:noFill/>
                          </a:ln>
                          <a:solidFill>
                            <a:schemeClr val="tx1"/>
                          </a:solidFill>
                          <a:effectLst/>
                          <a:latin typeface="Arial" charset="0"/>
                          <a:cs typeface="Arial" charset="0"/>
                        </a:rPr>
                        <a:t>slow process</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000" b="0" i="0" u="none" strike="noStrike" cap="none" normalizeH="0" baseline="0" dirty="0" smtClean="0">
                          <a:ln>
                            <a:noFill/>
                          </a:ln>
                          <a:solidFill>
                            <a:schemeClr val="tx1"/>
                          </a:solidFill>
                          <a:effectLst/>
                          <a:latin typeface="Arial" charset="0"/>
                          <a:cs typeface="Arial" charset="0"/>
                        </a:rPr>
                        <a:t>need oxygen</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000" b="0" i="0" u="none" strike="noStrike" cap="none" normalizeH="0" baseline="0" dirty="0" smtClean="0">
                          <a:ln>
                            <a:noFill/>
                          </a:ln>
                          <a:solidFill>
                            <a:schemeClr val="tx1"/>
                          </a:solidFill>
                          <a:effectLst/>
                          <a:latin typeface="Arial" charset="0"/>
                          <a:cs typeface="Arial" charset="0"/>
                        </a:rPr>
                        <a:t>ineffective process (2 ATP)</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000" b="0" i="0" u="none" strike="noStrike" cap="none" normalizeH="0" baseline="0" dirty="0" smtClean="0">
                          <a:ln>
                            <a:noFill/>
                          </a:ln>
                          <a:solidFill>
                            <a:schemeClr val="tx1"/>
                          </a:solidFill>
                          <a:effectLst/>
                          <a:latin typeface="Arial" charset="0"/>
                          <a:cs typeface="Arial" charset="0"/>
                        </a:rPr>
                        <a:t>glycolysis product is lactate, the accumulation of which causes metabolic acidosis</a:t>
                      </a:r>
                      <a:endParaRPr kumimoji="0" lang="ru-RU" sz="20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2927900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1550" y="567521"/>
            <a:ext cx="8640960" cy="1938992"/>
          </a:xfrm>
          <a:prstGeom prst="rect">
            <a:avLst/>
          </a:prstGeom>
        </p:spPr>
        <p:txBody>
          <a:bodyPr wrap="square">
            <a:spAutoFit/>
          </a:bodyPr>
          <a:lstStyle/>
          <a:p>
            <a:r>
              <a:rPr lang="en-US" sz="2000" dirty="0">
                <a:solidFill>
                  <a:prstClr val="black"/>
                </a:solidFill>
                <a:latin typeface="Arial" panose="020B0604020202020204" pitchFamily="34" charset="0"/>
                <a:cs typeface="Arial" panose="020B0604020202020204" pitchFamily="34" charset="0"/>
              </a:rPr>
              <a:t>Inhibition of anaerobic glycolysis by metabolites of tissue respiration (by allosteric inhibition of phosphofructokinase by citrate and ATP) in the presence of oxygen</a:t>
            </a:r>
            <a:r>
              <a:rPr lang="en-US" sz="2000" dirty="0" smtClean="0">
                <a:solidFill>
                  <a:prstClr val="black"/>
                </a:solidFill>
                <a:latin typeface="Arial" panose="020B0604020202020204" pitchFamily="34" charset="0"/>
                <a:cs typeface="Arial" panose="020B0604020202020204" pitchFamily="34" charset="0"/>
              </a:rPr>
              <a:t>.</a:t>
            </a:r>
            <a:endParaRPr lang="en-US" sz="2000" dirty="0">
              <a:solidFill>
                <a:prstClr val="black"/>
              </a:solidFill>
              <a:latin typeface="Arial" panose="020B0604020202020204" pitchFamily="34" charset="0"/>
              <a:cs typeface="Arial" panose="020B0604020202020204" pitchFamily="34" charset="0"/>
            </a:endParaRPr>
          </a:p>
          <a:p>
            <a:r>
              <a:rPr lang="en-US" sz="2000" dirty="0">
                <a:solidFill>
                  <a:prstClr val="black"/>
                </a:solidFill>
                <a:latin typeface="Arial" panose="020B0604020202020204" pitchFamily="34" charset="0"/>
                <a:cs typeface="Arial" panose="020B0604020202020204" pitchFamily="34" charset="0"/>
              </a:rPr>
              <a:t>Significance - to prevent excess energy production, due to the presence of competition between the enzymes of aerobic and anaerobic glycolysis for common metabolites (pyruvate and NADH2)</a:t>
            </a:r>
            <a:endParaRPr lang="ru-RU" sz="2000" dirty="0">
              <a:solidFill>
                <a:prstClr val="black"/>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251520" y="188640"/>
            <a:ext cx="8229600" cy="20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ru-RU" sz="3600" b="1" dirty="0">
                <a:solidFill>
                  <a:prstClr val="black"/>
                </a:solidFill>
              </a:rPr>
              <a:t>Pasteur effect</a:t>
            </a:r>
            <a:endParaRPr lang="ru-RU" altLang="ru-RU" sz="3600" dirty="0" smtClean="0">
              <a:solidFill>
                <a:prstClr val="black"/>
              </a:solidFill>
            </a:endParaRPr>
          </a:p>
        </p:txBody>
      </p:sp>
      <p:pic>
        <p:nvPicPr>
          <p:cNvPr id="3" name="Рисунок 2"/>
          <p:cNvPicPr>
            <a:picLocks noChangeAspect="1"/>
          </p:cNvPicPr>
          <p:nvPr/>
        </p:nvPicPr>
        <p:blipFill>
          <a:blip r:embed="rId2"/>
          <a:stretch>
            <a:fillRect/>
          </a:stretch>
        </p:blipFill>
        <p:spPr>
          <a:xfrm>
            <a:off x="1882180" y="2780928"/>
            <a:ext cx="5219700" cy="3648075"/>
          </a:xfrm>
          <a:prstGeom prst="rect">
            <a:avLst/>
          </a:prstGeom>
        </p:spPr>
      </p:pic>
    </p:spTree>
    <p:extLst>
      <p:ext uri="{BB962C8B-B14F-4D97-AF65-F5344CB8AC3E}">
        <p14:creationId xmlns:p14="http://schemas.microsoft.com/office/powerpoint/2010/main" val="1410155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4424" y="-74851"/>
            <a:ext cx="3903634" cy="646331"/>
          </a:xfrm>
          <a:prstGeom prst="rect">
            <a:avLst/>
          </a:prstGeom>
          <a:noFill/>
        </p:spPr>
        <p:txBody>
          <a:bodyPr wrap="none">
            <a:spAutoFit/>
          </a:bodyPr>
          <a:lstStyle/>
          <a:p>
            <a:pPr algn="ctr">
              <a:defRPr/>
            </a:pPr>
            <a:r>
              <a:rPr lang="en-US" sz="36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Arial" pitchFamily="34" charset="0"/>
              </a:rPr>
              <a:t>Lecture plan:</a:t>
            </a:r>
            <a:endParaRPr lang="ru-RU" sz="36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Arial" pitchFamily="34" charset="0"/>
            </a:endParaRPr>
          </a:p>
        </p:txBody>
      </p:sp>
      <p:sp>
        <p:nvSpPr>
          <p:cNvPr id="5123" name="TextBox 4"/>
          <p:cNvSpPr txBox="1">
            <a:spLocks noChangeArrowheads="1"/>
          </p:cNvSpPr>
          <p:nvPr/>
        </p:nvSpPr>
        <p:spPr bwMode="auto">
          <a:xfrm>
            <a:off x="144462" y="571480"/>
            <a:ext cx="8675687"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en-US" altLang="ru-RU" sz="2800" b="1" dirty="0">
                <a:latin typeface="Arial" charset="0"/>
              </a:rPr>
              <a:t>Relevance of the topic.</a:t>
            </a:r>
          </a:p>
          <a:p>
            <a:pPr eaLnBrk="1" hangingPunct="1">
              <a:spcBef>
                <a:spcPct val="0"/>
              </a:spcBef>
              <a:buFont typeface="Calibri" pitchFamily="34" charset="0"/>
              <a:buAutoNum type="arabicPeriod"/>
            </a:pPr>
            <a:endParaRPr lang="en-US" altLang="ru-RU" sz="2800" b="1" dirty="0">
              <a:latin typeface="Arial" charset="0"/>
            </a:endParaRPr>
          </a:p>
          <a:p>
            <a:pPr eaLnBrk="1" hangingPunct="1">
              <a:spcBef>
                <a:spcPct val="0"/>
              </a:spcBef>
              <a:buFont typeface="Calibri" pitchFamily="34" charset="0"/>
              <a:buAutoNum type="arabicPeriod"/>
            </a:pPr>
            <a:r>
              <a:rPr lang="en-US" altLang="ru-RU" sz="2800" dirty="0">
                <a:latin typeface="Arial" charset="0"/>
              </a:rPr>
              <a:t>The concept of glycolysis. Types of glycolysis, their differences and significance.</a:t>
            </a:r>
          </a:p>
          <a:p>
            <a:pPr eaLnBrk="1" hangingPunct="1">
              <a:spcBef>
                <a:spcPct val="0"/>
              </a:spcBef>
              <a:buFont typeface="Calibri" pitchFamily="34" charset="0"/>
              <a:buAutoNum type="arabicPeriod"/>
            </a:pPr>
            <a:r>
              <a:rPr lang="en-US" altLang="ru-RU" sz="2800" dirty="0">
                <a:latin typeface="Arial" charset="0"/>
              </a:rPr>
              <a:t>Glycolysis reactions. Key enzymes, regulation. Tissue features of glycolysis.</a:t>
            </a:r>
          </a:p>
          <a:p>
            <a:pPr eaLnBrk="1" hangingPunct="1">
              <a:spcBef>
                <a:spcPct val="0"/>
              </a:spcBef>
              <a:buFont typeface="Calibri" pitchFamily="34" charset="0"/>
              <a:buAutoNum type="arabicPeriod"/>
            </a:pPr>
            <a:r>
              <a:rPr lang="en-US" altLang="ru-RU" sz="2800" dirty="0">
                <a:latin typeface="Arial" charset="0"/>
              </a:rPr>
              <a:t>Gluconeogenesis. Concept, </a:t>
            </a:r>
            <a:r>
              <a:rPr lang="en-US" altLang="ru-RU" sz="2800" dirty="0" smtClean="0">
                <a:latin typeface="Arial" charset="0"/>
              </a:rPr>
              <a:t>significance, reactions.</a:t>
            </a:r>
            <a:endParaRPr lang="en-US" altLang="ru-RU" sz="2800" dirty="0">
              <a:latin typeface="Arial" charset="0"/>
            </a:endParaRPr>
          </a:p>
          <a:p>
            <a:pPr eaLnBrk="1" hangingPunct="1">
              <a:spcBef>
                <a:spcPct val="0"/>
              </a:spcBef>
              <a:buFont typeface="Calibri" pitchFamily="34" charset="0"/>
              <a:buAutoNum type="arabicPeriod"/>
            </a:pPr>
            <a:r>
              <a:rPr lang="en-US" altLang="ru-RU" sz="2800" dirty="0" smtClean="0">
                <a:latin typeface="Arial" charset="0"/>
              </a:rPr>
              <a:t>Glucose-lactate </a:t>
            </a:r>
            <a:r>
              <a:rPr lang="en-US" altLang="ru-RU" sz="2800" dirty="0">
                <a:latin typeface="Arial" charset="0"/>
              </a:rPr>
              <a:t>cycle (Corey cycle</a:t>
            </a:r>
            <a:r>
              <a:rPr lang="en-US" altLang="ru-RU" sz="2800" dirty="0" smtClean="0">
                <a:latin typeface="Arial" charset="0"/>
              </a:rPr>
              <a:t>).</a:t>
            </a:r>
          </a:p>
          <a:p>
            <a:pPr eaLnBrk="1" hangingPunct="1">
              <a:spcBef>
                <a:spcPct val="0"/>
              </a:spcBef>
              <a:buFont typeface="Calibri" pitchFamily="34" charset="0"/>
              <a:buAutoNum type="arabicPeriod"/>
            </a:pPr>
            <a:r>
              <a:rPr lang="en-US" altLang="ru-RU" sz="2800" dirty="0">
                <a:latin typeface="Arial" charset="0"/>
              </a:rPr>
              <a:t>Pentose phosphate </a:t>
            </a:r>
            <a:r>
              <a:rPr lang="en-US" altLang="ru-RU" sz="2800" dirty="0" smtClean="0">
                <a:latin typeface="Arial" charset="0"/>
              </a:rPr>
              <a:t>pathway</a:t>
            </a:r>
            <a:endParaRPr lang="en-US" altLang="ru-RU" sz="2800" dirty="0">
              <a:latin typeface="Arial" charset="0"/>
            </a:endParaRPr>
          </a:p>
          <a:p>
            <a:pPr eaLnBrk="1" hangingPunct="1">
              <a:spcBef>
                <a:spcPct val="0"/>
              </a:spcBef>
              <a:buFont typeface="Calibri" pitchFamily="34" charset="0"/>
              <a:buAutoNum type="arabicPeriod"/>
            </a:pPr>
            <a:r>
              <a:rPr lang="en-US" altLang="ru-RU" sz="2800" dirty="0">
                <a:latin typeface="Arial" charset="0"/>
              </a:rPr>
              <a:t>Blood glucose, its regulation</a:t>
            </a:r>
            <a:r>
              <a:rPr lang="en-US" altLang="ru-RU" sz="2800" dirty="0" smtClean="0">
                <a:latin typeface="Arial" charset="0"/>
              </a:rPr>
              <a:t>.</a:t>
            </a:r>
          </a:p>
          <a:p>
            <a:pPr eaLnBrk="1" hangingPunct="1">
              <a:spcBef>
                <a:spcPct val="0"/>
              </a:spcBef>
              <a:buFont typeface="Calibri" pitchFamily="34" charset="0"/>
              <a:buAutoNum type="arabicPeriod"/>
            </a:pPr>
            <a:r>
              <a:rPr lang="en-US" altLang="ru-RU" sz="2800" dirty="0" err="1">
                <a:latin typeface="Arial" charset="0"/>
              </a:rPr>
              <a:t>Heteropolysaccharides</a:t>
            </a:r>
            <a:endParaRPr lang="en-US" altLang="ru-RU" sz="2800" dirty="0">
              <a:latin typeface="Arial" charset="0"/>
            </a:endParaRPr>
          </a:p>
          <a:p>
            <a:pPr eaLnBrk="1" hangingPunct="1">
              <a:spcBef>
                <a:spcPct val="0"/>
              </a:spcBef>
              <a:buFont typeface="Calibri" pitchFamily="34" charset="0"/>
              <a:buAutoNum type="arabicPeriod"/>
            </a:pPr>
            <a:endParaRPr lang="en-US" altLang="ru-RU" sz="2800" b="1" dirty="0">
              <a:latin typeface="Arial" charset="0"/>
            </a:endParaRPr>
          </a:p>
          <a:p>
            <a:pPr eaLnBrk="1" hangingPunct="1">
              <a:spcBef>
                <a:spcPct val="0"/>
              </a:spcBef>
              <a:buFont typeface="Calibri" pitchFamily="34" charset="0"/>
              <a:buAutoNum type="arabicPeriod"/>
            </a:pPr>
            <a:r>
              <a:rPr lang="en-US" altLang="ru-RU" sz="2800" b="1" dirty="0" smtClean="0">
                <a:latin typeface="Arial" charset="0"/>
              </a:rPr>
              <a:t> </a:t>
            </a:r>
            <a:r>
              <a:rPr lang="en-US" altLang="ru-RU" sz="2800" b="1" dirty="0">
                <a:latin typeface="Arial" charset="0"/>
              </a:rPr>
              <a:t>Conclusion</a:t>
            </a:r>
            <a:endParaRPr lang="ru-RU" altLang="ru-RU" sz="2800" b="1" dirty="0">
              <a:latin typeface="Arial" charset="0"/>
            </a:endParaRPr>
          </a:p>
        </p:txBody>
      </p:sp>
    </p:spTree>
    <p:extLst>
      <p:ext uri="{BB962C8B-B14F-4D97-AF65-F5344CB8AC3E}">
        <p14:creationId xmlns:p14="http://schemas.microsoft.com/office/powerpoint/2010/main" val="3630527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GB" dirty="0" smtClean="0"/>
              <a:t>Glycolysis summary</a:t>
            </a:r>
            <a:endParaRPr lang="ru-RU" dirty="0"/>
          </a:p>
        </p:txBody>
      </p:sp>
      <p:pic>
        <p:nvPicPr>
          <p:cNvPr id="4" name="Рисунок 3"/>
          <p:cNvPicPr>
            <a:picLocks noChangeAspect="1"/>
          </p:cNvPicPr>
          <p:nvPr/>
        </p:nvPicPr>
        <p:blipFill>
          <a:blip r:embed="rId2"/>
          <a:stretch>
            <a:fillRect/>
          </a:stretch>
        </p:blipFill>
        <p:spPr>
          <a:xfrm>
            <a:off x="249658" y="1417638"/>
            <a:ext cx="8644683" cy="5146129"/>
          </a:xfrm>
          <a:prstGeom prst="rect">
            <a:avLst/>
          </a:prstGeom>
        </p:spPr>
      </p:pic>
    </p:spTree>
    <p:extLst>
      <p:ext uri="{BB962C8B-B14F-4D97-AF65-F5344CB8AC3E}">
        <p14:creationId xmlns:p14="http://schemas.microsoft.com/office/powerpoint/2010/main" val="61214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82352" y="404664"/>
            <a:ext cx="8604448" cy="6453336"/>
          </a:xfrm>
          <a:prstGeom prst="rect">
            <a:avLst/>
          </a:prstGeom>
        </p:spPr>
      </p:pic>
      <p:pic>
        <p:nvPicPr>
          <p:cNvPr id="5" name="Рисунок 4"/>
          <p:cNvPicPr>
            <a:picLocks noChangeAspect="1"/>
          </p:cNvPicPr>
          <p:nvPr/>
        </p:nvPicPr>
        <p:blipFill>
          <a:blip r:embed="rId3"/>
          <a:stretch>
            <a:fillRect/>
          </a:stretch>
        </p:blipFill>
        <p:spPr>
          <a:xfrm>
            <a:off x="6444208" y="-1"/>
            <a:ext cx="2699793" cy="2810239"/>
          </a:xfrm>
          <a:prstGeom prst="rect">
            <a:avLst/>
          </a:prstGeom>
        </p:spPr>
      </p:pic>
    </p:spTree>
    <p:extLst>
      <p:ext uri="{BB962C8B-B14F-4D97-AF65-F5344CB8AC3E}">
        <p14:creationId xmlns:p14="http://schemas.microsoft.com/office/powerpoint/2010/main" val="2000347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66872" y="490323"/>
            <a:ext cx="8229600" cy="20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ru-RU" sz="3600" b="1" dirty="0">
                <a:solidFill>
                  <a:prstClr val="black"/>
                </a:solidFill>
              </a:rPr>
              <a:t>Cell sensitivity to lack of oxygen</a:t>
            </a:r>
            <a:endParaRPr lang="ru-RU" altLang="ru-RU" sz="3600" dirty="0" smtClean="0">
              <a:solidFill>
                <a:prstClr val="black"/>
              </a:solidFill>
            </a:endParaRPr>
          </a:p>
        </p:txBody>
      </p:sp>
      <p:sp>
        <p:nvSpPr>
          <p:cNvPr id="2" name="Прямоугольник 1"/>
          <p:cNvSpPr/>
          <p:nvPr/>
        </p:nvSpPr>
        <p:spPr>
          <a:xfrm>
            <a:off x="252681" y="1268760"/>
            <a:ext cx="8769624" cy="1938992"/>
          </a:xfrm>
          <a:prstGeom prst="rect">
            <a:avLst/>
          </a:prstGeom>
        </p:spPr>
        <p:txBody>
          <a:bodyPr wrap="square">
            <a:spAutoFit/>
          </a:bodyPr>
          <a:lstStyle/>
          <a:p>
            <a:pPr algn="ctr"/>
            <a:r>
              <a:rPr lang="en-US" sz="2400" dirty="0"/>
              <a:t>Normally, the work of the cells of the nervous system </a:t>
            </a:r>
            <a:r>
              <a:rPr lang="en-US" sz="2400" b="1" dirty="0"/>
              <a:t>(neurons) </a:t>
            </a:r>
            <a:r>
              <a:rPr lang="en-US" sz="2400" dirty="0"/>
              <a:t>and </a:t>
            </a:r>
            <a:r>
              <a:rPr lang="en-US" sz="2400" b="1" dirty="0"/>
              <a:t>the myocardium </a:t>
            </a:r>
            <a:r>
              <a:rPr lang="en-US" sz="2400" dirty="0"/>
              <a:t>under aerobic conditions is provided by a large number of mitochondria and the supply of substrates from the blood for oxidation - glucose, ketone bodies, fatty acids (only for the myocardium), lactate, which is converted into pyruvate.</a:t>
            </a:r>
            <a:endParaRPr lang="ru-RU" sz="2400" dirty="0"/>
          </a:p>
        </p:txBody>
      </p:sp>
      <p:sp>
        <p:nvSpPr>
          <p:cNvPr id="3" name="Прямоугольник 2"/>
          <p:cNvSpPr/>
          <p:nvPr/>
        </p:nvSpPr>
        <p:spPr>
          <a:xfrm>
            <a:off x="395536" y="3256219"/>
            <a:ext cx="3080992" cy="3046988"/>
          </a:xfrm>
          <a:prstGeom prst="rect">
            <a:avLst/>
          </a:prstGeom>
        </p:spPr>
        <p:txBody>
          <a:bodyPr wrap="square">
            <a:spAutoFit/>
          </a:bodyPr>
          <a:lstStyle/>
          <a:p>
            <a:pPr algn="ctr"/>
            <a:r>
              <a:rPr lang="en-US" sz="2400" dirty="0"/>
              <a:t>The high sensitivity of these organs to the lack of oxygen is based on the difference between the </a:t>
            </a:r>
            <a:r>
              <a:rPr lang="en-US" sz="2400" dirty="0" err="1"/>
              <a:t>isoenzymes</a:t>
            </a:r>
            <a:r>
              <a:rPr lang="en-US" sz="2400" dirty="0"/>
              <a:t> of lactate dehydrogenase (LDH) from each other.</a:t>
            </a:r>
            <a:endParaRPr lang="ru-RU" sz="2400" dirty="0"/>
          </a:p>
        </p:txBody>
      </p:sp>
      <p:pic>
        <p:nvPicPr>
          <p:cNvPr id="4" name="Рисунок 3"/>
          <p:cNvPicPr>
            <a:picLocks noChangeAspect="1"/>
          </p:cNvPicPr>
          <p:nvPr/>
        </p:nvPicPr>
        <p:blipFill>
          <a:blip r:embed="rId2"/>
          <a:stretch>
            <a:fillRect/>
          </a:stretch>
        </p:blipFill>
        <p:spPr>
          <a:xfrm>
            <a:off x="3905119" y="3632105"/>
            <a:ext cx="4592758" cy="2671102"/>
          </a:xfrm>
          <a:prstGeom prst="rect">
            <a:avLst/>
          </a:prstGeom>
        </p:spPr>
      </p:pic>
      <p:cxnSp>
        <p:nvCxnSpPr>
          <p:cNvPr id="7" name="Прямая со стрелкой 6"/>
          <p:cNvCxnSpPr/>
          <p:nvPr/>
        </p:nvCxnSpPr>
        <p:spPr>
          <a:xfrm flipH="1">
            <a:off x="5508104" y="4779713"/>
            <a:ext cx="115212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916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66872" y="490323"/>
            <a:ext cx="8229600" cy="20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ru-RU" sz="3600" b="1" dirty="0">
                <a:solidFill>
                  <a:prstClr val="black"/>
                </a:solidFill>
              </a:rPr>
              <a:t>Cell sensitivity to lack of oxygen</a:t>
            </a:r>
            <a:endParaRPr lang="ru-RU" altLang="ru-RU" sz="3600" dirty="0" smtClean="0">
              <a:solidFill>
                <a:prstClr val="black"/>
              </a:solidFill>
            </a:endParaRPr>
          </a:p>
        </p:txBody>
      </p:sp>
      <p:sp>
        <p:nvSpPr>
          <p:cNvPr id="4" name="Прямоугольник 3"/>
          <p:cNvSpPr/>
          <p:nvPr/>
        </p:nvSpPr>
        <p:spPr>
          <a:xfrm>
            <a:off x="5220072" y="1700808"/>
            <a:ext cx="3923928" cy="2308324"/>
          </a:xfrm>
          <a:prstGeom prst="rect">
            <a:avLst/>
          </a:prstGeom>
        </p:spPr>
        <p:txBody>
          <a:bodyPr wrap="square">
            <a:spAutoFit/>
          </a:bodyPr>
          <a:lstStyle/>
          <a:p>
            <a:pPr algn="ctr"/>
            <a:r>
              <a:rPr lang="en-US" dirty="0" smtClean="0"/>
              <a:t>The cardiac </a:t>
            </a:r>
            <a:r>
              <a:rPr lang="en-US" dirty="0" err="1" smtClean="0">
                <a:solidFill>
                  <a:srgbClr val="FF0000"/>
                </a:solidFill>
              </a:rPr>
              <a:t>isoenzyme</a:t>
            </a:r>
            <a:r>
              <a:rPr lang="en-US" dirty="0" smtClean="0">
                <a:solidFill>
                  <a:srgbClr val="FF0000"/>
                </a:solidFill>
              </a:rPr>
              <a:t> LDH-1</a:t>
            </a:r>
            <a:r>
              <a:rPr lang="en-US" dirty="0" smtClean="0"/>
              <a:t>, having a high affinity for lactic acid, converts it to pyruvic acid, "seeking" to raise the concentration of pyruvate in order to include it in the tricarboxylic acid cycle (only under aerobic conditions) and obtain energy to the </a:t>
            </a:r>
            <a:r>
              <a:rPr lang="en-US" dirty="0" err="1" smtClean="0"/>
              <a:t>cardiomyocyte</a:t>
            </a:r>
            <a:r>
              <a:rPr lang="en-US" dirty="0" smtClean="0"/>
              <a:t> contraction</a:t>
            </a:r>
            <a:endParaRPr lang="ru-RU" dirty="0"/>
          </a:p>
        </p:txBody>
      </p:sp>
      <p:sp>
        <p:nvSpPr>
          <p:cNvPr id="13" name="Прямоугольник 12"/>
          <p:cNvSpPr/>
          <p:nvPr/>
        </p:nvSpPr>
        <p:spPr>
          <a:xfrm>
            <a:off x="165102" y="4509120"/>
            <a:ext cx="8871393" cy="1754326"/>
          </a:xfrm>
          <a:prstGeom prst="rect">
            <a:avLst/>
          </a:prstGeom>
        </p:spPr>
        <p:txBody>
          <a:bodyPr wrap="square">
            <a:spAutoFit/>
          </a:bodyPr>
          <a:lstStyle/>
          <a:p>
            <a:pPr algn="ctr"/>
            <a:r>
              <a:rPr lang="en-US" dirty="0"/>
              <a:t>In the absence of oxygen, the properties of LDH-1 will not change; it will continue to shift the reaction towards the production of pyruvic acid ("right-to-left"). However, without oxygen, pyruvate cannot "burn" in the CTC and cannot leave the cell either, because cell membranes are impervious to him. As an acid, it acidifies the cytosol, altering the activity of enzymes and, possibly, somehow still exhibits toxicity. Thus, irreversible damage to the </a:t>
            </a:r>
            <a:r>
              <a:rPr lang="en-US" dirty="0" err="1"/>
              <a:t>cardiomyocyte</a:t>
            </a:r>
            <a:r>
              <a:rPr lang="en-US" dirty="0"/>
              <a:t> and neuron occurs.</a:t>
            </a:r>
            <a:endParaRPr lang="ru-RU" dirty="0"/>
          </a:p>
        </p:txBody>
      </p:sp>
      <p:pic>
        <p:nvPicPr>
          <p:cNvPr id="7" name="Рисунок 6"/>
          <p:cNvPicPr>
            <a:picLocks noChangeAspect="1"/>
          </p:cNvPicPr>
          <p:nvPr/>
        </p:nvPicPr>
        <p:blipFill>
          <a:blip r:embed="rId2"/>
          <a:stretch>
            <a:fillRect/>
          </a:stretch>
        </p:blipFill>
        <p:spPr>
          <a:xfrm>
            <a:off x="539552" y="1412776"/>
            <a:ext cx="4592758" cy="2671102"/>
          </a:xfrm>
          <a:prstGeom prst="rect">
            <a:avLst/>
          </a:prstGeom>
        </p:spPr>
      </p:pic>
      <p:cxnSp>
        <p:nvCxnSpPr>
          <p:cNvPr id="6" name="Прямая со стрелкой 5"/>
          <p:cNvCxnSpPr/>
          <p:nvPr/>
        </p:nvCxnSpPr>
        <p:spPr>
          <a:xfrm flipH="1">
            <a:off x="2123728" y="2492896"/>
            <a:ext cx="115212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4362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92832" y="404500"/>
            <a:ext cx="8229600" cy="20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ru-RU" sz="3600" b="1" dirty="0">
                <a:solidFill>
                  <a:prstClr val="black"/>
                </a:solidFill>
              </a:rPr>
              <a:t>Cell sensitivity to lack of oxygen</a:t>
            </a:r>
            <a:endParaRPr lang="ru-RU" altLang="ru-RU" sz="3600" dirty="0" smtClean="0">
              <a:solidFill>
                <a:prstClr val="black"/>
              </a:solidFill>
            </a:endParaRPr>
          </a:p>
        </p:txBody>
      </p:sp>
      <p:sp>
        <p:nvSpPr>
          <p:cNvPr id="2" name="Прямоугольник 1"/>
          <p:cNvSpPr/>
          <p:nvPr/>
        </p:nvSpPr>
        <p:spPr>
          <a:xfrm>
            <a:off x="5217407" y="980728"/>
            <a:ext cx="3867025" cy="5355312"/>
          </a:xfrm>
          <a:prstGeom prst="rect">
            <a:avLst/>
          </a:prstGeom>
        </p:spPr>
        <p:txBody>
          <a:bodyPr wrap="square">
            <a:spAutoFit/>
          </a:bodyPr>
          <a:lstStyle/>
          <a:p>
            <a:pPr algn="ctr"/>
            <a:r>
              <a:rPr lang="en-US" dirty="0"/>
              <a:t>At the same time, the </a:t>
            </a:r>
            <a:r>
              <a:rPr lang="en-US" dirty="0" err="1"/>
              <a:t>isoenzyme</a:t>
            </a:r>
            <a:r>
              <a:rPr lang="en-US" dirty="0"/>
              <a:t> of skeletal muscle (and brain astrocytes) </a:t>
            </a:r>
            <a:r>
              <a:rPr lang="en-US" dirty="0">
                <a:solidFill>
                  <a:srgbClr val="FF0000"/>
                </a:solidFill>
              </a:rPr>
              <a:t>LDH-5</a:t>
            </a:r>
            <a:r>
              <a:rPr lang="en-US" dirty="0"/>
              <a:t> has a high affinity for pyruvate, in the absence of oxygen in the cell it quickly and efficiently converts it into lactic acid, while the reverse reaction practically does not take place. Acidification of the sarcoplasm reduces the efficiency of the myocyte, but lactic acid does not accumulate - </a:t>
            </a:r>
            <a:r>
              <a:rPr lang="en-US" b="1" dirty="0"/>
              <a:t>it easily passes through the cell membranes </a:t>
            </a:r>
            <a:r>
              <a:rPr lang="en-US" dirty="0"/>
              <a:t>and is quickly removed from the muscle and astrocyte. Skeletal muscle or astrocyte becomes</a:t>
            </a:r>
          </a:p>
          <a:p>
            <a:pPr algn="ctr"/>
            <a:r>
              <a:rPr lang="en-US" dirty="0"/>
              <a:t>workable.</a:t>
            </a:r>
          </a:p>
          <a:p>
            <a:pPr algn="ctr"/>
            <a:r>
              <a:rPr lang="en-US" dirty="0"/>
              <a:t>However, lactate accumulates in the intercellular space (in the brain tissue) and in the blood, leading to metabolic acidosis</a:t>
            </a:r>
            <a:endParaRPr lang="ru-RU" dirty="0"/>
          </a:p>
        </p:txBody>
      </p:sp>
      <p:sp>
        <p:nvSpPr>
          <p:cNvPr id="3" name="Прямоугольник 2"/>
          <p:cNvSpPr/>
          <p:nvPr/>
        </p:nvSpPr>
        <p:spPr>
          <a:xfrm>
            <a:off x="323528" y="4293096"/>
            <a:ext cx="4811216" cy="1938992"/>
          </a:xfrm>
          <a:prstGeom prst="rect">
            <a:avLst/>
          </a:prstGeom>
        </p:spPr>
        <p:txBody>
          <a:bodyPr wrap="square">
            <a:spAutoFit/>
          </a:bodyPr>
          <a:lstStyle/>
          <a:p>
            <a:pPr algn="ctr"/>
            <a:r>
              <a:rPr lang="en-US" sz="2000" b="1" dirty="0"/>
              <a:t>Under anaerobic conditions, the heart muscle and nervous system </a:t>
            </a:r>
            <a:r>
              <a:rPr lang="en-US" sz="2000" dirty="0"/>
              <a:t>will suffer the most, which is observed in medical practice (the period of anoxia for neurons is no more than 7 minutes, for </a:t>
            </a:r>
            <a:r>
              <a:rPr lang="en-US" sz="2000" dirty="0" err="1"/>
              <a:t>cardiomyocytes</a:t>
            </a:r>
            <a:r>
              <a:rPr lang="en-US" sz="2000" dirty="0"/>
              <a:t> - no more than 20 minutes)</a:t>
            </a:r>
            <a:endParaRPr lang="ru-RU" sz="2000" dirty="0"/>
          </a:p>
        </p:txBody>
      </p:sp>
      <p:pic>
        <p:nvPicPr>
          <p:cNvPr id="4" name="Рисунок 3"/>
          <p:cNvPicPr>
            <a:picLocks noChangeAspect="1"/>
          </p:cNvPicPr>
          <p:nvPr/>
        </p:nvPicPr>
        <p:blipFill>
          <a:blip r:embed="rId2"/>
          <a:stretch>
            <a:fillRect/>
          </a:stretch>
        </p:blipFill>
        <p:spPr>
          <a:xfrm>
            <a:off x="417009" y="2204864"/>
            <a:ext cx="4813176" cy="1526680"/>
          </a:xfrm>
          <a:prstGeom prst="rect">
            <a:avLst/>
          </a:prstGeom>
        </p:spPr>
      </p:pic>
    </p:spTree>
    <p:extLst>
      <p:ext uri="{BB962C8B-B14F-4D97-AF65-F5344CB8AC3E}">
        <p14:creationId xmlns:p14="http://schemas.microsoft.com/office/powerpoint/2010/main" val="36110365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1550" y="567521"/>
            <a:ext cx="8640960" cy="707886"/>
          </a:xfrm>
          <a:prstGeom prst="rect">
            <a:avLst/>
          </a:prstGeom>
        </p:spPr>
        <p:txBody>
          <a:bodyPr wrap="square">
            <a:spAutoFit/>
          </a:bodyPr>
          <a:lstStyle/>
          <a:p>
            <a:pPr algn="ctr"/>
            <a:r>
              <a:rPr lang="en-US" sz="2000" dirty="0">
                <a:solidFill>
                  <a:prstClr val="black"/>
                </a:solidFill>
                <a:latin typeface="Arial" panose="020B0604020202020204" pitchFamily="34" charset="0"/>
                <a:cs typeface="Arial" panose="020B0604020202020204" pitchFamily="34" charset="0"/>
              </a:rPr>
              <a:t>two unrelated biochemical phenomena (from the field of plant physiology and from oncology), discovered by Nobel laureate Otto Warburg</a:t>
            </a:r>
            <a:endParaRPr lang="ru-RU" sz="2000" dirty="0">
              <a:solidFill>
                <a:prstClr val="black"/>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251520" y="188640"/>
            <a:ext cx="8229600" cy="20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ru-RU" sz="3600" b="1" dirty="0">
                <a:solidFill>
                  <a:prstClr val="black"/>
                </a:solidFill>
              </a:rPr>
              <a:t>Warburg effect</a:t>
            </a:r>
            <a:endParaRPr lang="ru-RU" altLang="ru-RU" sz="3600" dirty="0" smtClean="0">
              <a:solidFill>
                <a:prstClr val="black"/>
              </a:solidFill>
            </a:endParaRPr>
          </a:p>
        </p:txBody>
      </p:sp>
      <p:sp>
        <p:nvSpPr>
          <p:cNvPr id="3" name="Прямоугольник 2"/>
          <p:cNvSpPr/>
          <p:nvPr/>
        </p:nvSpPr>
        <p:spPr>
          <a:xfrm>
            <a:off x="45840" y="6079963"/>
            <a:ext cx="8640960" cy="646331"/>
          </a:xfrm>
          <a:prstGeom prst="rect">
            <a:avLst/>
          </a:prstGeom>
        </p:spPr>
        <p:txBody>
          <a:bodyPr wrap="square">
            <a:spAutoFit/>
          </a:bodyPr>
          <a:lstStyle/>
          <a:p>
            <a:pPr algn="ctr"/>
            <a:r>
              <a:rPr lang="en-US" dirty="0"/>
              <a:t>For the discovery of the nature and functions of "respiratory enzymes" Warburg was awarded the Nobel Prize in Physiology or Medicine in 1931</a:t>
            </a:r>
            <a:endParaRPr lang="ru-RU" dirty="0"/>
          </a:p>
        </p:txBody>
      </p:sp>
      <p:sp>
        <p:nvSpPr>
          <p:cNvPr id="4" name="Прямоугольник 3"/>
          <p:cNvSpPr/>
          <p:nvPr/>
        </p:nvSpPr>
        <p:spPr>
          <a:xfrm>
            <a:off x="683568" y="5741463"/>
            <a:ext cx="3526991" cy="369332"/>
          </a:xfrm>
          <a:prstGeom prst="rect">
            <a:avLst/>
          </a:prstGeom>
        </p:spPr>
        <p:txBody>
          <a:bodyPr wrap="none">
            <a:spAutoFit/>
          </a:bodyPr>
          <a:lstStyle/>
          <a:p>
            <a:r>
              <a:rPr lang="en-US" dirty="0"/>
              <a:t>Otto Heinrich Warburg (1883-1970)</a:t>
            </a: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53" y="1255421"/>
            <a:ext cx="3168352" cy="4480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Рисунок 7"/>
          <p:cNvPicPr>
            <a:picLocks noChangeAspect="1"/>
          </p:cNvPicPr>
          <p:nvPr/>
        </p:nvPicPr>
        <p:blipFill>
          <a:blip r:embed="rId3"/>
          <a:stretch>
            <a:fillRect/>
          </a:stretch>
        </p:blipFill>
        <p:spPr>
          <a:xfrm>
            <a:off x="4067944" y="1957610"/>
            <a:ext cx="4137483" cy="2734618"/>
          </a:xfrm>
          <a:prstGeom prst="rect">
            <a:avLst/>
          </a:prstGeom>
        </p:spPr>
      </p:pic>
    </p:spTree>
    <p:extLst>
      <p:ext uri="{BB962C8B-B14F-4D97-AF65-F5344CB8AC3E}">
        <p14:creationId xmlns:p14="http://schemas.microsoft.com/office/powerpoint/2010/main" val="842488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51520" y="188640"/>
            <a:ext cx="8229600" cy="20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ru-RU" sz="3600" b="1" dirty="0">
                <a:solidFill>
                  <a:prstClr val="black"/>
                </a:solidFill>
              </a:rPr>
              <a:t>Warburg effect</a:t>
            </a:r>
            <a:endParaRPr lang="ru-RU" altLang="ru-RU" sz="3600" dirty="0" smtClean="0">
              <a:solidFill>
                <a:prstClr val="black"/>
              </a:solidFill>
            </a:endParaRPr>
          </a:p>
        </p:txBody>
      </p:sp>
      <p:graphicFrame>
        <p:nvGraphicFramePr>
          <p:cNvPr id="7" name="Схема 6"/>
          <p:cNvGraphicFramePr/>
          <p:nvPr>
            <p:extLst>
              <p:ext uri="{D42A27DB-BD31-4B8C-83A1-F6EECF244321}">
                <p14:modId xmlns:p14="http://schemas.microsoft.com/office/powerpoint/2010/main" val="3453144365"/>
              </p:ext>
            </p:extLst>
          </p:nvPr>
        </p:nvGraphicFramePr>
        <p:xfrm>
          <a:off x="179512" y="620688"/>
          <a:ext cx="885698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Прямоугольник 7"/>
          <p:cNvSpPr/>
          <p:nvPr/>
        </p:nvSpPr>
        <p:spPr>
          <a:xfrm>
            <a:off x="4644008" y="4726015"/>
            <a:ext cx="4499992" cy="1908215"/>
          </a:xfrm>
          <a:prstGeom prst="rect">
            <a:avLst/>
          </a:prstGeom>
        </p:spPr>
        <p:txBody>
          <a:bodyPr wrap="square">
            <a:spAutoFit/>
          </a:bodyPr>
          <a:lstStyle/>
          <a:p>
            <a:pPr algn="ctr"/>
            <a:r>
              <a:rPr lang="en-US" dirty="0"/>
              <a:t>now the Warburg effect in oncology is considered not a root cause, but simply a consequence of mutations in malignant cells </a:t>
            </a:r>
            <a:r>
              <a:rPr lang="en-US" sz="1600" dirty="0"/>
              <a:t>(a consequence of mitochondrial damage during malignancy, adaptation to low oxygen content, or the result of turning off mitochondrial genes, since many of them are involved in triggering apoptosis)</a:t>
            </a:r>
            <a:endParaRPr lang="ru-RU" sz="1400" dirty="0"/>
          </a:p>
        </p:txBody>
      </p:sp>
      <p:sp>
        <p:nvSpPr>
          <p:cNvPr id="9" name="Прямоугольник 8"/>
          <p:cNvSpPr/>
          <p:nvPr/>
        </p:nvSpPr>
        <p:spPr>
          <a:xfrm>
            <a:off x="0" y="4726015"/>
            <a:ext cx="4572000" cy="1754326"/>
          </a:xfrm>
          <a:prstGeom prst="rect">
            <a:avLst/>
          </a:prstGeom>
        </p:spPr>
        <p:txBody>
          <a:bodyPr wrap="square">
            <a:spAutoFit/>
          </a:bodyPr>
          <a:lstStyle/>
          <a:p>
            <a:pPr algn="ctr"/>
            <a:r>
              <a:rPr lang="en-US" dirty="0"/>
              <a:t>oxygen is a competitive inhibitor with respect to carbon dioxide and competes with it for the active site of Rubisco, reducing carbon fixation and forming by-products. As a result, photorespiration is activated, which reduces the overall yield of photosynthesis.</a:t>
            </a:r>
            <a:endParaRPr lang="ru-RU" dirty="0"/>
          </a:p>
        </p:txBody>
      </p:sp>
    </p:spTree>
    <p:extLst>
      <p:ext uri="{BB962C8B-B14F-4D97-AF65-F5344CB8AC3E}">
        <p14:creationId xmlns:p14="http://schemas.microsoft.com/office/powerpoint/2010/main" val="41329962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2"/>
          <a:srcRect t="-1308" r="7673" b="1"/>
          <a:stretch/>
        </p:blipFill>
        <p:spPr>
          <a:xfrm>
            <a:off x="19879" y="188640"/>
            <a:ext cx="9036496" cy="5577483"/>
          </a:xfrm>
          <a:prstGeom prst="rect">
            <a:avLst/>
          </a:prstGeom>
        </p:spPr>
      </p:pic>
    </p:spTree>
    <p:extLst>
      <p:ext uri="{BB962C8B-B14F-4D97-AF65-F5344CB8AC3E}">
        <p14:creationId xmlns:p14="http://schemas.microsoft.com/office/powerpoint/2010/main" val="1040593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51520" y="188640"/>
            <a:ext cx="8358186"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ru-RU" sz="3600" b="1" dirty="0">
                <a:solidFill>
                  <a:prstClr val="black"/>
                </a:solidFill>
              </a:rPr>
              <a:t>Warburg effect in oncology</a:t>
            </a:r>
            <a:endParaRPr lang="ru-RU" altLang="ru-RU" sz="3600" dirty="0" smtClean="0">
              <a:solidFill>
                <a:prstClr val="black"/>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43517"/>
            <a:ext cx="8070154"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7541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858" y="6021288"/>
            <a:ext cx="9107921" cy="707886"/>
          </a:xfrm>
          <a:prstGeom prst="rect">
            <a:avLst/>
          </a:prstGeom>
        </p:spPr>
        <p:txBody>
          <a:bodyPr wrap="square">
            <a:spAutoFit/>
          </a:bodyPr>
          <a:lstStyle/>
          <a:p>
            <a:pPr algn="ctr"/>
            <a:r>
              <a:rPr lang="en-US" sz="2000" dirty="0"/>
              <a:t>During hypoxia and inflammatory reactions in tissues, anaerobic mechanisms of ATP regeneration dominate</a:t>
            </a:r>
            <a:endParaRPr lang="ru-RU"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34674"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4109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sp>
        <p:nvSpPr>
          <p:cNvPr id="4" name="Заголовок 1"/>
          <p:cNvSpPr txBox="1">
            <a:spLocks/>
          </p:cNvSpPr>
          <p:nvPr/>
        </p:nvSpPr>
        <p:spPr>
          <a:xfrm>
            <a:off x="467044" y="332656"/>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sp>
        <p:nvSpPr>
          <p:cNvPr id="3" name="TextBox 2"/>
          <p:cNvSpPr txBox="1"/>
          <p:nvPr/>
        </p:nvSpPr>
        <p:spPr>
          <a:xfrm>
            <a:off x="53788" y="1004012"/>
            <a:ext cx="9144000" cy="707886"/>
          </a:xfrm>
          <a:prstGeom prst="rect">
            <a:avLst/>
          </a:prstGeom>
          <a:noFill/>
        </p:spPr>
        <p:txBody>
          <a:bodyPr wrap="square" rtlCol="0">
            <a:spAutoFit/>
          </a:bodyPr>
          <a:lstStyle/>
          <a:p>
            <a:pPr algn="ctr"/>
            <a:r>
              <a:rPr lang="en-US" sz="2000" dirty="0"/>
              <a:t>carbohydrates are one of the most important sources of energy for all cells and tissues - from aerobic to anaerobic</a:t>
            </a:r>
            <a:endParaRPr lang="ru-RU"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476" y="1711898"/>
            <a:ext cx="6624736" cy="5146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5000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72"/>
            <a:ext cx="8229600" cy="1143000"/>
          </a:xfrm>
        </p:spPr>
        <p:txBody>
          <a:bodyPr/>
          <a:lstStyle/>
          <a:p>
            <a:r>
              <a:rPr lang="en-US" b="1" dirty="0">
                <a:solidFill>
                  <a:srgbClr val="FF0000"/>
                </a:solidFill>
              </a:rPr>
              <a:t>Glycolysis inhibitors</a:t>
            </a:r>
            <a:endParaRPr lang="ru-RU" b="1" dirty="0">
              <a:solidFill>
                <a:srgbClr val="FF0000"/>
              </a:solidFill>
            </a:endParaRPr>
          </a:p>
        </p:txBody>
      </p:sp>
      <p:sp>
        <p:nvSpPr>
          <p:cNvPr id="4" name="Прямоугольник 3"/>
          <p:cNvSpPr/>
          <p:nvPr/>
        </p:nvSpPr>
        <p:spPr>
          <a:xfrm>
            <a:off x="179512" y="948690"/>
            <a:ext cx="8856984" cy="5262979"/>
          </a:xfrm>
          <a:prstGeom prst="rect">
            <a:avLst/>
          </a:prstGeom>
        </p:spPr>
        <p:txBody>
          <a:bodyPr wrap="square">
            <a:spAutoFit/>
          </a:bodyPr>
          <a:lstStyle/>
          <a:p>
            <a:r>
              <a:rPr lang="en-US" sz="2800" dirty="0"/>
              <a:t>Many substances that inhibit glycolysis are currently the subject of intense research as anticancer agents:</a:t>
            </a:r>
          </a:p>
          <a:p>
            <a:r>
              <a:rPr lang="en-US" sz="2800" dirty="0"/>
              <a:t>SB-204990,</a:t>
            </a:r>
          </a:p>
          <a:p>
            <a:r>
              <a:rPr lang="en-US" sz="2800" dirty="0"/>
              <a:t>2-deoxy-D-glucose,</a:t>
            </a:r>
          </a:p>
          <a:p>
            <a:r>
              <a:rPr lang="en-US" sz="2800" dirty="0"/>
              <a:t>3-bromopyruvate,</a:t>
            </a:r>
          </a:p>
          <a:p>
            <a:r>
              <a:rPr lang="en-US" sz="2800" dirty="0"/>
              <a:t>5-thioglucose,</a:t>
            </a:r>
          </a:p>
          <a:p>
            <a:r>
              <a:rPr lang="en-US" sz="2800" dirty="0" err="1"/>
              <a:t>dichloroacetic</a:t>
            </a:r>
            <a:r>
              <a:rPr lang="en-US" sz="2800" dirty="0"/>
              <a:t> acid (an inhibitor of mitochondrial pyruvate DG)</a:t>
            </a:r>
          </a:p>
          <a:p>
            <a:r>
              <a:rPr lang="en-US" sz="2800" dirty="0"/>
              <a:t>alpha-cyano-4-hydroxycinnamic acid (inhibitor of </a:t>
            </a:r>
            <a:r>
              <a:rPr lang="en-US" sz="2800" dirty="0" err="1"/>
              <a:t>monocarboxylate</a:t>
            </a:r>
            <a:r>
              <a:rPr lang="en-US" sz="2800" dirty="0"/>
              <a:t> transporters - prevents the accumulation of lactate in tumors) has been successfully used to treat brain tumors in preclinical studies</a:t>
            </a:r>
            <a:endParaRPr lang="ru-RU" sz="2400" dirty="0" smtClean="0"/>
          </a:p>
        </p:txBody>
      </p:sp>
    </p:spTree>
    <p:extLst>
      <p:ext uri="{BB962C8B-B14F-4D97-AF65-F5344CB8AC3E}">
        <p14:creationId xmlns:p14="http://schemas.microsoft.com/office/powerpoint/2010/main" val="21852577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49681" y="394933"/>
            <a:ext cx="8229600" cy="490538"/>
          </a:xfrm>
        </p:spPr>
        <p:txBody>
          <a:bodyPr rtlCol="0">
            <a:noAutofit/>
          </a:bodyPr>
          <a:lstStyle/>
          <a:p>
            <a:pPr>
              <a:defRPr/>
            </a:pPr>
            <a:r>
              <a:rPr lang="en-US" b="1" dirty="0"/>
              <a:t>Tissues with a predominance of glycolysis</a:t>
            </a:r>
            <a:endParaRPr lang="ru-RU" dirty="0" smtClean="0"/>
          </a:p>
        </p:txBody>
      </p:sp>
      <p:sp>
        <p:nvSpPr>
          <p:cNvPr id="2" name="TextBox 1"/>
          <p:cNvSpPr txBox="1"/>
          <p:nvPr/>
        </p:nvSpPr>
        <p:spPr>
          <a:xfrm>
            <a:off x="611560" y="885471"/>
            <a:ext cx="1661480" cy="523220"/>
          </a:xfrm>
          <a:prstGeom prst="rect">
            <a:avLst/>
          </a:prstGeom>
          <a:noFill/>
        </p:spPr>
        <p:txBody>
          <a:bodyPr wrap="none" rtlCol="0">
            <a:spAutoFit/>
          </a:bodyPr>
          <a:lstStyle/>
          <a:p>
            <a:r>
              <a:rPr lang="en-US" sz="2800" b="1" dirty="0">
                <a:solidFill>
                  <a:prstClr val="black"/>
                </a:solidFill>
              </a:rPr>
              <a:t>anaerobic</a:t>
            </a:r>
            <a:endParaRPr lang="ru-RU" sz="2800" b="1" dirty="0">
              <a:solidFill>
                <a:prstClr val="black"/>
              </a:solidFill>
            </a:endParaRPr>
          </a:p>
        </p:txBody>
      </p:sp>
      <p:sp>
        <p:nvSpPr>
          <p:cNvPr id="5" name="TextBox 4"/>
          <p:cNvSpPr txBox="1"/>
          <p:nvPr/>
        </p:nvSpPr>
        <p:spPr>
          <a:xfrm>
            <a:off x="6137740" y="916363"/>
            <a:ext cx="1291187" cy="523220"/>
          </a:xfrm>
          <a:prstGeom prst="rect">
            <a:avLst/>
          </a:prstGeom>
          <a:noFill/>
        </p:spPr>
        <p:txBody>
          <a:bodyPr wrap="none" rtlCol="0">
            <a:spAutoFit/>
          </a:bodyPr>
          <a:lstStyle/>
          <a:p>
            <a:r>
              <a:rPr lang="en-US" sz="2800" b="1" dirty="0">
                <a:solidFill>
                  <a:prstClr val="black"/>
                </a:solidFill>
              </a:rPr>
              <a:t>aerobic</a:t>
            </a:r>
            <a:endParaRPr lang="ru-RU" sz="2800" b="1" dirty="0">
              <a:solidFill>
                <a:prstClr val="black"/>
              </a:solidFill>
            </a:endParaRPr>
          </a:p>
        </p:txBody>
      </p:sp>
      <p:cxnSp>
        <p:nvCxnSpPr>
          <p:cNvPr id="4" name="Прямая со стрелкой 3"/>
          <p:cNvCxnSpPr/>
          <p:nvPr/>
        </p:nvCxnSpPr>
        <p:spPr>
          <a:xfrm flipH="1">
            <a:off x="1835696" y="732521"/>
            <a:ext cx="1584176" cy="18384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endCxn id="5" idx="0"/>
          </p:cNvCxnSpPr>
          <p:nvPr/>
        </p:nvCxnSpPr>
        <p:spPr>
          <a:xfrm>
            <a:off x="5705692" y="732521"/>
            <a:ext cx="1077642" cy="18384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a:stCxn id="2" idx="2"/>
          </p:cNvCxnSpPr>
          <p:nvPr/>
        </p:nvCxnSpPr>
        <p:spPr>
          <a:xfrm flipH="1">
            <a:off x="1187624" y="1408691"/>
            <a:ext cx="254676" cy="92474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7092280" y="1439583"/>
            <a:ext cx="451798" cy="893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583" y="2408355"/>
            <a:ext cx="2843225" cy="830997"/>
          </a:xfrm>
          <a:prstGeom prst="rect">
            <a:avLst/>
          </a:prstGeom>
        </p:spPr>
        <p:txBody>
          <a:bodyPr wrap="square">
            <a:spAutoFit/>
          </a:bodyPr>
          <a:lstStyle/>
          <a:p>
            <a:pPr algn="ctr"/>
            <a:r>
              <a:rPr lang="es-ES" sz="2400" dirty="0">
                <a:solidFill>
                  <a:prstClr val="black"/>
                </a:solidFill>
              </a:rPr>
              <a:t>red blood cells (no mitochondria)</a:t>
            </a:r>
            <a:endParaRPr lang="ru-RU" dirty="0">
              <a:solidFill>
                <a:prstClr val="black"/>
              </a:solidFill>
            </a:endParaRPr>
          </a:p>
        </p:txBody>
      </p:sp>
      <p:sp>
        <p:nvSpPr>
          <p:cNvPr id="27" name="Прямоугольник 26"/>
          <p:cNvSpPr/>
          <p:nvPr/>
        </p:nvSpPr>
        <p:spPr>
          <a:xfrm>
            <a:off x="6394742" y="2210933"/>
            <a:ext cx="2520279" cy="830997"/>
          </a:xfrm>
          <a:prstGeom prst="rect">
            <a:avLst/>
          </a:prstGeom>
        </p:spPr>
        <p:txBody>
          <a:bodyPr wrap="square">
            <a:spAutoFit/>
          </a:bodyPr>
          <a:lstStyle/>
          <a:p>
            <a:pPr algn="ctr"/>
            <a:r>
              <a:rPr lang="en-US" sz="2400" dirty="0">
                <a:solidFill>
                  <a:prstClr val="black"/>
                </a:solidFill>
              </a:rPr>
              <a:t>brain, heart tissue, kidney</a:t>
            </a:r>
            <a:endParaRPr lang="ru-RU" dirty="0">
              <a:solidFill>
                <a:prstClr val="black"/>
              </a:solidFill>
            </a:endParaRPr>
          </a:p>
        </p:txBody>
      </p:sp>
      <p:sp>
        <p:nvSpPr>
          <p:cNvPr id="11" name="TextBox 10"/>
          <p:cNvSpPr txBox="1"/>
          <p:nvPr/>
        </p:nvSpPr>
        <p:spPr>
          <a:xfrm>
            <a:off x="3532705" y="1355565"/>
            <a:ext cx="1431226" cy="523220"/>
          </a:xfrm>
          <a:prstGeom prst="rect">
            <a:avLst/>
          </a:prstGeom>
          <a:noFill/>
        </p:spPr>
        <p:txBody>
          <a:bodyPr wrap="none" rtlCol="0">
            <a:spAutoFit/>
          </a:bodyPr>
          <a:lstStyle/>
          <a:p>
            <a:r>
              <a:rPr lang="en-US" sz="2800" b="1" dirty="0">
                <a:solidFill>
                  <a:prstClr val="black"/>
                </a:solidFill>
              </a:rPr>
              <a:t>"Mixed"</a:t>
            </a:r>
            <a:endParaRPr lang="ru-RU" sz="2800" b="1" dirty="0">
              <a:solidFill>
                <a:prstClr val="black"/>
              </a:solidFill>
            </a:endParaRPr>
          </a:p>
        </p:txBody>
      </p:sp>
      <p:cxnSp>
        <p:nvCxnSpPr>
          <p:cNvPr id="13" name="Прямая со стрелкой 12"/>
          <p:cNvCxnSpPr/>
          <p:nvPr/>
        </p:nvCxnSpPr>
        <p:spPr>
          <a:xfrm>
            <a:off x="4618934" y="1878785"/>
            <a:ext cx="1" cy="2350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4572000" y="1193756"/>
            <a:ext cx="0" cy="3630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5905947" y="3369473"/>
            <a:ext cx="3276262" cy="2308324"/>
          </a:xfrm>
          <a:prstGeom prst="rect">
            <a:avLst/>
          </a:prstGeom>
        </p:spPr>
        <p:txBody>
          <a:bodyPr wrap="square">
            <a:spAutoFit/>
          </a:bodyPr>
          <a:lstStyle/>
          <a:p>
            <a:pPr algn="ctr"/>
            <a:r>
              <a:rPr lang="en-US" dirty="0"/>
              <a:t>In tissues with aerobic </a:t>
            </a:r>
            <a:r>
              <a:rPr lang="en-US" dirty="0" smtClean="0"/>
              <a:t>metabolism, </a:t>
            </a:r>
            <a:r>
              <a:rPr lang="en-US" dirty="0"/>
              <a:t>LDH1 and LDH2 predominate - they are inhibited even by small concentrations of pyruvate, which prevents the formation of lactate and promotes more complete oxidation of pyruvate in </a:t>
            </a:r>
            <a:r>
              <a:rPr lang="en-US" dirty="0" smtClean="0"/>
              <a:t>KC</a:t>
            </a:r>
            <a:endParaRPr lang="ru-RU" dirty="0"/>
          </a:p>
        </p:txBody>
      </p:sp>
      <p:sp>
        <p:nvSpPr>
          <p:cNvPr id="19" name="Прямоугольник 18"/>
          <p:cNvSpPr/>
          <p:nvPr/>
        </p:nvSpPr>
        <p:spPr>
          <a:xfrm>
            <a:off x="59656" y="3507973"/>
            <a:ext cx="3276262" cy="1754326"/>
          </a:xfrm>
          <a:prstGeom prst="rect">
            <a:avLst/>
          </a:prstGeom>
        </p:spPr>
        <p:txBody>
          <a:bodyPr wrap="square">
            <a:spAutoFit/>
          </a:bodyPr>
          <a:lstStyle/>
          <a:p>
            <a:pPr algn="ctr"/>
            <a:r>
              <a:rPr lang="en-US" dirty="0"/>
              <a:t>In tissues with anaerobic and "mixed" metabolism, LDH4 and LDH5 predominate - it causes intense anaerobic glycolysis with rapid conversion of pyruvate into lactate</a:t>
            </a:r>
            <a:endParaRPr lang="ru-RU" dirty="0"/>
          </a:p>
        </p:txBody>
      </p:sp>
      <p:sp>
        <p:nvSpPr>
          <p:cNvPr id="20" name="Прямоугольник 19"/>
          <p:cNvSpPr/>
          <p:nvPr/>
        </p:nvSpPr>
        <p:spPr>
          <a:xfrm>
            <a:off x="3151522" y="3688261"/>
            <a:ext cx="2840956" cy="2031325"/>
          </a:xfrm>
          <a:prstGeom prst="rect">
            <a:avLst/>
          </a:prstGeom>
        </p:spPr>
        <p:txBody>
          <a:bodyPr wrap="square">
            <a:spAutoFit/>
          </a:bodyPr>
          <a:lstStyle/>
          <a:p>
            <a:pPr algn="ctr"/>
            <a:r>
              <a:rPr lang="en-US" dirty="0"/>
              <a:t>In many human tissues (tissues of the spleen, pancreas and thyroid glands, adrenal glands, lymph nodes) and in the embryo, LDH3 </a:t>
            </a:r>
            <a:r>
              <a:rPr lang="en-US" dirty="0" err="1"/>
              <a:t>isoenzyme</a:t>
            </a:r>
            <a:r>
              <a:rPr lang="en-US" dirty="0"/>
              <a:t> predominates</a:t>
            </a:r>
            <a:endParaRPr lang="ru-RU" dirty="0"/>
          </a:p>
        </p:txBody>
      </p:sp>
      <p:sp>
        <p:nvSpPr>
          <p:cNvPr id="22" name="Прямоугольник 21"/>
          <p:cNvSpPr/>
          <p:nvPr/>
        </p:nvSpPr>
        <p:spPr>
          <a:xfrm>
            <a:off x="2674719" y="2118600"/>
            <a:ext cx="3888432" cy="707886"/>
          </a:xfrm>
          <a:prstGeom prst="rect">
            <a:avLst/>
          </a:prstGeom>
        </p:spPr>
        <p:txBody>
          <a:bodyPr wrap="square">
            <a:spAutoFit/>
          </a:bodyPr>
          <a:lstStyle/>
          <a:p>
            <a:pPr algn="ctr"/>
            <a:r>
              <a:rPr lang="en-US" sz="2000" dirty="0">
                <a:solidFill>
                  <a:prstClr val="black"/>
                </a:solidFill>
              </a:rPr>
              <a:t>muscles, gastrointestinal tract, renal medulla, retina, skin</a:t>
            </a:r>
            <a:endParaRPr lang="ru-RU" sz="1600" dirty="0">
              <a:solidFill>
                <a:prstClr val="black"/>
              </a:solidFill>
            </a:endParaRPr>
          </a:p>
        </p:txBody>
      </p:sp>
      <p:sp>
        <p:nvSpPr>
          <p:cNvPr id="17" name="Прямоугольник 16"/>
          <p:cNvSpPr/>
          <p:nvPr/>
        </p:nvSpPr>
        <p:spPr>
          <a:xfrm>
            <a:off x="2879851" y="2858562"/>
            <a:ext cx="3665591" cy="830997"/>
          </a:xfrm>
          <a:prstGeom prst="rect">
            <a:avLst/>
          </a:prstGeom>
        </p:spPr>
        <p:txBody>
          <a:bodyPr wrap="square">
            <a:spAutoFit/>
          </a:bodyPr>
          <a:lstStyle/>
          <a:p>
            <a:pPr algn="ctr"/>
            <a:r>
              <a:rPr lang="en-US" sz="1600" dirty="0"/>
              <a:t>the liver, kidneys and heart usually utilize lactate, but under conditions of hypoxia form it</a:t>
            </a:r>
            <a:endParaRPr lang="ru-RU" sz="1600" dirty="0"/>
          </a:p>
        </p:txBody>
      </p:sp>
    </p:spTree>
    <p:extLst>
      <p:ext uri="{BB962C8B-B14F-4D97-AF65-F5344CB8AC3E}">
        <p14:creationId xmlns:p14="http://schemas.microsoft.com/office/powerpoint/2010/main" val="3629822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429" y="17092"/>
            <a:ext cx="9136571" cy="404664"/>
          </a:xfrm>
        </p:spPr>
        <p:txBody>
          <a:bodyPr>
            <a:normAutofit fontScale="90000"/>
          </a:bodyPr>
          <a:lstStyle/>
          <a:p>
            <a:r>
              <a:rPr lang="en-US" altLang="ru-RU" sz="3600" b="1" dirty="0"/>
              <a:t>Glycolysis in skeletal muscle</a:t>
            </a:r>
            <a:endParaRPr lang="ru-RU" altLang="ru-RU" sz="3600" dirty="0" smtClean="0"/>
          </a:p>
        </p:txBody>
      </p:sp>
      <p:sp>
        <p:nvSpPr>
          <p:cNvPr id="2" name="TextBox 1"/>
          <p:cNvSpPr txBox="1"/>
          <p:nvPr/>
        </p:nvSpPr>
        <p:spPr>
          <a:xfrm>
            <a:off x="6569968" y="3472637"/>
            <a:ext cx="2160240" cy="646331"/>
          </a:xfrm>
          <a:prstGeom prst="rect">
            <a:avLst/>
          </a:prstGeom>
          <a:noFill/>
        </p:spPr>
        <p:txBody>
          <a:bodyPr wrap="square" rtlCol="0">
            <a:spAutoFit/>
          </a:bodyPr>
          <a:lstStyle/>
          <a:p>
            <a:pPr algn="ctr"/>
            <a:r>
              <a:rPr lang="en-US" dirty="0"/>
              <a:t>"Fast" (glycolytic) muscle fibers</a:t>
            </a:r>
            <a:endParaRPr lang="ru-RU" dirty="0"/>
          </a:p>
        </p:txBody>
      </p:sp>
      <p:sp>
        <p:nvSpPr>
          <p:cNvPr id="5" name="TextBox 4"/>
          <p:cNvSpPr txBox="1"/>
          <p:nvPr/>
        </p:nvSpPr>
        <p:spPr>
          <a:xfrm>
            <a:off x="6228184" y="4528775"/>
            <a:ext cx="2740041" cy="646331"/>
          </a:xfrm>
          <a:prstGeom prst="rect">
            <a:avLst/>
          </a:prstGeom>
          <a:noFill/>
        </p:spPr>
        <p:txBody>
          <a:bodyPr wrap="square" rtlCol="0">
            <a:spAutoFit/>
          </a:bodyPr>
          <a:lstStyle/>
          <a:p>
            <a:pPr algn="ctr"/>
            <a:r>
              <a:rPr lang="en-US" dirty="0"/>
              <a:t>strength, speed, "explosive" movement</a:t>
            </a:r>
            <a:endParaRPr lang="ru-RU" dirty="0"/>
          </a:p>
        </p:txBody>
      </p:sp>
      <p:sp>
        <p:nvSpPr>
          <p:cNvPr id="6" name="TextBox 5"/>
          <p:cNvSpPr txBox="1"/>
          <p:nvPr/>
        </p:nvSpPr>
        <p:spPr>
          <a:xfrm>
            <a:off x="6156176" y="5295145"/>
            <a:ext cx="2987824" cy="923330"/>
          </a:xfrm>
          <a:prstGeom prst="rect">
            <a:avLst/>
          </a:prstGeom>
          <a:noFill/>
        </p:spPr>
        <p:txBody>
          <a:bodyPr wrap="square" rtlCol="0">
            <a:spAutoFit/>
          </a:bodyPr>
          <a:lstStyle/>
          <a:p>
            <a:pPr algn="ctr"/>
            <a:r>
              <a:rPr lang="en-US" dirty="0"/>
              <a:t>load over 30% of a one-time maximum, quickly hypertrophied</a:t>
            </a:r>
            <a:endParaRPr lang="ru-RU" dirty="0"/>
          </a:p>
        </p:txBody>
      </p:sp>
      <p:cxnSp>
        <p:nvCxnSpPr>
          <p:cNvPr id="7" name="Прямая со стрелкой 6"/>
          <p:cNvCxnSpPr/>
          <p:nvPr/>
        </p:nvCxnSpPr>
        <p:spPr>
          <a:xfrm>
            <a:off x="7595635" y="4109729"/>
            <a:ext cx="18256" cy="44545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7598204" y="5096883"/>
            <a:ext cx="0" cy="2571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1520" y="3472637"/>
            <a:ext cx="2160240" cy="646331"/>
          </a:xfrm>
          <a:prstGeom prst="rect">
            <a:avLst/>
          </a:prstGeom>
          <a:noFill/>
        </p:spPr>
        <p:txBody>
          <a:bodyPr wrap="square" rtlCol="0">
            <a:spAutoFit/>
          </a:bodyPr>
          <a:lstStyle/>
          <a:p>
            <a:pPr algn="ctr"/>
            <a:r>
              <a:rPr lang="en-US" dirty="0"/>
              <a:t>"Slow" (oxidative) muscle fibers</a:t>
            </a:r>
            <a:endParaRPr lang="ru-RU" dirty="0"/>
          </a:p>
        </p:txBody>
      </p:sp>
      <p:sp>
        <p:nvSpPr>
          <p:cNvPr id="13" name="TextBox 12"/>
          <p:cNvSpPr txBox="1"/>
          <p:nvPr/>
        </p:nvSpPr>
        <p:spPr>
          <a:xfrm>
            <a:off x="728" y="4648814"/>
            <a:ext cx="2627055" cy="646331"/>
          </a:xfrm>
          <a:prstGeom prst="rect">
            <a:avLst/>
          </a:prstGeom>
          <a:noFill/>
        </p:spPr>
        <p:txBody>
          <a:bodyPr wrap="square" rtlCol="0">
            <a:spAutoFit/>
          </a:bodyPr>
          <a:lstStyle/>
          <a:p>
            <a:pPr algn="ctr"/>
            <a:r>
              <a:rPr lang="en-US" dirty="0"/>
              <a:t>endurance, work in "normal" mode</a:t>
            </a:r>
            <a:endParaRPr lang="ru-RU" dirty="0"/>
          </a:p>
        </p:txBody>
      </p:sp>
      <p:sp>
        <p:nvSpPr>
          <p:cNvPr id="14" name="TextBox 13"/>
          <p:cNvSpPr txBox="1"/>
          <p:nvPr/>
        </p:nvSpPr>
        <p:spPr>
          <a:xfrm>
            <a:off x="728" y="5412046"/>
            <a:ext cx="3203848" cy="646331"/>
          </a:xfrm>
          <a:prstGeom prst="rect">
            <a:avLst/>
          </a:prstGeom>
          <a:noFill/>
        </p:spPr>
        <p:txBody>
          <a:bodyPr wrap="square" rtlCol="0">
            <a:spAutoFit/>
          </a:bodyPr>
          <a:lstStyle/>
          <a:p>
            <a:pPr algn="ctr"/>
            <a:r>
              <a:rPr lang="en-US" dirty="0"/>
              <a:t>load below 30% of a one-time maximum, slowly hypertrophied</a:t>
            </a:r>
            <a:endParaRPr lang="ru-RU" dirty="0"/>
          </a:p>
        </p:txBody>
      </p:sp>
      <p:cxnSp>
        <p:nvCxnSpPr>
          <p:cNvPr id="15" name="Прямая со стрелкой 14"/>
          <p:cNvCxnSpPr>
            <a:stCxn id="12" idx="2"/>
            <a:endCxn id="13" idx="0"/>
          </p:cNvCxnSpPr>
          <p:nvPr/>
        </p:nvCxnSpPr>
        <p:spPr>
          <a:xfrm flipH="1">
            <a:off x="1314256" y="4118968"/>
            <a:ext cx="17384" cy="5298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1322948" y="5225467"/>
            <a:ext cx="0" cy="2571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1331640" y="6005905"/>
            <a:ext cx="0" cy="2571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7668344" y="6089890"/>
            <a:ext cx="0" cy="2571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19669" y="6218474"/>
            <a:ext cx="5644642" cy="646331"/>
          </a:xfrm>
          <a:prstGeom prst="rect">
            <a:avLst/>
          </a:prstGeom>
          <a:noFill/>
        </p:spPr>
        <p:txBody>
          <a:bodyPr wrap="square" rtlCol="0">
            <a:spAutoFit/>
          </a:bodyPr>
          <a:lstStyle/>
          <a:p>
            <a:pPr algn="ctr"/>
            <a:r>
              <a:rPr lang="en-US" dirty="0"/>
              <a:t>glycogen and lipids are used, </a:t>
            </a:r>
            <a:endParaRPr lang="en-US" dirty="0" smtClean="0"/>
          </a:p>
          <a:p>
            <a:pPr algn="ctr"/>
            <a:r>
              <a:rPr lang="en-US" dirty="0" smtClean="0"/>
              <a:t>no </a:t>
            </a:r>
            <a:r>
              <a:rPr lang="en-US" dirty="0"/>
              <a:t>lactate is formed</a:t>
            </a:r>
            <a:endParaRPr lang="ru-RU" dirty="0"/>
          </a:p>
        </p:txBody>
      </p:sp>
      <p:sp>
        <p:nvSpPr>
          <p:cNvPr id="24" name="TextBox 23"/>
          <p:cNvSpPr txBox="1"/>
          <p:nvPr/>
        </p:nvSpPr>
        <p:spPr>
          <a:xfrm>
            <a:off x="6366712" y="6263074"/>
            <a:ext cx="2771800" cy="646331"/>
          </a:xfrm>
          <a:prstGeom prst="rect">
            <a:avLst/>
          </a:prstGeom>
          <a:noFill/>
        </p:spPr>
        <p:txBody>
          <a:bodyPr wrap="square" rtlCol="0">
            <a:spAutoFit/>
          </a:bodyPr>
          <a:lstStyle/>
          <a:p>
            <a:pPr algn="ctr"/>
            <a:r>
              <a:rPr lang="en-US" dirty="0"/>
              <a:t>glycogen is used, lactate is formed</a:t>
            </a:r>
            <a:endParaRPr lang="ru-RU" dirty="0"/>
          </a:p>
        </p:txBody>
      </p:sp>
      <p:pic>
        <p:nvPicPr>
          <p:cNvPr id="3" name="Рисунок 2"/>
          <p:cNvPicPr>
            <a:picLocks noChangeAspect="1"/>
          </p:cNvPicPr>
          <p:nvPr/>
        </p:nvPicPr>
        <p:blipFill>
          <a:blip r:embed="rId2"/>
          <a:stretch>
            <a:fillRect/>
          </a:stretch>
        </p:blipFill>
        <p:spPr>
          <a:xfrm>
            <a:off x="466881" y="467937"/>
            <a:ext cx="8217666" cy="2986943"/>
          </a:xfrm>
          <a:prstGeom prst="rect">
            <a:avLst/>
          </a:prstGeom>
        </p:spPr>
      </p:pic>
    </p:spTree>
    <p:extLst>
      <p:ext uri="{BB962C8B-B14F-4D97-AF65-F5344CB8AC3E}">
        <p14:creationId xmlns:p14="http://schemas.microsoft.com/office/powerpoint/2010/main" val="3059280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0883" y="404664"/>
            <a:ext cx="9136571" cy="404664"/>
          </a:xfrm>
        </p:spPr>
        <p:txBody>
          <a:bodyPr>
            <a:normAutofit fontScale="90000"/>
          </a:bodyPr>
          <a:lstStyle/>
          <a:p>
            <a:r>
              <a:rPr lang="en-US" altLang="ru-RU" sz="3600" b="1" dirty="0"/>
              <a:t>Resistance to hypoxia of skeletal muscles</a:t>
            </a:r>
            <a:endParaRPr lang="ru-RU" altLang="ru-RU" sz="3600" dirty="0" smtClean="0"/>
          </a:p>
        </p:txBody>
      </p:sp>
      <p:sp>
        <p:nvSpPr>
          <p:cNvPr id="3" name="Прямоугольник 2"/>
          <p:cNvSpPr/>
          <p:nvPr/>
        </p:nvSpPr>
        <p:spPr>
          <a:xfrm>
            <a:off x="539552" y="1221409"/>
            <a:ext cx="3059832" cy="410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105708" y="1037758"/>
            <a:ext cx="3962236" cy="5632311"/>
          </a:xfrm>
          <a:prstGeom prst="rect">
            <a:avLst/>
          </a:prstGeom>
        </p:spPr>
        <p:txBody>
          <a:bodyPr wrap="square">
            <a:spAutoFit/>
          </a:bodyPr>
          <a:lstStyle/>
          <a:p>
            <a:r>
              <a:rPr lang="en-US" sz="2000" dirty="0"/>
              <a:t>Three types of anaerobic and only one aerobic pathway of ATP regeneration have been identified in skeletal muscles. Anaerobic:</a:t>
            </a:r>
          </a:p>
          <a:p>
            <a:r>
              <a:rPr lang="en-US" sz="2000" b="1" dirty="0" err="1"/>
              <a:t>Creatine</a:t>
            </a:r>
            <a:r>
              <a:rPr lang="en-US" sz="2000" b="1" dirty="0"/>
              <a:t> phosphatase </a:t>
            </a:r>
            <a:r>
              <a:rPr lang="en-US" sz="2000" dirty="0"/>
              <a:t>(</a:t>
            </a:r>
            <a:r>
              <a:rPr lang="en-US" sz="2000" dirty="0" err="1"/>
              <a:t>phosphogenic</a:t>
            </a:r>
            <a:r>
              <a:rPr lang="en-US" sz="2000" dirty="0"/>
              <a:t> or </a:t>
            </a:r>
            <a:r>
              <a:rPr lang="en-US" sz="2000" dirty="0" err="1"/>
              <a:t>alactate</a:t>
            </a:r>
            <a:r>
              <a:rPr lang="en-US" sz="2000" dirty="0"/>
              <a:t>) mechanism - </a:t>
            </a:r>
            <a:r>
              <a:rPr lang="en-US" sz="2000" dirty="0" err="1"/>
              <a:t>rephosphorylation</a:t>
            </a:r>
            <a:r>
              <a:rPr lang="en-US" sz="2000" dirty="0"/>
              <a:t> between </a:t>
            </a:r>
            <a:r>
              <a:rPr lang="en-US" sz="2000" dirty="0" err="1"/>
              <a:t>creatine</a:t>
            </a:r>
            <a:r>
              <a:rPr lang="en-US" sz="2000" dirty="0"/>
              <a:t> phosphate and ADP</a:t>
            </a:r>
          </a:p>
          <a:p>
            <a:r>
              <a:rPr lang="en-US" sz="2000" b="1" dirty="0" err="1"/>
              <a:t>Myokinase</a:t>
            </a:r>
            <a:r>
              <a:rPr lang="en-US" sz="2000" dirty="0"/>
              <a:t> - synthesis (aka </a:t>
            </a:r>
            <a:r>
              <a:rPr lang="en-US" sz="2000" dirty="0" err="1"/>
              <a:t>resynthesis</a:t>
            </a:r>
            <a:r>
              <a:rPr lang="en-US" sz="2000" dirty="0"/>
              <a:t>) of ATP in the reaction of </a:t>
            </a:r>
            <a:r>
              <a:rPr lang="en-US" sz="2000" dirty="0" err="1"/>
              <a:t>transphosphorylation</a:t>
            </a:r>
            <a:r>
              <a:rPr lang="en-US" sz="2000" dirty="0"/>
              <a:t> of 2 ADP molecules (adenylate cyclase)</a:t>
            </a:r>
          </a:p>
          <a:p>
            <a:r>
              <a:rPr lang="en-US" sz="2000" b="1" dirty="0"/>
              <a:t>Glycolytic</a:t>
            </a:r>
            <a:r>
              <a:rPr lang="en-US" sz="2000" dirty="0"/>
              <a:t> - anaerobic breakdown of blood glucose or glycogen storage, resulting in the formation of lactic acid (otherwise referred to as "lactate")</a:t>
            </a:r>
            <a:endParaRPr lang="ru-RU" sz="2000" dirty="0"/>
          </a:p>
        </p:txBody>
      </p:sp>
      <p:pic>
        <p:nvPicPr>
          <p:cNvPr id="4" name="Рисунок 3"/>
          <p:cNvPicPr>
            <a:picLocks noChangeAspect="1"/>
          </p:cNvPicPr>
          <p:nvPr/>
        </p:nvPicPr>
        <p:blipFill rotWithShape="1">
          <a:blip r:embed="rId2"/>
          <a:srcRect t="8331" r="-798" b="18169"/>
          <a:stretch/>
        </p:blipFill>
        <p:spPr>
          <a:xfrm>
            <a:off x="4501788" y="3273637"/>
            <a:ext cx="4608512" cy="2520281"/>
          </a:xfrm>
          <a:prstGeom prst="rect">
            <a:avLst/>
          </a:prstGeom>
        </p:spPr>
      </p:pic>
    </p:spTree>
    <p:extLst>
      <p:ext uri="{BB962C8B-B14F-4D97-AF65-F5344CB8AC3E}">
        <p14:creationId xmlns:p14="http://schemas.microsoft.com/office/powerpoint/2010/main" val="32980578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1520" y="0"/>
            <a:ext cx="9144000" cy="6858000"/>
          </a:xfrm>
          <a:prstGeom prst="rect">
            <a:avLst/>
          </a:prstGeom>
        </p:spPr>
      </p:pic>
    </p:spTree>
    <p:extLst>
      <p:ext uri="{BB962C8B-B14F-4D97-AF65-F5344CB8AC3E}">
        <p14:creationId xmlns:p14="http://schemas.microsoft.com/office/powerpoint/2010/main" val="1803680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67544" y="0"/>
            <a:ext cx="8229600" cy="1143000"/>
          </a:xfrm>
        </p:spPr>
        <p:txBody>
          <a:bodyPr/>
          <a:lstStyle/>
          <a:p>
            <a:r>
              <a:rPr lang="en-US" altLang="ru-RU" b="1" dirty="0">
                <a:solidFill>
                  <a:srgbClr val="7030A0"/>
                </a:solidFill>
              </a:rPr>
              <a:t>Gluconeogenesis</a:t>
            </a:r>
            <a:endParaRPr lang="ru-RU" altLang="ru-RU" dirty="0" smtClean="0">
              <a:solidFill>
                <a:srgbClr val="7030A0"/>
              </a:solidFill>
            </a:endParaRPr>
          </a:p>
        </p:txBody>
      </p:sp>
      <p:sp>
        <p:nvSpPr>
          <p:cNvPr id="22531" name="Rectangle 3"/>
          <p:cNvSpPr>
            <a:spLocks noGrp="1" noChangeArrowheads="1"/>
          </p:cNvSpPr>
          <p:nvPr>
            <p:ph idx="1"/>
          </p:nvPr>
        </p:nvSpPr>
        <p:spPr>
          <a:xfrm>
            <a:off x="27475" y="1124744"/>
            <a:ext cx="9081029" cy="5516562"/>
          </a:xfrm>
        </p:spPr>
        <p:txBody>
          <a:bodyPr>
            <a:normAutofit lnSpcReduction="10000"/>
          </a:bodyPr>
          <a:lstStyle/>
          <a:p>
            <a:pPr marL="457200" indent="-457200">
              <a:lnSpc>
                <a:spcPct val="80000"/>
              </a:lnSpc>
              <a:buFont typeface="+mj-lt"/>
              <a:buAutoNum type="arabicPeriod"/>
            </a:pPr>
            <a:r>
              <a:rPr lang="en-US" altLang="ru-RU" sz="2500" b="1" dirty="0" smtClean="0"/>
              <a:t>Gluconeogenesis</a:t>
            </a:r>
            <a:r>
              <a:rPr lang="en-US" altLang="ru-RU" sz="2500" dirty="0" smtClean="0"/>
              <a:t> </a:t>
            </a:r>
            <a:r>
              <a:rPr lang="en-US" altLang="ru-RU" sz="2500" dirty="0"/>
              <a:t>is the synthesis of glucose from non-carbohydrate precursors (lactate, pyruvate, oxaloacetate, glycerol, amino acids).</a:t>
            </a:r>
          </a:p>
          <a:p>
            <a:pPr marL="457200" indent="-457200">
              <a:lnSpc>
                <a:spcPct val="80000"/>
              </a:lnSpc>
              <a:buFont typeface="+mj-lt"/>
              <a:buAutoNum type="arabicPeriod"/>
            </a:pPr>
            <a:r>
              <a:rPr lang="en-US" altLang="ru-RU" sz="2500" dirty="0" smtClean="0"/>
              <a:t>In </a:t>
            </a:r>
            <a:r>
              <a:rPr lang="en-US" altLang="ru-RU" sz="2500" dirty="0"/>
              <a:t>the direction of the reactions, gluconeogenesis (GNG) resembles glycolysis in reverse, except for "detours".</a:t>
            </a:r>
          </a:p>
          <a:p>
            <a:pPr marL="457200" indent="-457200">
              <a:lnSpc>
                <a:spcPct val="80000"/>
              </a:lnSpc>
              <a:buFont typeface="+mj-lt"/>
              <a:buAutoNum type="arabicPeriod"/>
            </a:pPr>
            <a:r>
              <a:rPr lang="en-US" altLang="ru-RU" sz="2500" b="1" dirty="0" smtClean="0"/>
              <a:t>Key </a:t>
            </a:r>
            <a:r>
              <a:rPr lang="en-US" altLang="ru-RU" sz="2500" b="1" dirty="0"/>
              <a:t>enzymes: </a:t>
            </a:r>
            <a:r>
              <a:rPr lang="en-US" altLang="ru-RU" sz="2500" dirty="0"/>
              <a:t>pyruvate carboxylase; phosphoenolpyruvate </a:t>
            </a:r>
            <a:r>
              <a:rPr lang="en-US" altLang="ru-RU" sz="2500" dirty="0" err="1"/>
              <a:t>carboxykinase</a:t>
            </a:r>
            <a:r>
              <a:rPr lang="en-US" altLang="ru-RU" sz="2500" dirty="0"/>
              <a:t> (</a:t>
            </a:r>
            <a:r>
              <a:rPr lang="en-US" altLang="ru-RU" sz="2500" dirty="0" smtClean="0"/>
              <a:t>PEPCK</a:t>
            </a:r>
            <a:r>
              <a:rPr lang="en-US" altLang="ru-RU" sz="2500" dirty="0"/>
              <a:t>); fructose-1,6-diphosphatase; glucose-6-phosphatase.</a:t>
            </a:r>
          </a:p>
          <a:p>
            <a:pPr marL="457200" indent="-457200">
              <a:lnSpc>
                <a:spcPct val="80000"/>
              </a:lnSpc>
              <a:buFont typeface="+mj-lt"/>
              <a:buAutoNum type="arabicPeriod"/>
            </a:pPr>
            <a:r>
              <a:rPr lang="en-US" altLang="ru-RU" sz="2500" dirty="0" smtClean="0"/>
              <a:t>The </a:t>
            </a:r>
            <a:r>
              <a:rPr lang="en-US" altLang="ru-RU" sz="2500" dirty="0"/>
              <a:t>formation of 1 glucose molecule consumes 6 </a:t>
            </a:r>
            <a:r>
              <a:rPr lang="en-US" altLang="ru-RU" sz="2500" dirty="0" err="1"/>
              <a:t>macroergs</a:t>
            </a:r>
            <a:r>
              <a:rPr lang="en-US" altLang="ru-RU" sz="2500" dirty="0"/>
              <a:t> (4 ATP and 2 GTP).</a:t>
            </a:r>
          </a:p>
          <a:p>
            <a:pPr marL="457200" indent="-457200">
              <a:lnSpc>
                <a:spcPct val="80000"/>
              </a:lnSpc>
              <a:buFont typeface="+mj-lt"/>
              <a:buAutoNum type="arabicPeriod"/>
            </a:pPr>
            <a:r>
              <a:rPr lang="en-US" altLang="ru-RU" sz="2500" dirty="0" smtClean="0"/>
              <a:t>GNG </a:t>
            </a:r>
            <a:r>
              <a:rPr lang="en-US" altLang="ru-RU" sz="2500" dirty="0"/>
              <a:t>is localized in the cytoplasm of hepatocytes of the liver (since it is in the liver that there is an enzyme glucose-6-phosphatase, which catalyzes the conversion of glucose-6-phosphate into glucose), in the cells of the kidney cortex and the mucous membrane of the small intestine.</a:t>
            </a:r>
          </a:p>
          <a:p>
            <a:pPr marL="457200" indent="-457200">
              <a:lnSpc>
                <a:spcPct val="80000"/>
              </a:lnSpc>
              <a:buFont typeface="+mj-lt"/>
              <a:buAutoNum type="arabicPeriod"/>
            </a:pPr>
            <a:r>
              <a:rPr lang="en-US" altLang="ru-RU" sz="2500" dirty="0" smtClean="0"/>
              <a:t>About </a:t>
            </a:r>
            <a:r>
              <a:rPr lang="en-US" altLang="ru-RU" sz="2500" dirty="0"/>
              <a:t>90% of the lactate used in gluconeogenesis goes to the liver, 10% to the kidneys and small intestine.</a:t>
            </a:r>
            <a:endParaRPr lang="ru-RU" altLang="ru-RU" sz="2500" dirty="0" smtClean="0"/>
          </a:p>
        </p:txBody>
      </p:sp>
    </p:spTree>
    <p:extLst>
      <p:ext uri="{BB962C8B-B14F-4D97-AF65-F5344CB8AC3E}">
        <p14:creationId xmlns:p14="http://schemas.microsoft.com/office/powerpoint/2010/main" val="5220423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67544" y="0"/>
            <a:ext cx="8229600" cy="1143000"/>
          </a:xfrm>
        </p:spPr>
        <p:txBody>
          <a:bodyPr/>
          <a:lstStyle/>
          <a:p>
            <a:r>
              <a:rPr lang="en-US" altLang="ru-RU" b="1" dirty="0">
                <a:solidFill>
                  <a:srgbClr val="7030A0"/>
                </a:solidFill>
              </a:rPr>
              <a:t>Gluconeogenesis</a:t>
            </a:r>
            <a:endParaRPr lang="ru-RU" altLang="ru-RU" dirty="0" smtClean="0">
              <a:solidFill>
                <a:srgbClr val="7030A0"/>
              </a:solidFill>
            </a:endParaRPr>
          </a:p>
        </p:txBody>
      </p:sp>
      <p:sp>
        <p:nvSpPr>
          <p:cNvPr id="3" name="Прямоугольник 2"/>
          <p:cNvSpPr/>
          <p:nvPr/>
        </p:nvSpPr>
        <p:spPr>
          <a:xfrm>
            <a:off x="322911" y="980728"/>
            <a:ext cx="8568952" cy="3539430"/>
          </a:xfrm>
          <a:prstGeom prst="rect">
            <a:avLst/>
          </a:prstGeom>
        </p:spPr>
        <p:txBody>
          <a:bodyPr wrap="square">
            <a:spAutoFit/>
          </a:bodyPr>
          <a:lstStyle/>
          <a:p>
            <a:r>
              <a:rPr lang="en-US" sz="2800" dirty="0"/>
              <a:t>Gluconeogenesis is the de novo synthesis of glucose from non-carbohydrate substrates:</a:t>
            </a:r>
          </a:p>
          <a:p>
            <a:r>
              <a:rPr lang="en-US" sz="2800" dirty="0"/>
              <a:t>-Amino acids (during fasting)</a:t>
            </a:r>
          </a:p>
          <a:p>
            <a:r>
              <a:rPr lang="en-US" sz="2800" dirty="0"/>
              <a:t>-</a:t>
            </a:r>
            <a:r>
              <a:rPr lang="en-US" sz="2800" dirty="0" smtClean="0"/>
              <a:t>Glycerol </a:t>
            </a:r>
            <a:r>
              <a:rPr lang="en-US" sz="2800" dirty="0"/>
              <a:t>(during fasting)</a:t>
            </a:r>
          </a:p>
          <a:p>
            <a:r>
              <a:rPr lang="en-US" sz="2800" dirty="0"/>
              <a:t>-Lactate (during exercise)</a:t>
            </a:r>
          </a:p>
          <a:p>
            <a:r>
              <a:rPr lang="en-US" sz="2800" dirty="0"/>
              <a:t> </a:t>
            </a:r>
          </a:p>
          <a:p>
            <a:r>
              <a:rPr lang="en-US" sz="2800" dirty="0"/>
              <a:t>Gluconeogenesis is a source of glucose for tissues during fasting.</a:t>
            </a:r>
            <a:endParaRPr lang="ru-RU" sz="2800" dirty="0"/>
          </a:p>
        </p:txBody>
      </p:sp>
      <p:sp>
        <p:nvSpPr>
          <p:cNvPr id="4" name="Прямоугольник 3"/>
          <p:cNvSpPr/>
          <p:nvPr/>
        </p:nvSpPr>
        <p:spPr>
          <a:xfrm>
            <a:off x="395535" y="4653136"/>
            <a:ext cx="8496327" cy="1569660"/>
          </a:xfrm>
          <a:prstGeom prst="rect">
            <a:avLst/>
          </a:prstGeom>
        </p:spPr>
        <p:txBody>
          <a:bodyPr wrap="square">
            <a:spAutoFit/>
          </a:bodyPr>
          <a:lstStyle/>
          <a:p>
            <a:pPr algn="ctr"/>
            <a:r>
              <a:rPr lang="en-US" sz="2400" dirty="0"/>
              <a:t>First of all, this is important for </a:t>
            </a:r>
            <a:r>
              <a:rPr lang="en-US" sz="2400" b="1" dirty="0"/>
              <a:t>the brain </a:t>
            </a:r>
            <a:r>
              <a:rPr lang="en-US" sz="2400" dirty="0"/>
              <a:t>(it cannot provide energy needs due to the oxidation of fatty acids) and </a:t>
            </a:r>
            <a:r>
              <a:rPr lang="en-US" sz="2400" b="1" dirty="0" smtClean="0"/>
              <a:t>red blood cells</a:t>
            </a:r>
            <a:r>
              <a:rPr lang="en-US" sz="2400" dirty="0" smtClean="0"/>
              <a:t> </a:t>
            </a:r>
            <a:r>
              <a:rPr lang="en-US" sz="2400" dirty="0"/>
              <a:t>- in them an aerobic pathway for the decay of substances is impossible due to the absence of mitochondria</a:t>
            </a:r>
            <a:endParaRPr lang="ru-RU" sz="2400" dirty="0"/>
          </a:p>
        </p:txBody>
      </p:sp>
    </p:spTree>
    <p:extLst>
      <p:ext uri="{BB962C8B-B14F-4D97-AF65-F5344CB8AC3E}">
        <p14:creationId xmlns:p14="http://schemas.microsoft.com/office/powerpoint/2010/main" val="23805454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ru-RU" sz="3600" b="1" i="1" dirty="0"/>
              <a:t>The importance of gluconeogenesis</a:t>
            </a:r>
            <a:endParaRPr lang="ru-RU" altLang="ru-RU" sz="3600" dirty="0" smtClean="0"/>
          </a:p>
        </p:txBody>
      </p:sp>
      <p:sp>
        <p:nvSpPr>
          <p:cNvPr id="23555" name="Rectangle 3"/>
          <p:cNvSpPr>
            <a:spLocks noGrp="1" noChangeArrowheads="1"/>
          </p:cNvSpPr>
          <p:nvPr>
            <p:ph idx="1"/>
          </p:nvPr>
        </p:nvSpPr>
        <p:spPr>
          <a:xfrm>
            <a:off x="395536" y="1340768"/>
            <a:ext cx="8229600" cy="4320480"/>
          </a:xfrm>
        </p:spPr>
        <p:txBody>
          <a:bodyPr/>
          <a:lstStyle/>
          <a:p>
            <a:pPr marL="457200" indent="-457200">
              <a:buFont typeface="Wingdings" pitchFamily="2" charset="2"/>
              <a:buAutoNum type="arabicPeriod"/>
            </a:pPr>
            <a:r>
              <a:rPr lang="en-US" altLang="ru-RU" sz="2400" dirty="0"/>
              <a:t>It is an </a:t>
            </a:r>
            <a:r>
              <a:rPr lang="en-US" altLang="ru-RU" sz="2400" dirty="0">
                <a:solidFill>
                  <a:srgbClr val="FF0000"/>
                </a:solidFill>
              </a:rPr>
              <a:t>important source of glucose </a:t>
            </a:r>
            <a:r>
              <a:rPr lang="en-US" altLang="ru-RU" sz="2400" dirty="0"/>
              <a:t>in the body: for many tissues, glucose is the main (nervous tissue), and for some the only </a:t>
            </a:r>
            <a:r>
              <a:rPr lang="en-US" altLang="ru-RU" sz="2400" dirty="0" smtClean="0"/>
              <a:t>(red blood cells) </a:t>
            </a:r>
            <a:r>
              <a:rPr lang="en-US" altLang="ru-RU" sz="2400" dirty="0"/>
              <a:t>source of energy; under conditions of prolonged fasting (more than a day) gluconeogenesis is the only source of glucose in the body</a:t>
            </a:r>
          </a:p>
          <a:p>
            <a:pPr marL="457200" indent="-457200">
              <a:buFont typeface="Wingdings" pitchFamily="2" charset="2"/>
              <a:buAutoNum type="arabicPeriod"/>
            </a:pPr>
            <a:endParaRPr lang="en-US" altLang="ru-RU" sz="2400" dirty="0"/>
          </a:p>
          <a:p>
            <a:pPr marL="457200" indent="-457200">
              <a:buFont typeface="Wingdings" pitchFamily="2" charset="2"/>
              <a:buAutoNum type="arabicPeriod"/>
            </a:pPr>
            <a:r>
              <a:rPr lang="en-US" altLang="ru-RU" sz="2400" dirty="0" smtClean="0"/>
              <a:t>Removes </a:t>
            </a:r>
            <a:r>
              <a:rPr lang="en-US" altLang="ru-RU" sz="2400" dirty="0"/>
              <a:t>most of the lactate from cells and tissues that work under anaerobic conditions, which protects them from metabolic acidosis</a:t>
            </a:r>
            <a:endParaRPr lang="ru-RU" altLang="ru-RU" sz="2400" dirty="0" smtClean="0"/>
          </a:p>
        </p:txBody>
      </p:sp>
      <p:sp>
        <p:nvSpPr>
          <p:cNvPr id="2" name="Прямоугольник 1"/>
          <p:cNvSpPr/>
          <p:nvPr/>
        </p:nvSpPr>
        <p:spPr>
          <a:xfrm>
            <a:off x="138030" y="5517232"/>
            <a:ext cx="8867940" cy="461665"/>
          </a:xfrm>
          <a:prstGeom prst="rect">
            <a:avLst/>
          </a:prstGeom>
        </p:spPr>
        <p:txBody>
          <a:bodyPr wrap="none">
            <a:spAutoFit/>
          </a:bodyPr>
          <a:lstStyle/>
          <a:p>
            <a:r>
              <a:rPr lang="en-US" sz="2400" dirty="0"/>
              <a:t>"Disadvantage" of GNG: glucose synthesis is energetically "expensive"</a:t>
            </a:r>
            <a:endParaRPr lang="ru-RU" sz="2400" dirty="0"/>
          </a:p>
        </p:txBody>
      </p:sp>
    </p:spTree>
    <p:extLst>
      <p:ext uri="{BB962C8B-B14F-4D97-AF65-F5344CB8AC3E}">
        <p14:creationId xmlns:p14="http://schemas.microsoft.com/office/powerpoint/2010/main" val="28221021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1088" y="24408"/>
            <a:ext cx="9141689" cy="6284912"/>
          </a:xfrm>
          <a:prstGeom prst="rect">
            <a:avLst/>
          </a:prstGeom>
        </p:spPr>
      </p:pic>
    </p:spTree>
    <p:extLst>
      <p:ext uri="{BB962C8B-B14F-4D97-AF65-F5344CB8AC3E}">
        <p14:creationId xmlns:p14="http://schemas.microsoft.com/office/powerpoint/2010/main" val="975367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a:solidFill>
                  <a:srgbClr val="FF0000"/>
                </a:solidFill>
              </a:rPr>
              <a:t>"Workarounds" of glycolysis</a:t>
            </a:r>
            <a:endParaRPr lang="ru-RU" b="1" dirty="0">
              <a:solidFill>
                <a:srgbClr val="FF0000"/>
              </a:solidFill>
            </a:endParaRPr>
          </a:p>
        </p:txBody>
      </p:sp>
      <p:sp>
        <p:nvSpPr>
          <p:cNvPr id="4" name="Прямоугольник 3"/>
          <p:cNvSpPr/>
          <p:nvPr/>
        </p:nvSpPr>
        <p:spPr>
          <a:xfrm>
            <a:off x="395536" y="1484784"/>
            <a:ext cx="8496944" cy="5016758"/>
          </a:xfrm>
          <a:prstGeom prst="rect">
            <a:avLst/>
          </a:prstGeom>
        </p:spPr>
        <p:txBody>
          <a:bodyPr wrap="square">
            <a:spAutoFit/>
          </a:bodyPr>
          <a:lstStyle/>
          <a:p>
            <a:pPr algn="ctr"/>
            <a:r>
              <a:rPr lang="en-US" sz="3200" b="1" dirty="0"/>
              <a:t>The GNG has special “workarounds”, </a:t>
            </a:r>
            <a:r>
              <a:rPr lang="en-US" sz="3200" dirty="0" err="1"/>
              <a:t>i</a:t>
            </a:r>
            <a:r>
              <a:rPr lang="en-US" sz="3200" dirty="0"/>
              <a:t>. E. it does not completely replicate the glucose oxidation reaction.</a:t>
            </a:r>
          </a:p>
          <a:p>
            <a:pPr algn="ctr"/>
            <a:endParaRPr lang="en-US" sz="3200" dirty="0"/>
          </a:p>
          <a:p>
            <a:pPr algn="ctr"/>
            <a:r>
              <a:rPr lang="en-US" sz="3200" dirty="0"/>
              <a:t>Its reactions can occur in all tissues, except for the last glucose-6-phosphatase reaction, which occurs only in the liver, kidneys and small intestine. Therefore, strictly speaking, gluconeogenesis occurs mainly in the liver, partly in the kidneys and small intestine</a:t>
            </a:r>
            <a:r>
              <a:rPr lang="en-US" sz="3200" b="1" dirty="0"/>
              <a:t>.</a:t>
            </a:r>
            <a:endParaRPr lang="ru-RU" sz="3200" dirty="0"/>
          </a:p>
        </p:txBody>
      </p:sp>
    </p:spTree>
    <p:extLst>
      <p:ext uri="{BB962C8B-B14F-4D97-AF65-F5344CB8AC3E}">
        <p14:creationId xmlns:p14="http://schemas.microsoft.com/office/powerpoint/2010/main" val="1535338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274638"/>
            <a:ext cx="7889849" cy="591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331640" y="6390620"/>
            <a:ext cx="8064896" cy="369332"/>
          </a:xfrm>
          <a:prstGeom prst="rect">
            <a:avLst/>
          </a:prstGeom>
        </p:spPr>
        <p:txBody>
          <a:bodyPr wrap="square">
            <a:spAutoFit/>
          </a:bodyPr>
          <a:lstStyle/>
          <a:p>
            <a:r>
              <a:rPr lang="en-US" dirty="0"/>
              <a:t>https://www.slideserve.com/zola/oxidative-decarboxylation-of-pyruvate</a:t>
            </a:r>
            <a:endParaRPr lang="ru-RU" dirty="0"/>
          </a:p>
        </p:txBody>
      </p:sp>
    </p:spTree>
    <p:extLst>
      <p:ext uri="{BB962C8B-B14F-4D97-AF65-F5344CB8AC3E}">
        <p14:creationId xmlns:p14="http://schemas.microsoft.com/office/powerpoint/2010/main" val="3237702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ru-RU" b="1" dirty="0">
                <a:solidFill>
                  <a:srgbClr val="FF6565"/>
                </a:solidFill>
              </a:rPr>
              <a:t>1st </a:t>
            </a:r>
            <a:r>
              <a:rPr lang="en-US" altLang="ru-RU" b="1" dirty="0" smtClean="0">
                <a:solidFill>
                  <a:srgbClr val="FF6565"/>
                </a:solidFill>
              </a:rPr>
              <a:t>workaround of </a:t>
            </a:r>
            <a:r>
              <a:rPr lang="en-US" altLang="ru-RU" b="1" dirty="0">
                <a:solidFill>
                  <a:srgbClr val="FF6565"/>
                </a:solidFill>
              </a:rPr>
              <a:t>the GNG</a:t>
            </a:r>
            <a:endParaRPr lang="ru-RU" altLang="ru-RU" b="1" dirty="0" smtClean="0">
              <a:solidFill>
                <a:srgbClr val="FF6565"/>
              </a:solidFill>
            </a:endParaRPr>
          </a:p>
        </p:txBody>
      </p:sp>
      <p:pic>
        <p:nvPicPr>
          <p:cNvPr id="2" name="Рисунок 1"/>
          <p:cNvPicPr>
            <a:picLocks noChangeAspect="1"/>
          </p:cNvPicPr>
          <p:nvPr/>
        </p:nvPicPr>
        <p:blipFill>
          <a:blip r:embed="rId2"/>
          <a:stretch>
            <a:fillRect/>
          </a:stretch>
        </p:blipFill>
        <p:spPr>
          <a:xfrm>
            <a:off x="912546" y="1417638"/>
            <a:ext cx="7491226" cy="4445613"/>
          </a:xfrm>
          <a:prstGeom prst="rect">
            <a:avLst/>
          </a:prstGeom>
        </p:spPr>
      </p:pic>
      <p:sp>
        <p:nvSpPr>
          <p:cNvPr id="3" name="Прямоугольник 2"/>
          <p:cNvSpPr/>
          <p:nvPr/>
        </p:nvSpPr>
        <p:spPr>
          <a:xfrm>
            <a:off x="3707904" y="1917755"/>
            <a:ext cx="1310295" cy="646331"/>
          </a:xfrm>
          <a:prstGeom prst="rect">
            <a:avLst/>
          </a:prstGeom>
        </p:spPr>
        <p:txBody>
          <a:bodyPr wrap="none">
            <a:spAutoFit/>
          </a:bodyPr>
          <a:lstStyle/>
          <a:p>
            <a:r>
              <a:rPr lang="en-US" altLang="ru-RU" dirty="0"/>
              <a:t>Pyruvate </a:t>
            </a:r>
            <a:endParaRPr lang="en-US" altLang="ru-RU" dirty="0" smtClean="0"/>
          </a:p>
          <a:p>
            <a:r>
              <a:rPr lang="en-US" altLang="ru-RU" dirty="0" smtClean="0"/>
              <a:t>Carboxylase</a:t>
            </a:r>
            <a:endParaRPr lang="ru-RU" dirty="0"/>
          </a:p>
        </p:txBody>
      </p:sp>
      <p:sp>
        <p:nvSpPr>
          <p:cNvPr id="4" name="Прямоугольник 3"/>
          <p:cNvSpPr/>
          <p:nvPr/>
        </p:nvSpPr>
        <p:spPr>
          <a:xfrm>
            <a:off x="755576" y="5373216"/>
            <a:ext cx="7648196" cy="1200329"/>
          </a:xfrm>
          <a:prstGeom prst="rect">
            <a:avLst/>
          </a:prstGeom>
        </p:spPr>
        <p:txBody>
          <a:bodyPr wrap="square">
            <a:spAutoFit/>
          </a:bodyPr>
          <a:lstStyle/>
          <a:p>
            <a:pPr>
              <a:lnSpc>
                <a:spcPct val="90000"/>
              </a:lnSpc>
            </a:pPr>
            <a:r>
              <a:rPr lang="en-US" altLang="ru-RU" sz="2000" dirty="0">
                <a:latin typeface="Times New Roman" panose="02020603050405020304" pitchFamily="18" charset="0"/>
                <a:cs typeface="Times New Roman" panose="02020603050405020304" pitchFamily="18" charset="0"/>
              </a:rPr>
              <a:t>Pyruvate Carboxylase fixes CO</a:t>
            </a:r>
            <a:r>
              <a:rPr lang="en-US" altLang="ru-RU" sz="2000" baseline="-25000" dirty="0">
                <a:latin typeface="Times New Roman" panose="02020603050405020304" pitchFamily="18" charset="0"/>
                <a:cs typeface="Times New Roman" panose="02020603050405020304" pitchFamily="18" charset="0"/>
              </a:rPr>
              <a:t>2</a:t>
            </a:r>
            <a:r>
              <a:rPr lang="en-US" altLang="ru-RU" sz="2000" dirty="0">
                <a:latin typeface="Times New Roman" panose="02020603050405020304" pitchFamily="18" charset="0"/>
                <a:cs typeface="Times New Roman" panose="02020603050405020304" pitchFamily="18" charset="0"/>
              </a:rPr>
              <a:t>. Enzymes which fix CO</a:t>
            </a:r>
            <a:r>
              <a:rPr lang="en-US" altLang="ru-RU" sz="2000" baseline="-25000" dirty="0">
                <a:latin typeface="Times New Roman" panose="02020603050405020304" pitchFamily="18" charset="0"/>
                <a:cs typeface="Times New Roman" panose="02020603050405020304" pitchFamily="18" charset="0"/>
              </a:rPr>
              <a:t>2</a:t>
            </a:r>
            <a:r>
              <a:rPr lang="en-US" altLang="ru-RU" sz="2000" dirty="0">
                <a:latin typeface="Times New Roman" panose="02020603050405020304" pitchFamily="18" charset="0"/>
                <a:cs typeface="Times New Roman" panose="02020603050405020304" pitchFamily="18" charset="0"/>
              </a:rPr>
              <a:t>. require the cofactor BIOTIN.  Biotin is a vitamin and is always involved in CO</a:t>
            </a:r>
            <a:r>
              <a:rPr lang="en-US" altLang="ru-RU" sz="2000" baseline="-25000" dirty="0">
                <a:latin typeface="Times New Roman" panose="02020603050405020304" pitchFamily="18" charset="0"/>
                <a:cs typeface="Times New Roman" panose="02020603050405020304" pitchFamily="18" charset="0"/>
              </a:rPr>
              <a:t>2</a:t>
            </a:r>
            <a:r>
              <a:rPr lang="en-US" altLang="ru-RU" sz="2000" dirty="0">
                <a:latin typeface="Times New Roman" panose="02020603050405020304" pitchFamily="18" charset="0"/>
                <a:cs typeface="Times New Roman" panose="02020603050405020304" pitchFamily="18" charset="0"/>
              </a:rPr>
              <a:t> fixation.</a:t>
            </a:r>
          </a:p>
          <a:p>
            <a:pPr>
              <a:lnSpc>
                <a:spcPct val="90000"/>
              </a:lnSpc>
            </a:pPr>
            <a:r>
              <a:rPr lang="en-US" altLang="ru-RU" sz="2000" dirty="0">
                <a:latin typeface="Times New Roman" panose="02020603050405020304" pitchFamily="18" charset="0"/>
                <a:cs typeface="Times New Roman" panose="02020603050405020304" pitchFamily="18" charset="0"/>
              </a:rPr>
              <a:t>This reaction takes place in the mitochondrial matrix.</a:t>
            </a:r>
          </a:p>
        </p:txBody>
      </p:sp>
    </p:spTree>
    <p:extLst>
      <p:ext uri="{BB962C8B-B14F-4D97-AF65-F5344CB8AC3E}">
        <p14:creationId xmlns:p14="http://schemas.microsoft.com/office/powerpoint/2010/main" val="24506606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ru-RU" b="1" dirty="0">
                <a:solidFill>
                  <a:srgbClr val="FF6565"/>
                </a:solidFill>
              </a:rPr>
              <a:t>1st workaround of the GNG</a:t>
            </a:r>
            <a:endParaRPr lang="ru-RU" altLang="ru-RU" b="1" dirty="0" smtClean="0">
              <a:solidFill>
                <a:srgbClr val="FF6565"/>
              </a:solidFill>
            </a:endParaRPr>
          </a:p>
        </p:txBody>
      </p:sp>
      <p:pic>
        <p:nvPicPr>
          <p:cNvPr id="3" name="Рисунок 2"/>
          <p:cNvPicPr>
            <a:picLocks noChangeAspect="1"/>
          </p:cNvPicPr>
          <p:nvPr/>
        </p:nvPicPr>
        <p:blipFill>
          <a:blip r:embed="rId2"/>
          <a:stretch>
            <a:fillRect/>
          </a:stretch>
        </p:blipFill>
        <p:spPr>
          <a:xfrm>
            <a:off x="1972655" y="1340768"/>
            <a:ext cx="5198690" cy="3879023"/>
          </a:xfrm>
          <a:prstGeom prst="rect">
            <a:avLst/>
          </a:prstGeom>
        </p:spPr>
      </p:pic>
      <p:sp>
        <p:nvSpPr>
          <p:cNvPr id="5" name="Прямоугольник 4"/>
          <p:cNvSpPr/>
          <p:nvPr/>
        </p:nvSpPr>
        <p:spPr>
          <a:xfrm>
            <a:off x="1187624" y="5661247"/>
            <a:ext cx="4604239" cy="757130"/>
          </a:xfrm>
          <a:prstGeom prst="rect">
            <a:avLst/>
          </a:prstGeom>
        </p:spPr>
        <p:txBody>
          <a:bodyPr wrap="square">
            <a:spAutoFit/>
          </a:bodyPr>
          <a:lstStyle/>
          <a:p>
            <a:pPr>
              <a:lnSpc>
                <a:spcPct val="90000"/>
              </a:lnSpc>
            </a:pPr>
            <a:r>
              <a:rPr lang="en-US" altLang="ru-RU" sz="2400" dirty="0">
                <a:latin typeface="Times New Roman" panose="02020603050405020304" pitchFamily="18" charset="0"/>
                <a:cs typeface="Times New Roman" panose="02020603050405020304" pitchFamily="18" charset="0"/>
              </a:rPr>
              <a:t>This reaction takes place in the cytosol</a:t>
            </a:r>
          </a:p>
        </p:txBody>
      </p:sp>
    </p:spTree>
    <p:extLst>
      <p:ext uri="{BB962C8B-B14F-4D97-AF65-F5344CB8AC3E}">
        <p14:creationId xmlns:p14="http://schemas.microsoft.com/office/powerpoint/2010/main" val="20402451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a:xfrm>
            <a:off x="539552" y="188640"/>
            <a:ext cx="8229600" cy="1143000"/>
          </a:xfrm>
        </p:spPr>
        <p:txBody>
          <a:bodyPr>
            <a:normAutofit fontScale="90000"/>
          </a:bodyPr>
          <a:lstStyle/>
          <a:p>
            <a:r>
              <a:rPr lang="en-US" altLang="ru-RU" sz="3600" b="1" dirty="0">
                <a:solidFill>
                  <a:srgbClr val="FF6565"/>
                </a:solidFill>
              </a:rPr>
              <a:t>A simplified version of the 10th glycolysis reaction bypass</a:t>
            </a:r>
            <a:endParaRPr lang="ru-RU" altLang="ru-RU" dirty="0" smtClean="0"/>
          </a:p>
        </p:txBody>
      </p:sp>
      <p:pic>
        <p:nvPicPr>
          <p:cNvPr id="48131" name="Содержимое 3" descr="Глюконеогенез просто"/>
          <p:cNvPicPr>
            <a:picLocks noGrp="1"/>
          </p:cNvPicPr>
          <p:nvPr>
            <p:ph idx="1"/>
          </p:nvPr>
        </p:nvPicPr>
        <p:blipFill rotWithShape="1">
          <a:blip r:embed="rId2">
            <a:extLst>
              <a:ext uri="{28A0092B-C50C-407E-A947-70E740481C1C}">
                <a14:useLocalDpi xmlns:a14="http://schemas.microsoft.com/office/drawing/2010/main" val="0"/>
              </a:ext>
            </a:extLst>
          </a:blip>
          <a:srcRect t="13127" r="-1651"/>
          <a:stretch/>
        </p:blipFill>
        <p:spPr>
          <a:xfrm>
            <a:off x="169113" y="1864961"/>
            <a:ext cx="8784976" cy="2876838"/>
          </a:xfrm>
        </p:spPr>
      </p:pic>
      <p:sp>
        <p:nvSpPr>
          <p:cNvPr id="2" name="Прямоугольник 1"/>
          <p:cNvSpPr/>
          <p:nvPr/>
        </p:nvSpPr>
        <p:spPr>
          <a:xfrm>
            <a:off x="0" y="4941168"/>
            <a:ext cx="9123203" cy="1631216"/>
          </a:xfrm>
          <a:prstGeom prst="rect">
            <a:avLst/>
          </a:prstGeom>
        </p:spPr>
        <p:txBody>
          <a:bodyPr wrap="square">
            <a:spAutoFit/>
          </a:bodyPr>
          <a:lstStyle/>
          <a:p>
            <a:pPr algn="ctr"/>
            <a:r>
              <a:rPr lang="en-US" sz="2000" dirty="0"/>
              <a:t>However, the fact is that </a:t>
            </a:r>
            <a:r>
              <a:rPr lang="en-US" sz="2000" dirty="0" smtClean="0"/>
              <a:t>pyruvate carboxylase is </a:t>
            </a:r>
            <a:r>
              <a:rPr lang="en-US" sz="2000" dirty="0"/>
              <a:t>located in the mitochondria, and phosphoenolpyruvate </a:t>
            </a:r>
            <a:r>
              <a:rPr lang="en-US" sz="2000" dirty="0" err="1"/>
              <a:t>carboxykinase</a:t>
            </a:r>
            <a:r>
              <a:rPr lang="en-US" sz="2000" dirty="0"/>
              <a:t> is in the cytosol. The impermeability of the mitochondrial membrane to oxaloacetate adds to the problem.</a:t>
            </a:r>
          </a:p>
          <a:p>
            <a:pPr algn="ctr"/>
            <a:endParaRPr lang="en-US" sz="2000" dirty="0"/>
          </a:p>
          <a:p>
            <a:pPr algn="ctr"/>
            <a:r>
              <a:rPr lang="en-US" sz="2000" dirty="0"/>
              <a:t>But malate can pass through the </a:t>
            </a:r>
            <a:r>
              <a:rPr lang="en-US" sz="2000" dirty="0" smtClean="0"/>
              <a:t>membrane, precursor </a:t>
            </a:r>
            <a:r>
              <a:rPr lang="en-US" sz="2000" dirty="0"/>
              <a:t>of oxaloacetate by </a:t>
            </a:r>
            <a:r>
              <a:rPr lang="en-US" sz="2000" dirty="0" smtClean="0"/>
              <a:t>KC</a:t>
            </a:r>
            <a:endParaRPr lang="ru-RU" sz="2000" dirty="0"/>
          </a:p>
        </p:txBody>
      </p:sp>
      <p:sp>
        <p:nvSpPr>
          <p:cNvPr id="5" name="Прямоугольник 4"/>
          <p:cNvSpPr/>
          <p:nvPr/>
        </p:nvSpPr>
        <p:spPr>
          <a:xfrm>
            <a:off x="683568" y="1551146"/>
            <a:ext cx="4604239" cy="424732"/>
          </a:xfrm>
          <a:prstGeom prst="rect">
            <a:avLst/>
          </a:prstGeom>
        </p:spPr>
        <p:txBody>
          <a:bodyPr wrap="square">
            <a:spAutoFit/>
          </a:bodyPr>
          <a:lstStyle/>
          <a:p>
            <a:pPr>
              <a:lnSpc>
                <a:spcPct val="90000"/>
              </a:lnSpc>
            </a:pPr>
            <a:r>
              <a:rPr lang="en-US" altLang="ru-RU" sz="2400" dirty="0" smtClean="0">
                <a:latin typeface="Times New Roman" panose="02020603050405020304" pitchFamily="18" charset="0"/>
                <a:cs typeface="Times New Roman" panose="02020603050405020304" pitchFamily="18" charset="0"/>
              </a:rPr>
              <a:t>Mitochondria</a:t>
            </a:r>
            <a:endParaRPr lang="en-US" altLang="ru-RU" sz="24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508104" y="1484784"/>
            <a:ext cx="4604239" cy="424732"/>
          </a:xfrm>
          <a:prstGeom prst="rect">
            <a:avLst/>
          </a:prstGeom>
        </p:spPr>
        <p:txBody>
          <a:bodyPr wrap="square">
            <a:spAutoFit/>
          </a:bodyPr>
          <a:lstStyle/>
          <a:p>
            <a:pPr>
              <a:lnSpc>
                <a:spcPct val="90000"/>
              </a:lnSpc>
            </a:pPr>
            <a:r>
              <a:rPr lang="en-US" altLang="ru-RU" sz="2400" dirty="0" smtClean="0">
                <a:latin typeface="Times New Roman" panose="02020603050405020304" pitchFamily="18" charset="0"/>
                <a:cs typeface="Times New Roman" panose="02020603050405020304" pitchFamily="18" charset="0"/>
              </a:rPr>
              <a:t>Cytosol</a:t>
            </a:r>
            <a:endParaRPr lang="en-US" altLang="ru-RU" sz="24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547664" y="3429000"/>
            <a:ext cx="1800200" cy="646331"/>
          </a:xfrm>
          <a:prstGeom prst="rect">
            <a:avLst/>
          </a:prstGeom>
          <a:solidFill>
            <a:schemeClr val="bg1"/>
          </a:solidFill>
        </p:spPr>
        <p:txBody>
          <a:bodyPr wrap="square">
            <a:spAutoFit/>
          </a:bodyPr>
          <a:lstStyle/>
          <a:p>
            <a:pPr algn="ctr"/>
            <a:r>
              <a:rPr lang="en-US" b="1" dirty="0"/>
              <a:t>pyruvate </a:t>
            </a:r>
            <a:endParaRPr lang="en-US" b="1" dirty="0" smtClean="0"/>
          </a:p>
          <a:p>
            <a:pPr algn="ctr"/>
            <a:r>
              <a:rPr lang="en-US" b="1" dirty="0" smtClean="0"/>
              <a:t>carboxylase </a:t>
            </a:r>
            <a:endParaRPr lang="ru-RU" b="1" dirty="0"/>
          </a:p>
        </p:txBody>
      </p:sp>
      <p:sp>
        <p:nvSpPr>
          <p:cNvPr id="8" name="Прямоугольник 7"/>
          <p:cNvSpPr/>
          <p:nvPr/>
        </p:nvSpPr>
        <p:spPr>
          <a:xfrm>
            <a:off x="4932040" y="3429000"/>
            <a:ext cx="2664296" cy="646331"/>
          </a:xfrm>
          <a:prstGeom prst="rect">
            <a:avLst/>
          </a:prstGeom>
          <a:solidFill>
            <a:schemeClr val="bg1"/>
          </a:solidFill>
        </p:spPr>
        <p:txBody>
          <a:bodyPr wrap="square">
            <a:spAutoFit/>
          </a:bodyPr>
          <a:lstStyle/>
          <a:p>
            <a:pPr algn="ctr"/>
            <a:r>
              <a:rPr lang="en-US" b="1" dirty="0"/>
              <a:t>phosphoenolpyruvate </a:t>
            </a:r>
            <a:r>
              <a:rPr lang="en-US" b="1" dirty="0" err="1"/>
              <a:t>carboxykinase</a:t>
            </a:r>
            <a:endParaRPr lang="ru-RU" b="1" dirty="0"/>
          </a:p>
        </p:txBody>
      </p:sp>
      <p:sp>
        <p:nvSpPr>
          <p:cNvPr id="9" name="Прямоугольник 8"/>
          <p:cNvSpPr/>
          <p:nvPr/>
        </p:nvSpPr>
        <p:spPr>
          <a:xfrm>
            <a:off x="1721345" y="4224675"/>
            <a:ext cx="1452837" cy="461665"/>
          </a:xfrm>
          <a:prstGeom prst="rect">
            <a:avLst/>
          </a:prstGeom>
          <a:solidFill>
            <a:schemeClr val="bg1"/>
          </a:solidFill>
        </p:spPr>
        <p:txBody>
          <a:bodyPr wrap="square">
            <a:spAutoFit/>
          </a:bodyPr>
          <a:lstStyle/>
          <a:p>
            <a:pPr algn="ctr"/>
            <a:r>
              <a:rPr lang="en-US" sz="2400" dirty="0" smtClean="0"/>
              <a:t>Biotin</a:t>
            </a:r>
            <a:endParaRPr lang="ru-RU" sz="2400" b="1" dirty="0"/>
          </a:p>
        </p:txBody>
      </p:sp>
      <p:sp>
        <p:nvSpPr>
          <p:cNvPr id="10" name="Прямоугольник 9"/>
          <p:cNvSpPr/>
          <p:nvPr/>
        </p:nvSpPr>
        <p:spPr>
          <a:xfrm>
            <a:off x="3563889" y="4265863"/>
            <a:ext cx="1944216" cy="461665"/>
          </a:xfrm>
          <a:prstGeom prst="rect">
            <a:avLst/>
          </a:prstGeom>
          <a:solidFill>
            <a:schemeClr val="bg1"/>
          </a:solidFill>
        </p:spPr>
        <p:txBody>
          <a:bodyPr wrap="square">
            <a:spAutoFit/>
          </a:bodyPr>
          <a:lstStyle/>
          <a:p>
            <a:pPr algn="ctr"/>
            <a:r>
              <a:rPr lang="en-US" sz="2400" dirty="0" smtClean="0"/>
              <a:t>oxaloacetate</a:t>
            </a:r>
            <a:endParaRPr lang="ru-RU" sz="2400" b="1" dirty="0"/>
          </a:p>
        </p:txBody>
      </p:sp>
      <p:sp>
        <p:nvSpPr>
          <p:cNvPr id="11" name="Прямоугольник 10"/>
          <p:cNvSpPr/>
          <p:nvPr/>
        </p:nvSpPr>
        <p:spPr>
          <a:xfrm>
            <a:off x="6732240" y="4111081"/>
            <a:ext cx="2390961" cy="830997"/>
          </a:xfrm>
          <a:prstGeom prst="rect">
            <a:avLst/>
          </a:prstGeom>
          <a:solidFill>
            <a:schemeClr val="bg1"/>
          </a:solidFill>
        </p:spPr>
        <p:txBody>
          <a:bodyPr wrap="square">
            <a:spAutoFit/>
          </a:bodyPr>
          <a:lstStyle/>
          <a:p>
            <a:pPr algn="ctr"/>
            <a:r>
              <a:rPr lang="en-US" sz="2400" dirty="0" err="1" smtClean="0"/>
              <a:t>Phosphoenol</a:t>
            </a:r>
            <a:endParaRPr lang="en-US" sz="2400" dirty="0" smtClean="0"/>
          </a:p>
          <a:p>
            <a:pPr algn="ctr"/>
            <a:r>
              <a:rPr lang="en-US" sz="2400" dirty="0" smtClean="0"/>
              <a:t>pyruvate</a:t>
            </a:r>
            <a:endParaRPr lang="ru-RU" sz="2400" b="1" dirty="0"/>
          </a:p>
        </p:txBody>
      </p:sp>
      <p:sp>
        <p:nvSpPr>
          <p:cNvPr id="13" name="Прямоугольник 12"/>
          <p:cNvSpPr/>
          <p:nvPr/>
        </p:nvSpPr>
        <p:spPr>
          <a:xfrm>
            <a:off x="152400" y="4301386"/>
            <a:ext cx="1452837" cy="461665"/>
          </a:xfrm>
          <a:prstGeom prst="rect">
            <a:avLst/>
          </a:prstGeom>
          <a:solidFill>
            <a:schemeClr val="bg1"/>
          </a:solidFill>
        </p:spPr>
        <p:txBody>
          <a:bodyPr wrap="square">
            <a:spAutoFit/>
          </a:bodyPr>
          <a:lstStyle/>
          <a:p>
            <a:pPr algn="ctr"/>
            <a:r>
              <a:rPr lang="en-US" sz="2400" dirty="0"/>
              <a:t>pyruvate</a:t>
            </a:r>
            <a:endParaRPr lang="ru-RU" sz="2400" b="1" dirty="0"/>
          </a:p>
        </p:txBody>
      </p:sp>
      <p:sp>
        <p:nvSpPr>
          <p:cNvPr id="14" name="Прямоугольник 13"/>
          <p:cNvSpPr/>
          <p:nvPr/>
        </p:nvSpPr>
        <p:spPr>
          <a:xfrm>
            <a:off x="1835697" y="2356055"/>
            <a:ext cx="792087" cy="461665"/>
          </a:xfrm>
          <a:prstGeom prst="rect">
            <a:avLst/>
          </a:prstGeom>
          <a:solidFill>
            <a:schemeClr val="bg1"/>
          </a:solidFill>
        </p:spPr>
        <p:txBody>
          <a:bodyPr wrap="square">
            <a:spAutoFit/>
          </a:bodyPr>
          <a:lstStyle/>
          <a:p>
            <a:pPr algn="ctr"/>
            <a:r>
              <a:rPr lang="en-US" sz="2400" dirty="0" smtClean="0"/>
              <a:t>ATP</a:t>
            </a:r>
            <a:endParaRPr lang="ru-RU" sz="2400" b="1" dirty="0"/>
          </a:p>
        </p:txBody>
      </p:sp>
      <p:sp>
        <p:nvSpPr>
          <p:cNvPr id="16" name="Прямоугольник 15"/>
          <p:cNvSpPr/>
          <p:nvPr/>
        </p:nvSpPr>
        <p:spPr>
          <a:xfrm>
            <a:off x="2661822" y="2240773"/>
            <a:ext cx="1264218" cy="461665"/>
          </a:xfrm>
          <a:prstGeom prst="rect">
            <a:avLst/>
          </a:prstGeom>
          <a:solidFill>
            <a:schemeClr val="bg1"/>
          </a:solidFill>
        </p:spPr>
        <p:txBody>
          <a:bodyPr wrap="square">
            <a:spAutoFit/>
          </a:bodyPr>
          <a:lstStyle/>
          <a:p>
            <a:pPr algn="ctr"/>
            <a:r>
              <a:rPr lang="en-US" sz="2400" dirty="0" err="1" smtClean="0"/>
              <a:t>ADP+Pi</a:t>
            </a:r>
            <a:endParaRPr lang="ru-RU" sz="2400" b="1" dirty="0"/>
          </a:p>
        </p:txBody>
      </p:sp>
      <p:sp>
        <p:nvSpPr>
          <p:cNvPr id="17" name="Прямоугольник 16"/>
          <p:cNvSpPr/>
          <p:nvPr/>
        </p:nvSpPr>
        <p:spPr>
          <a:xfrm>
            <a:off x="5120662" y="2062660"/>
            <a:ext cx="792087" cy="461665"/>
          </a:xfrm>
          <a:prstGeom prst="rect">
            <a:avLst/>
          </a:prstGeom>
          <a:solidFill>
            <a:schemeClr val="bg1"/>
          </a:solidFill>
        </p:spPr>
        <p:txBody>
          <a:bodyPr wrap="square">
            <a:spAutoFit/>
          </a:bodyPr>
          <a:lstStyle/>
          <a:p>
            <a:pPr algn="ctr"/>
            <a:r>
              <a:rPr lang="en-US" sz="2400" dirty="0"/>
              <a:t>G</a:t>
            </a:r>
            <a:r>
              <a:rPr lang="en-US" sz="2400" dirty="0" smtClean="0"/>
              <a:t>TP</a:t>
            </a:r>
            <a:endParaRPr lang="ru-RU" sz="2400" b="1" dirty="0"/>
          </a:p>
        </p:txBody>
      </p:sp>
      <p:sp>
        <p:nvSpPr>
          <p:cNvPr id="18" name="Прямоугольник 17"/>
          <p:cNvSpPr/>
          <p:nvPr/>
        </p:nvSpPr>
        <p:spPr>
          <a:xfrm>
            <a:off x="5912749" y="2272537"/>
            <a:ext cx="792087" cy="461665"/>
          </a:xfrm>
          <a:prstGeom prst="rect">
            <a:avLst/>
          </a:prstGeom>
          <a:solidFill>
            <a:schemeClr val="bg1"/>
          </a:solidFill>
        </p:spPr>
        <p:txBody>
          <a:bodyPr wrap="square">
            <a:spAutoFit/>
          </a:bodyPr>
          <a:lstStyle/>
          <a:p>
            <a:pPr algn="ctr"/>
            <a:r>
              <a:rPr lang="en-US" sz="2400" dirty="0" smtClean="0"/>
              <a:t>GDP</a:t>
            </a:r>
            <a:endParaRPr lang="ru-RU" sz="2400" b="1" dirty="0"/>
          </a:p>
        </p:txBody>
      </p:sp>
    </p:spTree>
    <p:extLst>
      <p:ext uri="{BB962C8B-B14F-4D97-AF65-F5344CB8AC3E}">
        <p14:creationId xmlns:p14="http://schemas.microsoft.com/office/powerpoint/2010/main" val="6933854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a:xfrm>
            <a:off x="499010" y="47462"/>
            <a:ext cx="8229600" cy="1143000"/>
          </a:xfrm>
        </p:spPr>
        <p:txBody>
          <a:bodyPr>
            <a:normAutofit/>
          </a:bodyPr>
          <a:lstStyle/>
          <a:p>
            <a:r>
              <a:rPr lang="en-US" altLang="ru-RU" sz="2800" b="1" dirty="0">
                <a:solidFill>
                  <a:srgbClr val="FF6565"/>
                </a:solidFill>
              </a:rPr>
              <a:t>A real version of the bypass of the 10th glycolysis reaction</a:t>
            </a:r>
            <a:endParaRPr lang="ru-RU" altLang="ru-RU" sz="3600"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34062"/>
            <a:ext cx="8928992" cy="4240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5496" y="5661248"/>
            <a:ext cx="2160240" cy="923330"/>
          </a:xfrm>
          <a:prstGeom prst="rect">
            <a:avLst/>
          </a:prstGeom>
        </p:spPr>
        <p:txBody>
          <a:bodyPr wrap="square">
            <a:spAutoFit/>
          </a:bodyPr>
          <a:lstStyle/>
          <a:p>
            <a:pPr algn="ctr"/>
            <a:r>
              <a:rPr lang="en-US" dirty="0" err="1"/>
              <a:t>anaplerotic</a:t>
            </a:r>
            <a:r>
              <a:rPr lang="en-US" dirty="0"/>
              <a:t> (replenishing) </a:t>
            </a:r>
            <a:r>
              <a:rPr lang="en-US" dirty="0" smtClean="0"/>
              <a:t>KC </a:t>
            </a:r>
            <a:r>
              <a:rPr lang="en-US" dirty="0"/>
              <a:t>reaction</a:t>
            </a:r>
            <a:endParaRPr lang="ru-RU" dirty="0"/>
          </a:p>
        </p:txBody>
      </p:sp>
      <p:sp>
        <p:nvSpPr>
          <p:cNvPr id="5" name="Скругленный прямоугольник 4"/>
          <p:cNvSpPr/>
          <p:nvPr/>
        </p:nvSpPr>
        <p:spPr>
          <a:xfrm>
            <a:off x="0" y="1484784"/>
            <a:ext cx="3984612" cy="151216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107504" y="5629907"/>
            <a:ext cx="2016224" cy="95467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6228184" y="4293096"/>
            <a:ext cx="2915816" cy="2520279"/>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кругленный прямоугольник 12"/>
          <p:cNvSpPr/>
          <p:nvPr/>
        </p:nvSpPr>
        <p:spPr>
          <a:xfrm>
            <a:off x="2699792" y="1484784"/>
            <a:ext cx="1284820" cy="3918867"/>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6300191" y="4389764"/>
            <a:ext cx="2763089" cy="2062103"/>
          </a:xfrm>
          <a:prstGeom prst="rect">
            <a:avLst/>
          </a:prstGeom>
        </p:spPr>
        <p:txBody>
          <a:bodyPr wrap="square">
            <a:spAutoFit/>
          </a:bodyPr>
          <a:lstStyle/>
          <a:p>
            <a:pPr algn="ctr"/>
            <a:r>
              <a:rPr lang="en-US" sz="1600" dirty="0"/>
              <a:t>An excess of NADH in mitochondria (from β-oxidation of fatty acids activated under conditions of glucose deficiency in the hepatocyte) allows the malate dehydrogenase reaction of the </a:t>
            </a:r>
            <a:r>
              <a:rPr lang="en-US" sz="1600" dirty="0" smtClean="0"/>
              <a:t>KC </a:t>
            </a:r>
            <a:r>
              <a:rPr lang="en-US" sz="1600" dirty="0"/>
              <a:t>to be reversed.</a:t>
            </a:r>
            <a:endParaRPr lang="ru-RU" sz="1600" dirty="0"/>
          </a:p>
        </p:txBody>
      </p:sp>
      <p:sp>
        <p:nvSpPr>
          <p:cNvPr id="15" name="Прямоугольник 14"/>
          <p:cNvSpPr/>
          <p:nvPr/>
        </p:nvSpPr>
        <p:spPr>
          <a:xfrm>
            <a:off x="1547665" y="920569"/>
            <a:ext cx="2304256" cy="424732"/>
          </a:xfrm>
          <a:prstGeom prst="rect">
            <a:avLst/>
          </a:prstGeom>
          <a:solidFill>
            <a:schemeClr val="bg1"/>
          </a:solidFill>
        </p:spPr>
        <p:txBody>
          <a:bodyPr wrap="square">
            <a:spAutoFit/>
          </a:bodyPr>
          <a:lstStyle/>
          <a:p>
            <a:pPr>
              <a:lnSpc>
                <a:spcPct val="90000"/>
              </a:lnSpc>
            </a:pPr>
            <a:r>
              <a:rPr lang="en-US" altLang="ru-RU" sz="2400" dirty="0" smtClean="0">
                <a:latin typeface="Times New Roman" panose="02020603050405020304" pitchFamily="18" charset="0"/>
                <a:cs typeface="Times New Roman" panose="02020603050405020304" pitchFamily="18" charset="0"/>
              </a:rPr>
              <a:t>Mitochondria</a:t>
            </a:r>
            <a:endParaRPr lang="en-US" altLang="ru-RU" sz="2400" dirty="0">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5583169" y="902920"/>
            <a:ext cx="2661240" cy="424732"/>
          </a:xfrm>
          <a:prstGeom prst="rect">
            <a:avLst/>
          </a:prstGeom>
          <a:solidFill>
            <a:schemeClr val="bg1"/>
          </a:solidFill>
        </p:spPr>
        <p:txBody>
          <a:bodyPr wrap="square">
            <a:spAutoFit/>
          </a:bodyPr>
          <a:lstStyle/>
          <a:p>
            <a:pPr>
              <a:lnSpc>
                <a:spcPct val="90000"/>
              </a:lnSpc>
            </a:pPr>
            <a:r>
              <a:rPr lang="en-US" altLang="ru-RU" sz="2400" dirty="0" smtClean="0">
                <a:latin typeface="Times New Roman" panose="02020603050405020304" pitchFamily="18" charset="0"/>
                <a:cs typeface="Times New Roman" panose="02020603050405020304" pitchFamily="18" charset="0"/>
              </a:rPr>
              <a:t>Cytosol</a:t>
            </a:r>
            <a:endParaRPr lang="en-US" altLang="ru-RU" sz="2400" dirty="0">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76807" y="2627620"/>
            <a:ext cx="1005619" cy="338554"/>
          </a:xfrm>
          <a:prstGeom prst="rect">
            <a:avLst/>
          </a:prstGeom>
          <a:solidFill>
            <a:schemeClr val="bg1"/>
          </a:solidFill>
        </p:spPr>
        <p:txBody>
          <a:bodyPr wrap="square">
            <a:spAutoFit/>
          </a:bodyPr>
          <a:lstStyle/>
          <a:p>
            <a:pPr algn="ctr"/>
            <a:r>
              <a:rPr lang="en-US" sz="1600" dirty="0"/>
              <a:t>pyruvate</a:t>
            </a:r>
            <a:endParaRPr lang="ru-RU" sz="1600" b="1" dirty="0"/>
          </a:p>
        </p:txBody>
      </p:sp>
      <p:sp>
        <p:nvSpPr>
          <p:cNvPr id="19" name="Прямоугольник 18"/>
          <p:cNvSpPr/>
          <p:nvPr/>
        </p:nvSpPr>
        <p:spPr>
          <a:xfrm>
            <a:off x="6021228" y="2226305"/>
            <a:ext cx="2088232" cy="523220"/>
          </a:xfrm>
          <a:prstGeom prst="rect">
            <a:avLst/>
          </a:prstGeom>
          <a:solidFill>
            <a:schemeClr val="bg1"/>
          </a:solidFill>
        </p:spPr>
        <p:txBody>
          <a:bodyPr wrap="square">
            <a:spAutoFit/>
          </a:bodyPr>
          <a:lstStyle/>
          <a:p>
            <a:pPr algn="ctr"/>
            <a:r>
              <a:rPr lang="en-US" sz="1400" b="1" dirty="0"/>
              <a:t>phosphoenolpyruvate </a:t>
            </a:r>
            <a:r>
              <a:rPr lang="en-US" sz="1400" b="1" dirty="0" err="1"/>
              <a:t>carboxykinase</a:t>
            </a:r>
            <a:endParaRPr lang="ru-RU" sz="1400" b="1" dirty="0"/>
          </a:p>
        </p:txBody>
      </p:sp>
      <p:sp>
        <p:nvSpPr>
          <p:cNvPr id="20" name="Прямоугольник 19"/>
          <p:cNvSpPr/>
          <p:nvPr/>
        </p:nvSpPr>
        <p:spPr>
          <a:xfrm>
            <a:off x="4910174" y="2708304"/>
            <a:ext cx="1390018" cy="338554"/>
          </a:xfrm>
          <a:prstGeom prst="rect">
            <a:avLst/>
          </a:prstGeom>
          <a:solidFill>
            <a:schemeClr val="bg1"/>
          </a:solidFill>
        </p:spPr>
        <p:txBody>
          <a:bodyPr wrap="square">
            <a:spAutoFit/>
          </a:bodyPr>
          <a:lstStyle/>
          <a:p>
            <a:pPr algn="ctr"/>
            <a:r>
              <a:rPr lang="en-US" sz="1600" dirty="0" smtClean="0"/>
              <a:t>oxaloacetate</a:t>
            </a:r>
            <a:endParaRPr lang="ru-RU" sz="1600" b="1" dirty="0"/>
          </a:p>
        </p:txBody>
      </p:sp>
      <p:sp>
        <p:nvSpPr>
          <p:cNvPr id="21" name="Прямоугольник 20"/>
          <p:cNvSpPr/>
          <p:nvPr/>
        </p:nvSpPr>
        <p:spPr>
          <a:xfrm>
            <a:off x="2761543" y="2703575"/>
            <a:ext cx="1161318" cy="307777"/>
          </a:xfrm>
          <a:prstGeom prst="rect">
            <a:avLst/>
          </a:prstGeom>
          <a:solidFill>
            <a:schemeClr val="bg1"/>
          </a:solidFill>
        </p:spPr>
        <p:txBody>
          <a:bodyPr wrap="square">
            <a:spAutoFit/>
          </a:bodyPr>
          <a:lstStyle/>
          <a:p>
            <a:pPr algn="ctr"/>
            <a:r>
              <a:rPr lang="en-US" sz="1400" dirty="0" smtClean="0"/>
              <a:t>oxaloacetate</a:t>
            </a:r>
            <a:endParaRPr lang="ru-RU" sz="1400" b="1" dirty="0"/>
          </a:p>
        </p:txBody>
      </p:sp>
      <p:sp>
        <p:nvSpPr>
          <p:cNvPr id="22" name="Прямоугольник 21"/>
          <p:cNvSpPr/>
          <p:nvPr/>
        </p:nvSpPr>
        <p:spPr>
          <a:xfrm>
            <a:off x="2843807" y="5013176"/>
            <a:ext cx="1050655" cy="307777"/>
          </a:xfrm>
          <a:prstGeom prst="rect">
            <a:avLst/>
          </a:prstGeom>
          <a:solidFill>
            <a:schemeClr val="bg1"/>
          </a:solidFill>
        </p:spPr>
        <p:txBody>
          <a:bodyPr wrap="square">
            <a:spAutoFit/>
          </a:bodyPr>
          <a:lstStyle/>
          <a:p>
            <a:pPr algn="ctr"/>
            <a:r>
              <a:rPr lang="en-US" sz="1400" dirty="0" smtClean="0"/>
              <a:t>malate</a:t>
            </a:r>
            <a:endParaRPr lang="ru-RU" sz="1400" b="1" dirty="0"/>
          </a:p>
        </p:txBody>
      </p:sp>
      <p:sp>
        <p:nvSpPr>
          <p:cNvPr id="23" name="Прямоугольник 22"/>
          <p:cNvSpPr/>
          <p:nvPr/>
        </p:nvSpPr>
        <p:spPr>
          <a:xfrm>
            <a:off x="5133717" y="5013176"/>
            <a:ext cx="1050655" cy="307777"/>
          </a:xfrm>
          <a:prstGeom prst="rect">
            <a:avLst/>
          </a:prstGeom>
          <a:solidFill>
            <a:schemeClr val="bg1"/>
          </a:solidFill>
        </p:spPr>
        <p:txBody>
          <a:bodyPr wrap="square">
            <a:spAutoFit/>
          </a:bodyPr>
          <a:lstStyle/>
          <a:p>
            <a:pPr algn="ctr"/>
            <a:r>
              <a:rPr lang="en-US" sz="1400" dirty="0" smtClean="0"/>
              <a:t>malate</a:t>
            </a:r>
            <a:endParaRPr lang="ru-RU" sz="1400" b="1" dirty="0"/>
          </a:p>
        </p:txBody>
      </p:sp>
      <p:sp>
        <p:nvSpPr>
          <p:cNvPr id="24" name="Прямоугольник 23"/>
          <p:cNvSpPr/>
          <p:nvPr/>
        </p:nvSpPr>
        <p:spPr>
          <a:xfrm rot="16200000">
            <a:off x="3780301" y="2950784"/>
            <a:ext cx="1390018" cy="276999"/>
          </a:xfrm>
          <a:prstGeom prst="rect">
            <a:avLst/>
          </a:prstGeom>
          <a:solidFill>
            <a:schemeClr val="bg1"/>
          </a:solidFill>
        </p:spPr>
        <p:txBody>
          <a:bodyPr wrap="square">
            <a:spAutoFit/>
          </a:bodyPr>
          <a:lstStyle/>
          <a:p>
            <a:pPr algn="ctr"/>
            <a:r>
              <a:rPr lang="en-US" sz="1200" dirty="0" smtClean="0"/>
              <a:t>membrane</a:t>
            </a:r>
            <a:endParaRPr lang="ru-RU" sz="1200" b="1" dirty="0"/>
          </a:p>
        </p:txBody>
      </p:sp>
      <p:sp>
        <p:nvSpPr>
          <p:cNvPr id="25" name="Прямоугольник 24"/>
          <p:cNvSpPr/>
          <p:nvPr/>
        </p:nvSpPr>
        <p:spPr>
          <a:xfrm>
            <a:off x="1082426" y="2253021"/>
            <a:ext cx="1590582" cy="584775"/>
          </a:xfrm>
          <a:prstGeom prst="rect">
            <a:avLst/>
          </a:prstGeom>
          <a:solidFill>
            <a:schemeClr val="bg1"/>
          </a:solidFill>
        </p:spPr>
        <p:txBody>
          <a:bodyPr wrap="square">
            <a:spAutoFit/>
          </a:bodyPr>
          <a:lstStyle/>
          <a:p>
            <a:pPr algn="ctr"/>
            <a:r>
              <a:rPr lang="en-US" sz="1600" b="1" dirty="0"/>
              <a:t>pyruvate </a:t>
            </a:r>
            <a:endParaRPr lang="en-US" sz="1600" b="1" dirty="0" smtClean="0"/>
          </a:p>
          <a:p>
            <a:pPr algn="ctr"/>
            <a:r>
              <a:rPr lang="en-US" sz="1600" b="1" dirty="0" smtClean="0"/>
              <a:t>carboxylase </a:t>
            </a:r>
            <a:endParaRPr lang="ru-RU" sz="1600" b="1" dirty="0"/>
          </a:p>
        </p:txBody>
      </p:sp>
      <p:sp>
        <p:nvSpPr>
          <p:cNvPr id="26" name="Прямоугольник 25"/>
          <p:cNvSpPr/>
          <p:nvPr/>
        </p:nvSpPr>
        <p:spPr>
          <a:xfrm>
            <a:off x="1403648" y="1528701"/>
            <a:ext cx="587962" cy="369332"/>
          </a:xfrm>
          <a:prstGeom prst="rect">
            <a:avLst/>
          </a:prstGeom>
          <a:solidFill>
            <a:schemeClr val="bg1"/>
          </a:solidFill>
        </p:spPr>
        <p:txBody>
          <a:bodyPr wrap="square">
            <a:spAutoFit/>
          </a:bodyPr>
          <a:lstStyle/>
          <a:p>
            <a:pPr algn="ctr"/>
            <a:r>
              <a:rPr lang="en-US" dirty="0" smtClean="0"/>
              <a:t>ATP</a:t>
            </a:r>
            <a:endParaRPr lang="ru-RU" b="1" dirty="0"/>
          </a:p>
        </p:txBody>
      </p:sp>
      <p:sp>
        <p:nvSpPr>
          <p:cNvPr id="27" name="Прямоугольник 26"/>
          <p:cNvSpPr/>
          <p:nvPr/>
        </p:nvSpPr>
        <p:spPr>
          <a:xfrm>
            <a:off x="1856293" y="1613085"/>
            <a:ext cx="794200" cy="338554"/>
          </a:xfrm>
          <a:prstGeom prst="rect">
            <a:avLst/>
          </a:prstGeom>
          <a:solidFill>
            <a:schemeClr val="bg1"/>
          </a:solidFill>
        </p:spPr>
        <p:txBody>
          <a:bodyPr wrap="square">
            <a:spAutoFit/>
          </a:bodyPr>
          <a:lstStyle/>
          <a:p>
            <a:pPr algn="ctr"/>
            <a:r>
              <a:rPr lang="en-US" sz="1600" dirty="0" err="1" smtClean="0"/>
              <a:t>ADP+Pi</a:t>
            </a:r>
            <a:endParaRPr lang="ru-RU" sz="1600" b="1" dirty="0"/>
          </a:p>
        </p:txBody>
      </p:sp>
      <p:sp>
        <p:nvSpPr>
          <p:cNvPr id="28" name="Прямоугольник 27"/>
          <p:cNvSpPr/>
          <p:nvPr/>
        </p:nvSpPr>
        <p:spPr>
          <a:xfrm>
            <a:off x="6070713" y="1650640"/>
            <a:ext cx="647453" cy="369332"/>
          </a:xfrm>
          <a:prstGeom prst="rect">
            <a:avLst/>
          </a:prstGeom>
          <a:solidFill>
            <a:schemeClr val="bg1"/>
          </a:solidFill>
        </p:spPr>
        <p:txBody>
          <a:bodyPr wrap="square">
            <a:spAutoFit/>
          </a:bodyPr>
          <a:lstStyle/>
          <a:p>
            <a:pPr algn="ctr"/>
            <a:r>
              <a:rPr lang="en-US" dirty="0"/>
              <a:t>G</a:t>
            </a:r>
            <a:r>
              <a:rPr lang="en-US" dirty="0" smtClean="0"/>
              <a:t>TP</a:t>
            </a:r>
            <a:endParaRPr lang="ru-RU" b="1" dirty="0"/>
          </a:p>
        </p:txBody>
      </p:sp>
      <p:sp>
        <p:nvSpPr>
          <p:cNvPr id="29" name="Прямоугольник 28"/>
          <p:cNvSpPr/>
          <p:nvPr/>
        </p:nvSpPr>
        <p:spPr>
          <a:xfrm>
            <a:off x="6612735" y="1528701"/>
            <a:ext cx="649600" cy="369332"/>
          </a:xfrm>
          <a:prstGeom prst="rect">
            <a:avLst/>
          </a:prstGeom>
          <a:solidFill>
            <a:schemeClr val="bg1"/>
          </a:solidFill>
        </p:spPr>
        <p:txBody>
          <a:bodyPr wrap="square">
            <a:spAutoFit/>
          </a:bodyPr>
          <a:lstStyle/>
          <a:p>
            <a:pPr algn="ctr"/>
            <a:r>
              <a:rPr lang="en-US" dirty="0" smtClean="0"/>
              <a:t>GDP</a:t>
            </a:r>
            <a:endParaRPr lang="ru-RU" b="1" dirty="0"/>
          </a:p>
        </p:txBody>
      </p:sp>
      <p:sp>
        <p:nvSpPr>
          <p:cNvPr id="18" name="Прямоугольник 17"/>
          <p:cNvSpPr/>
          <p:nvPr/>
        </p:nvSpPr>
        <p:spPr>
          <a:xfrm>
            <a:off x="7812360" y="2504509"/>
            <a:ext cx="1367408" cy="584775"/>
          </a:xfrm>
          <a:prstGeom prst="rect">
            <a:avLst/>
          </a:prstGeom>
          <a:solidFill>
            <a:schemeClr val="bg1"/>
          </a:solidFill>
        </p:spPr>
        <p:txBody>
          <a:bodyPr wrap="square">
            <a:spAutoFit/>
          </a:bodyPr>
          <a:lstStyle/>
          <a:p>
            <a:pPr algn="ctr"/>
            <a:r>
              <a:rPr lang="en-US" sz="1600" dirty="0" err="1" smtClean="0"/>
              <a:t>Phosphoenol</a:t>
            </a:r>
            <a:endParaRPr lang="en-US" sz="1600" dirty="0" smtClean="0"/>
          </a:p>
          <a:p>
            <a:pPr algn="ctr"/>
            <a:r>
              <a:rPr lang="en-US" sz="1600" dirty="0" smtClean="0"/>
              <a:t>pyruvate</a:t>
            </a:r>
            <a:endParaRPr lang="ru-RU" sz="1600" b="1" dirty="0"/>
          </a:p>
        </p:txBody>
      </p:sp>
      <p:sp>
        <p:nvSpPr>
          <p:cNvPr id="30" name="Прямоугольник 29"/>
          <p:cNvSpPr/>
          <p:nvPr/>
        </p:nvSpPr>
        <p:spPr>
          <a:xfrm>
            <a:off x="6508868" y="3352925"/>
            <a:ext cx="1715333" cy="830997"/>
          </a:xfrm>
          <a:prstGeom prst="rect">
            <a:avLst/>
          </a:prstGeom>
          <a:solidFill>
            <a:schemeClr val="bg1"/>
          </a:solidFill>
        </p:spPr>
        <p:txBody>
          <a:bodyPr wrap="square">
            <a:spAutoFit/>
          </a:bodyPr>
          <a:lstStyle/>
          <a:p>
            <a:pPr algn="ctr"/>
            <a:r>
              <a:rPr lang="en-US" sz="1600" dirty="0" smtClean="0"/>
              <a:t>Malate dehydrogenase (cytosolic)</a:t>
            </a:r>
            <a:endParaRPr lang="ru-RU" sz="1600" b="1" dirty="0"/>
          </a:p>
        </p:txBody>
      </p:sp>
      <p:sp>
        <p:nvSpPr>
          <p:cNvPr id="31" name="Прямоугольник 30"/>
          <p:cNvSpPr/>
          <p:nvPr/>
        </p:nvSpPr>
        <p:spPr>
          <a:xfrm>
            <a:off x="175536" y="3340773"/>
            <a:ext cx="2020200" cy="830997"/>
          </a:xfrm>
          <a:prstGeom prst="rect">
            <a:avLst/>
          </a:prstGeom>
          <a:solidFill>
            <a:schemeClr val="bg1"/>
          </a:solidFill>
        </p:spPr>
        <p:txBody>
          <a:bodyPr wrap="square">
            <a:spAutoFit/>
          </a:bodyPr>
          <a:lstStyle/>
          <a:p>
            <a:pPr algn="ctr"/>
            <a:r>
              <a:rPr lang="en-US" sz="1600" dirty="0" smtClean="0"/>
              <a:t>Malate dehydrogenase (mitochondrial)</a:t>
            </a:r>
            <a:endParaRPr lang="ru-RU" sz="1600" b="1" dirty="0"/>
          </a:p>
        </p:txBody>
      </p:sp>
      <p:sp>
        <p:nvSpPr>
          <p:cNvPr id="32" name="Прямоугольник 31"/>
          <p:cNvSpPr/>
          <p:nvPr/>
        </p:nvSpPr>
        <p:spPr>
          <a:xfrm>
            <a:off x="2106069" y="3068959"/>
            <a:ext cx="956311" cy="307777"/>
          </a:xfrm>
          <a:prstGeom prst="rect">
            <a:avLst/>
          </a:prstGeom>
          <a:solidFill>
            <a:schemeClr val="bg1"/>
          </a:solidFill>
        </p:spPr>
        <p:txBody>
          <a:bodyPr wrap="square">
            <a:spAutoFit/>
          </a:bodyPr>
          <a:lstStyle/>
          <a:p>
            <a:pPr algn="ctr"/>
            <a:r>
              <a:rPr lang="en-US" sz="1400" dirty="0" smtClean="0"/>
              <a:t>NADH+ H</a:t>
            </a:r>
            <a:r>
              <a:rPr lang="en-US" sz="1400" baseline="30000" dirty="0" smtClean="0"/>
              <a:t>+</a:t>
            </a:r>
            <a:endParaRPr lang="ru-RU" sz="1400" b="1" baseline="30000" dirty="0"/>
          </a:p>
        </p:txBody>
      </p:sp>
      <p:sp>
        <p:nvSpPr>
          <p:cNvPr id="33" name="Прямоугольник 32"/>
          <p:cNvSpPr/>
          <p:nvPr/>
        </p:nvSpPr>
        <p:spPr>
          <a:xfrm>
            <a:off x="5970999" y="3125065"/>
            <a:ext cx="956311" cy="307777"/>
          </a:xfrm>
          <a:prstGeom prst="rect">
            <a:avLst/>
          </a:prstGeom>
          <a:solidFill>
            <a:schemeClr val="bg1"/>
          </a:solidFill>
        </p:spPr>
        <p:txBody>
          <a:bodyPr wrap="square">
            <a:spAutoFit/>
          </a:bodyPr>
          <a:lstStyle/>
          <a:p>
            <a:pPr algn="ctr"/>
            <a:r>
              <a:rPr lang="en-US" sz="1400" dirty="0" smtClean="0"/>
              <a:t>NADH+ H</a:t>
            </a:r>
            <a:r>
              <a:rPr lang="en-US" sz="1400" baseline="30000" dirty="0" smtClean="0"/>
              <a:t>+</a:t>
            </a:r>
            <a:endParaRPr lang="ru-RU" sz="1400" b="1" baseline="30000" dirty="0"/>
          </a:p>
        </p:txBody>
      </p:sp>
      <p:sp>
        <p:nvSpPr>
          <p:cNvPr id="34" name="Прямоугольник 33"/>
          <p:cNvSpPr/>
          <p:nvPr/>
        </p:nvSpPr>
        <p:spPr>
          <a:xfrm>
            <a:off x="2078364" y="3577836"/>
            <a:ext cx="956311" cy="307777"/>
          </a:xfrm>
          <a:prstGeom prst="rect">
            <a:avLst/>
          </a:prstGeom>
          <a:solidFill>
            <a:schemeClr val="bg1"/>
          </a:solidFill>
        </p:spPr>
        <p:txBody>
          <a:bodyPr wrap="square">
            <a:spAutoFit/>
          </a:bodyPr>
          <a:lstStyle/>
          <a:p>
            <a:pPr algn="ctr"/>
            <a:r>
              <a:rPr lang="en-US" sz="1400" dirty="0" smtClean="0"/>
              <a:t>NAD</a:t>
            </a:r>
            <a:r>
              <a:rPr lang="en-US" sz="1400" baseline="30000" dirty="0" smtClean="0"/>
              <a:t>+</a:t>
            </a:r>
            <a:endParaRPr lang="ru-RU" sz="1400" b="1" baseline="30000" dirty="0"/>
          </a:p>
        </p:txBody>
      </p:sp>
      <p:sp>
        <p:nvSpPr>
          <p:cNvPr id="35" name="Прямоугольник 34"/>
          <p:cNvSpPr/>
          <p:nvPr/>
        </p:nvSpPr>
        <p:spPr>
          <a:xfrm>
            <a:off x="5822036" y="3635695"/>
            <a:ext cx="790700" cy="307777"/>
          </a:xfrm>
          <a:prstGeom prst="rect">
            <a:avLst/>
          </a:prstGeom>
          <a:solidFill>
            <a:schemeClr val="bg1"/>
          </a:solidFill>
        </p:spPr>
        <p:txBody>
          <a:bodyPr wrap="square">
            <a:spAutoFit/>
          </a:bodyPr>
          <a:lstStyle/>
          <a:p>
            <a:pPr algn="ctr"/>
            <a:r>
              <a:rPr lang="en-US" sz="1400" dirty="0" smtClean="0"/>
              <a:t>NAD</a:t>
            </a:r>
            <a:r>
              <a:rPr lang="en-US" sz="1400" baseline="30000" dirty="0" smtClean="0"/>
              <a:t>+</a:t>
            </a:r>
            <a:endParaRPr lang="ru-RU" sz="1400" b="1" baseline="30000" dirty="0"/>
          </a:p>
        </p:txBody>
      </p:sp>
    </p:spTree>
    <p:extLst>
      <p:ext uri="{BB962C8B-B14F-4D97-AF65-F5344CB8AC3E}">
        <p14:creationId xmlns:p14="http://schemas.microsoft.com/office/powerpoint/2010/main" val="8992501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68313" y="188913"/>
            <a:ext cx="8229600" cy="792162"/>
          </a:xfrm>
        </p:spPr>
        <p:txBody>
          <a:bodyPr/>
          <a:lstStyle/>
          <a:p>
            <a:r>
              <a:rPr lang="en-US" altLang="ru-RU" b="1" dirty="0">
                <a:solidFill>
                  <a:srgbClr val="FF6565"/>
                </a:solidFill>
              </a:rPr>
              <a:t>2nd workaround of the GNG</a:t>
            </a:r>
            <a:endParaRPr lang="ru-RU" altLang="ru-RU" b="1" dirty="0" smtClean="0">
              <a:solidFill>
                <a:srgbClr val="FF6565"/>
              </a:solidFill>
            </a:endParaRPr>
          </a:p>
        </p:txBody>
      </p:sp>
      <p:sp>
        <p:nvSpPr>
          <p:cNvPr id="49155" name="Line 3"/>
          <p:cNvSpPr>
            <a:spLocks noChangeShapeType="1"/>
          </p:cNvSpPr>
          <p:nvPr/>
        </p:nvSpPr>
        <p:spPr bwMode="auto">
          <a:xfrm flipH="1">
            <a:off x="1474788" y="1485900"/>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56" name="Line 4"/>
          <p:cNvSpPr>
            <a:spLocks noChangeShapeType="1"/>
          </p:cNvSpPr>
          <p:nvPr/>
        </p:nvSpPr>
        <p:spPr bwMode="auto">
          <a:xfrm>
            <a:off x="2193925" y="1485900"/>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57" name="Text Box 5"/>
          <p:cNvSpPr txBox="1">
            <a:spLocks noChangeArrowheads="1"/>
          </p:cNvSpPr>
          <p:nvPr/>
        </p:nvSpPr>
        <p:spPr bwMode="auto">
          <a:xfrm>
            <a:off x="1906588" y="1270000"/>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O</a:t>
            </a:r>
            <a:endParaRPr lang="ru-RU" altLang="ru-RU" sz="1800" b="1">
              <a:cs typeface="Arial" charset="0"/>
            </a:endParaRPr>
          </a:p>
        </p:txBody>
      </p:sp>
      <p:sp>
        <p:nvSpPr>
          <p:cNvPr id="49158" name="Line 6"/>
          <p:cNvSpPr>
            <a:spLocks noChangeShapeType="1"/>
          </p:cNvSpPr>
          <p:nvPr/>
        </p:nvSpPr>
        <p:spPr bwMode="auto">
          <a:xfrm>
            <a:off x="1474788" y="1917700"/>
            <a:ext cx="360362"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59" name="Line 7"/>
          <p:cNvSpPr>
            <a:spLocks noChangeShapeType="1"/>
          </p:cNvSpPr>
          <p:nvPr/>
        </p:nvSpPr>
        <p:spPr bwMode="auto">
          <a:xfrm flipH="1">
            <a:off x="2338388" y="1917700"/>
            <a:ext cx="360362"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60" name="Line 8"/>
          <p:cNvSpPr>
            <a:spLocks noChangeShapeType="1"/>
          </p:cNvSpPr>
          <p:nvPr/>
        </p:nvSpPr>
        <p:spPr bwMode="auto">
          <a:xfrm>
            <a:off x="1835150" y="2349500"/>
            <a:ext cx="503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61" name="Line 9"/>
          <p:cNvSpPr>
            <a:spLocks noChangeShapeType="1"/>
          </p:cNvSpPr>
          <p:nvPr/>
        </p:nvSpPr>
        <p:spPr bwMode="auto">
          <a:xfrm>
            <a:off x="1474788" y="1485900"/>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62" name="Line 10"/>
          <p:cNvSpPr>
            <a:spLocks noChangeShapeType="1"/>
          </p:cNvSpPr>
          <p:nvPr/>
        </p:nvSpPr>
        <p:spPr bwMode="auto">
          <a:xfrm>
            <a:off x="2698750" y="1485900"/>
            <a:ext cx="0" cy="719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63" name="Line 11"/>
          <p:cNvSpPr>
            <a:spLocks noChangeShapeType="1"/>
          </p:cNvSpPr>
          <p:nvPr/>
        </p:nvSpPr>
        <p:spPr bwMode="auto">
          <a:xfrm>
            <a:off x="1835150" y="21336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64" name="Line 12"/>
          <p:cNvSpPr>
            <a:spLocks noChangeShapeType="1"/>
          </p:cNvSpPr>
          <p:nvPr/>
        </p:nvSpPr>
        <p:spPr bwMode="auto">
          <a:xfrm>
            <a:off x="2339975" y="21336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65" name="Text Box 13"/>
          <p:cNvSpPr txBox="1">
            <a:spLocks noChangeArrowheads="1"/>
          </p:cNvSpPr>
          <p:nvPr/>
        </p:nvSpPr>
        <p:spPr bwMode="auto">
          <a:xfrm>
            <a:off x="1258888" y="2068513"/>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49166" name="Text Box 14"/>
          <p:cNvSpPr txBox="1">
            <a:spLocks noChangeArrowheads="1"/>
          </p:cNvSpPr>
          <p:nvPr/>
        </p:nvSpPr>
        <p:spPr bwMode="auto">
          <a:xfrm>
            <a:off x="1619250" y="1846263"/>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49167" name="Text Box 15"/>
          <p:cNvSpPr txBox="1">
            <a:spLocks noChangeArrowheads="1"/>
          </p:cNvSpPr>
          <p:nvPr/>
        </p:nvSpPr>
        <p:spPr bwMode="auto">
          <a:xfrm flipH="1">
            <a:off x="466725" y="1125538"/>
            <a:ext cx="16557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P - O H</a:t>
            </a:r>
            <a:r>
              <a:rPr lang="en-US" altLang="ru-RU" sz="1800" b="1" baseline="-25000">
                <a:cs typeface="Arial" charset="0"/>
              </a:rPr>
              <a:t>2</a:t>
            </a:r>
            <a:r>
              <a:rPr lang="en-US" altLang="ru-RU" sz="1800" b="1">
                <a:cs typeface="Arial" charset="0"/>
              </a:rPr>
              <a:t>C</a:t>
            </a:r>
            <a:endParaRPr lang="ru-RU" altLang="ru-RU" sz="1800" b="1">
              <a:cs typeface="Arial" charset="0"/>
            </a:endParaRPr>
          </a:p>
        </p:txBody>
      </p:sp>
      <p:sp>
        <p:nvSpPr>
          <p:cNvPr id="49168" name="Oval 16"/>
          <p:cNvSpPr>
            <a:spLocks noChangeArrowheads="1"/>
          </p:cNvSpPr>
          <p:nvPr/>
        </p:nvSpPr>
        <p:spPr bwMode="auto">
          <a:xfrm>
            <a:off x="466725" y="119697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ru-RU" altLang="ru-RU" sz="1800"/>
          </a:p>
        </p:txBody>
      </p:sp>
      <p:sp>
        <p:nvSpPr>
          <p:cNvPr id="49169" name="Text Box 17"/>
          <p:cNvSpPr txBox="1">
            <a:spLocks noChangeArrowheads="1"/>
          </p:cNvSpPr>
          <p:nvPr/>
        </p:nvSpPr>
        <p:spPr bwMode="auto">
          <a:xfrm>
            <a:off x="2555875" y="112553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t>CH</a:t>
            </a:r>
            <a:r>
              <a:rPr lang="en-US" altLang="ru-RU" sz="1400" b="1"/>
              <a:t>2</a:t>
            </a:r>
            <a:r>
              <a:rPr lang="en-US" altLang="ru-RU" sz="1800" b="1"/>
              <a:t>O -  P</a:t>
            </a:r>
            <a:endParaRPr lang="ru-RU" altLang="ru-RU" sz="1800" b="1"/>
          </a:p>
        </p:txBody>
      </p:sp>
      <p:sp>
        <p:nvSpPr>
          <p:cNvPr id="49170" name="Text Box 18"/>
          <p:cNvSpPr txBox="1">
            <a:spLocks noChangeArrowheads="1"/>
          </p:cNvSpPr>
          <p:nvPr/>
        </p:nvSpPr>
        <p:spPr bwMode="auto">
          <a:xfrm>
            <a:off x="2554288" y="213995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OH</a:t>
            </a:r>
            <a:endParaRPr lang="ru-RU" altLang="ru-RU" sz="1800" b="1">
              <a:cs typeface="Arial" charset="0"/>
            </a:endParaRPr>
          </a:p>
        </p:txBody>
      </p:sp>
      <p:sp>
        <p:nvSpPr>
          <p:cNvPr id="49171" name="Text Box 19"/>
          <p:cNvSpPr txBox="1">
            <a:spLocks noChangeArrowheads="1"/>
          </p:cNvSpPr>
          <p:nvPr/>
        </p:nvSpPr>
        <p:spPr bwMode="auto">
          <a:xfrm>
            <a:off x="1690688" y="2427288"/>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OH</a:t>
            </a:r>
            <a:endParaRPr lang="ru-RU" altLang="ru-RU" sz="1800" b="1">
              <a:cs typeface="Arial" charset="0"/>
            </a:endParaRPr>
          </a:p>
        </p:txBody>
      </p:sp>
      <p:sp>
        <p:nvSpPr>
          <p:cNvPr id="49172" name="Text Box 20"/>
          <p:cNvSpPr txBox="1">
            <a:spLocks noChangeArrowheads="1"/>
          </p:cNvSpPr>
          <p:nvPr/>
        </p:nvSpPr>
        <p:spPr bwMode="auto">
          <a:xfrm>
            <a:off x="2193925" y="2427288"/>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49173" name="Text Box 21"/>
          <p:cNvSpPr txBox="1">
            <a:spLocks noChangeArrowheads="1"/>
          </p:cNvSpPr>
          <p:nvPr/>
        </p:nvSpPr>
        <p:spPr bwMode="auto">
          <a:xfrm>
            <a:off x="2049463" y="184467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HO</a:t>
            </a:r>
            <a:endParaRPr lang="ru-RU" altLang="ru-RU" sz="1800" b="1">
              <a:cs typeface="Arial" charset="0"/>
            </a:endParaRPr>
          </a:p>
        </p:txBody>
      </p:sp>
      <p:sp>
        <p:nvSpPr>
          <p:cNvPr id="49174" name="Text Box 22"/>
          <p:cNvSpPr txBox="1">
            <a:spLocks noChangeArrowheads="1"/>
          </p:cNvSpPr>
          <p:nvPr/>
        </p:nvSpPr>
        <p:spPr bwMode="auto">
          <a:xfrm>
            <a:off x="1042988" y="3068638"/>
            <a:ext cx="2089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2000" b="1" dirty="0">
                <a:cs typeface="Arial" charset="0"/>
              </a:rPr>
              <a:t>Fructose - 1, 6 - </a:t>
            </a:r>
            <a:r>
              <a:rPr lang="en-US" altLang="ru-RU" sz="2000" b="1" dirty="0" smtClean="0">
                <a:cs typeface="Arial" charset="0"/>
              </a:rPr>
              <a:t>bisphosphate</a:t>
            </a:r>
            <a:endParaRPr lang="ru-RU" altLang="ru-RU" sz="2000" b="1" dirty="0">
              <a:cs typeface="Arial" charset="0"/>
            </a:endParaRPr>
          </a:p>
        </p:txBody>
      </p:sp>
      <p:sp>
        <p:nvSpPr>
          <p:cNvPr id="49175" name="Line 23"/>
          <p:cNvSpPr>
            <a:spLocks noChangeShapeType="1"/>
          </p:cNvSpPr>
          <p:nvPr/>
        </p:nvSpPr>
        <p:spPr bwMode="auto">
          <a:xfrm flipH="1">
            <a:off x="6659563" y="1485900"/>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76" name="Line 24"/>
          <p:cNvSpPr>
            <a:spLocks noChangeShapeType="1"/>
          </p:cNvSpPr>
          <p:nvPr/>
        </p:nvSpPr>
        <p:spPr bwMode="auto">
          <a:xfrm>
            <a:off x="7378700" y="1485900"/>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77" name="Text Box 25"/>
          <p:cNvSpPr txBox="1">
            <a:spLocks noChangeArrowheads="1"/>
          </p:cNvSpPr>
          <p:nvPr/>
        </p:nvSpPr>
        <p:spPr bwMode="auto">
          <a:xfrm>
            <a:off x="7091363" y="1270000"/>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O</a:t>
            </a:r>
            <a:endParaRPr lang="ru-RU" altLang="ru-RU" sz="1800" b="1">
              <a:cs typeface="Arial" charset="0"/>
            </a:endParaRPr>
          </a:p>
        </p:txBody>
      </p:sp>
      <p:sp>
        <p:nvSpPr>
          <p:cNvPr id="49178" name="Line 26"/>
          <p:cNvSpPr>
            <a:spLocks noChangeShapeType="1"/>
          </p:cNvSpPr>
          <p:nvPr/>
        </p:nvSpPr>
        <p:spPr bwMode="auto">
          <a:xfrm>
            <a:off x="6659563" y="1917700"/>
            <a:ext cx="360362"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79" name="Line 27"/>
          <p:cNvSpPr>
            <a:spLocks noChangeShapeType="1"/>
          </p:cNvSpPr>
          <p:nvPr/>
        </p:nvSpPr>
        <p:spPr bwMode="auto">
          <a:xfrm flipH="1">
            <a:off x="7523163" y="1917700"/>
            <a:ext cx="360362"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80" name="Line 28"/>
          <p:cNvSpPr>
            <a:spLocks noChangeShapeType="1"/>
          </p:cNvSpPr>
          <p:nvPr/>
        </p:nvSpPr>
        <p:spPr bwMode="auto">
          <a:xfrm>
            <a:off x="7019925" y="2349500"/>
            <a:ext cx="503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81" name="Line 29"/>
          <p:cNvSpPr>
            <a:spLocks noChangeShapeType="1"/>
          </p:cNvSpPr>
          <p:nvPr/>
        </p:nvSpPr>
        <p:spPr bwMode="auto">
          <a:xfrm>
            <a:off x="6659563" y="1485900"/>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82" name="Line 30"/>
          <p:cNvSpPr>
            <a:spLocks noChangeShapeType="1"/>
          </p:cNvSpPr>
          <p:nvPr/>
        </p:nvSpPr>
        <p:spPr bwMode="auto">
          <a:xfrm>
            <a:off x="7883525" y="1485900"/>
            <a:ext cx="0" cy="719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83" name="Line 31"/>
          <p:cNvSpPr>
            <a:spLocks noChangeShapeType="1"/>
          </p:cNvSpPr>
          <p:nvPr/>
        </p:nvSpPr>
        <p:spPr bwMode="auto">
          <a:xfrm>
            <a:off x="7019925" y="21336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84" name="Line 32"/>
          <p:cNvSpPr>
            <a:spLocks noChangeShapeType="1"/>
          </p:cNvSpPr>
          <p:nvPr/>
        </p:nvSpPr>
        <p:spPr bwMode="auto">
          <a:xfrm>
            <a:off x="7524750" y="21336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185" name="Text Box 33"/>
          <p:cNvSpPr txBox="1">
            <a:spLocks noChangeArrowheads="1"/>
          </p:cNvSpPr>
          <p:nvPr/>
        </p:nvSpPr>
        <p:spPr bwMode="auto">
          <a:xfrm>
            <a:off x="6443663" y="2068513"/>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49186" name="Text Box 34"/>
          <p:cNvSpPr txBox="1">
            <a:spLocks noChangeArrowheads="1"/>
          </p:cNvSpPr>
          <p:nvPr/>
        </p:nvSpPr>
        <p:spPr bwMode="auto">
          <a:xfrm>
            <a:off x="6804025" y="1846263"/>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49187" name="Text Box 35"/>
          <p:cNvSpPr txBox="1">
            <a:spLocks noChangeArrowheads="1"/>
          </p:cNvSpPr>
          <p:nvPr/>
        </p:nvSpPr>
        <p:spPr bwMode="auto">
          <a:xfrm flipH="1">
            <a:off x="5653088" y="1125538"/>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P - O H</a:t>
            </a:r>
            <a:r>
              <a:rPr lang="en-US" altLang="ru-RU" sz="1800" b="1" baseline="-25000">
                <a:cs typeface="Arial" charset="0"/>
              </a:rPr>
              <a:t>2</a:t>
            </a:r>
            <a:r>
              <a:rPr lang="en-US" altLang="ru-RU" sz="1800" b="1">
                <a:cs typeface="Arial" charset="0"/>
              </a:rPr>
              <a:t>C</a:t>
            </a:r>
            <a:endParaRPr lang="ru-RU" altLang="ru-RU" sz="1800" b="1">
              <a:cs typeface="Arial" charset="0"/>
            </a:endParaRPr>
          </a:p>
        </p:txBody>
      </p:sp>
      <p:sp>
        <p:nvSpPr>
          <p:cNvPr id="49188" name="Oval 36"/>
          <p:cNvSpPr>
            <a:spLocks noChangeArrowheads="1"/>
          </p:cNvSpPr>
          <p:nvPr/>
        </p:nvSpPr>
        <p:spPr bwMode="auto">
          <a:xfrm>
            <a:off x="5651500" y="119697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ru-RU" altLang="ru-RU" sz="1800"/>
          </a:p>
        </p:txBody>
      </p:sp>
      <p:sp>
        <p:nvSpPr>
          <p:cNvPr id="49189" name="Text Box 37"/>
          <p:cNvSpPr txBox="1">
            <a:spLocks noChangeArrowheads="1"/>
          </p:cNvSpPr>
          <p:nvPr/>
        </p:nvSpPr>
        <p:spPr bwMode="auto">
          <a:xfrm>
            <a:off x="7739063" y="1125538"/>
            <a:ext cx="1404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CH</a:t>
            </a:r>
            <a:r>
              <a:rPr lang="en-US" altLang="ru-RU" sz="1800" b="1" baseline="-25000">
                <a:cs typeface="Arial" charset="0"/>
              </a:rPr>
              <a:t>2</a:t>
            </a:r>
            <a:r>
              <a:rPr lang="en-US" altLang="ru-RU" sz="1800" b="1">
                <a:cs typeface="Arial" charset="0"/>
              </a:rPr>
              <a:t>O</a:t>
            </a:r>
            <a:r>
              <a:rPr lang="ru-RU" altLang="ru-RU" sz="1800" b="1">
                <a:cs typeface="Arial" charset="0"/>
              </a:rPr>
              <a:t>Н</a:t>
            </a:r>
          </a:p>
        </p:txBody>
      </p:sp>
      <p:sp>
        <p:nvSpPr>
          <p:cNvPr id="49190" name="Text Box 38"/>
          <p:cNvSpPr txBox="1">
            <a:spLocks noChangeArrowheads="1"/>
          </p:cNvSpPr>
          <p:nvPr/>
        </p:nvSpPr>
        <p:spPr bwMode="auto">
          <a:xfrm>
            <a:off x="7739063" y="213995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OH</a:t>
            </a:r>
            <a:endParaRPr lang="ru-RU" altLang="ru-RU" sz="1800" b="1">
              <a:cs typeface="Arial" charset="0"/>
            </a:endParaRPr>
          </a:p>
        </p:txBody>
      </p:sp>
      <p:sp>
        <p:nvSpPr>
          <p:cNvPr id="49191" name="Text Box 39"/>
          <p:cNvSpPr txBox="1">
            <a:spLocks noChangeArrowheads="1"/>
          </p:cNvSpPr>
          <p:nvPr/>
        </p:nvSpPr>
        <p:spPr bwMode="auto">
          <a:xfrm>
            <a:off x="6875463" y="2427288"/>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OH</a:t>
            </a:r>
            <a:endParaRPr lang="ru-RU" altLang="ru-RU" sz="1800" b="1">
              <a:cs typeface="Arial" charset="0"/>
            </a:endParaRPr>
          </a:p>
        </p:txBody>
      </p:sp>
      <p:sp>
        <p:nvSpPr>
          <p:cNvPr id="49192" name="Text Box 40"/>
          <p:cNvSpPr txBox="1">
            <a:spLocks noChangeArrowheads="1"/>
          </p:cNvSpPr>
          <p:nvPr/>
        </p:nvSpPr>
        <p:spPr bwMode="auto">
          <a:xfrm>
            <a:off x="7378700" y="2427288"/>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49193" name="Text Box 41"/>
          <p:cNvSpPr txBox="1">
            <a:spLocks noChangeArrowheads="1"/>
          </p:cNvSpPr>
          <p:nvPr/>
        </p:nvSpPr>
        <p:spPr bwMode="auto">
          <a:xfrm>
            <a:off x="7234238" y="184467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HO</a:t>
            </a:r>
            <a:endParaRPr lang="ru-RU" altLang="ru-RU" sz="1800" b="1">
              <a:cs typeface="Arial" charset="0"/>
            </a:endParaRPr>
          </a:p>
        </p:txBody>
      </p:sp>
      <p:sp>
        <p:nvSpPr>
          <p:cNvPr id="49194" name="Text Box 42"/>
          <p:cNvSpPr txBox="1">
            <a:spLocks noChangeArrowheads="1"/>
          </p:cNvSpPr>
          <p:nvPr/>
        </p:nvSpPr>
        <p:spPr bwMode="auto">
          <a:xfrm>
            <a:off x="5724525" y="29972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2000" b="1" dirty="0">
                <a:cs typeface="Arial" charset="0"/>
              </a:rPr>
              <a:t>Fructose - 6 - Phosphate</a:t>
            </a:r>
            <a:endParaRPr lang="ru-RU" altLang="ru-RU" sz="2000" b="1" dirty="0">
              <a:cs typeface="Arial" charset="0"/>
            </a:endParaRPr>
          </a:p>
        </p:txBody>
      </p:sp>
      <p:sp>
        <p:nvSpPr>
          <p:cNvPr id="49195" name="AutoShape 43"/>
          <p:cNvSpPr>
            <a:spLocks noChangeArrowheads="1"/>
          </p:cNvSpPr>
          <p:nvPr/>
        </p:nvSpPr>
        <p:spPr bwMode="auto">
          <a:xfrm>
            <a:off x="3779838" y="2276475"/>
            <a:ext cx="1944687" cy="71438"/>
          </a:xfrm>
          <a:prstGeom prst="rightArrow">
            <a:avLst>
              <a:gd name="adj1" fmla="val 50000"/>
              <a:gd name="adj2" fmla="val 680551"/>
            </a:avLst>
          </a:prstGeom>
          <a:solidFill>
            <a:schemeClr val="accent1"/>
          </a:solidFill>
          <a:ln w="9525">
            <a:solidFill>
              <a:schemeClr val="tx1"/>
            </a:solidFill>
            <a:miter lim="800000"/>
            <a:headEnd/>
            <a:tailEnd/>
          </a:ln>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ru-RU" altLang="ru-RU" sz="1800"/>
          </a:p>
        </p:txBody>
      </p:sp>
      <p:sp>
        <p:nvSpPr>
          <p:cNvPr id="49196" name="Text Box 44"/>
          <p:cNvSpPr txBox="1">
            <a:spLocks noChangeArrowheads="1"/>
          </p:cNvSpPr>
          <p:nvPr/>
        </p:nvSpPr>
        <p:spPr bwMode="auto">
          <a:xfrm>
            <a:off x="3995738" y="2492375"/>
            <a:ext cx="1871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ru-RU" altLang="ru-RU" sz="1800" b="1">
                <a:cs typeface="Arial" charset="0"/>
              </a:rPr>
              <a:t>- Н</a:t>
            </a:r>
            <a:r>
              <a:rPr lang="ru-RU" altLang="ru-RU" sz="1400" b="1">
                <a:cs typeface="Arial" charset="0"/>
              </a:rPr>
              <a:t>3</a:t>
            </a:r>
            <a:r>
              <a:rPr lang="ru-RU" altLang="ru-RU" sz="1800" b="1">
                <a:cs typeface="Arial" charset="0"/>
              </a:rPr>
              <a:t>РО</a:t>
            </a:r>
            <a:r>
              <a:rPr lang="ru-RU" altLang="ru-RU" sz="1400" b="1">
                <a:cs typeface="Arial" charset="0"/>
              </a:rPr>
              <a:t>4</a:t>
            </a:r>
          </a:p>
        </p:txBody>
      </p:sp>
      <p:sp>
        <p:nvSpPr>
          <p:cNvPr id="49197" name="Text Box 45"/>
          <p:cNvSpPr txBox="1">
            <a:spLocks noChangeArrowheads="1"/>
          </p:cNvSpPr>
          <p:nvPr/>
        </p:nvSpPr>
        <p:spPr bwMode="auto">
          <a:xfrm>
            <a:off x="3708400" y="1557338"/>
            <a:ext cx="25923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dirty="0" smtClean="0">
                <a:cs typeface="Arial" charset="0"/>
              </a:rPr>
              <a:t>Fructose-1,6-bisphosphatase</a:t>
            </a:r>
            <a:endParaRPr lang="ru-RU" altLang="ru-RU" sz="1800" b="1" dirty="0">
              <a:cs typeface="Arial" charset="0"/>
            </a:endParaRPr>
          </a:p>
        </p:txBody>
      </p:sp>
      <p:sp>
        <p:nvSpPr>
          <p:cNvPr id="49198" name="Text Box 46"/>
          <p:cNvSpPr txBox="1">
            <a:spLocks noChangeArrowheads="1"/>
          </p:cNvSpPr>
          <p:nvPr/>
        </p:nvSpPr>
        <p:spPr bwMode="auto">
          <a:xfrm>
            <a:off x="3779838" y="2492375"/>
            <a:ext cx="154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ru-RU" altLang="ru-RU" sz="1800" b="1">
              <a:cs typeface="Arial" charset="0"/>
            </a:endParaRPr>
          </a:p>
        </p:txBody>
      </p:sp>
      <p:sp>
        <p:nvSpPr>
          <p:cNvPr id="49199" name="Oval 47"/>
          <p:cNvSpPr>
            <a:spLocks noChangeArrowheads="1"/>
          </p:cNvSpPr>
          <p:nvPr/>
        </p:nvSpPr>
        <p:spPr bwMode="auto">
          <a:xfrm>
            <a:off x="3419475" y="119697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ru-RU" altLang="ru-RU" sz="1800"/>
          </a:p>
        </p:txBody>
      </p:sp>
    </p:spTree>
    <p:extLst>
      <p:ext uri="{BB962C8B-B14F-4D97-AF65-F5344CB8AC3E}">
        <p14:creationId xmlns:p14="http://schemas.microsoft.com/office/powerpoint/2010/main" val="21855355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5288" y="0"/>
            <a:ext cx="8229600" cy="1143000"/>
          </a:xfrm>
        </p:spPr>
        <p:txBody>
          <a:bodyPr/>
          <a:lstStyle/>
          <a:p>
            <a:r>
              <a:rPr lang="en-US" altLang="ru-RU" sz="4000" b="1" dirty="0">
                <a:solidFill>
                  <a:srgbClr val="FF6565"/>
                </a:solidFill>
              </a:rPr>
              <a:t>3rd workaround of the GNG</a:t>
            </a:r>
            <a:endParaRPr lang="ru-RU" altLang="ru-RU" sz="4000" b="1" dirty="0" smtClean="0">
              <a:solidFill>
                <a:srgbClr val="FF6565"/>
              </a:solidFill>
            </a:endParaRPr>
          </a:p>
        </p:txBody>
      </p:sp>
      <p:sp>
        <p:nvSpPr>
          <p:cNvPr id="51203" name="AutoShape 3"/>
          <p:cNvSpPr>
            <a:spLocks noChangeArrowheads="1"/>
          </p:cNvSpPr>
          <p:nvPr/>
        </p:nvSpPr>
        <p:spPr bwMode="auto">
          <a:xfrm>
            <a:off x="828675" y="1846263"/>
            <a:ext cx="1727200" cy="719137"/>
          </a:xfrm>
          <a:prstGeom prst="flowChartPrepa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ru-RU" altLang="ru-RU" sz="1800"/>
          </a:p>
        </p:txBody>
      </p:sp>
      <p:sp>
        <p:nvSpPr>
          <p:cNvPr id="51204" name="Text Box 4"/>
          <p:cNvSpPr txBox="1">
            <a:spLocks noChangeArrowheads="1"/>
          </p:cNvSpPr>
          <p:nvPr/>
        </p:nvSpPr>
        <p:spPr bwMode="auto">
          <a:xfrm>
            <a:off x="2052638" y="169545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O</a:t>
            </a:r>
            <a:endParaRPr lang="ru-RU" altLang="ru-RU" sz="1800" b="1">
              <a:cs typeface="Arial" charset="0"/>
            </a:endParaRPr>
          </a:p>
        </p:txBody>
      </p:sp>
      <p:sp>
        <p:nvSpPr>
          <p:cNvPr id="51205" name="Line 5"/>
          <p:cNvSpPr>
            <a:spLocks noChangeShapeType="1"/>
          </p:cNvSpPr>
          <p:nvPr/>
        </p:nvSpPr>
        <p:spPr bwMode="auto">
          <a:xfrm flipV="1">
            <a:off x="828675" y="1914525"/>
            <a:ext cx="0" cy="579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206" name="Line 6"/>
          <p:cNvSpPr>
            <a:spLocks noChangeShapeType="1"/>
          </p:cNvSpPr>
          <p:nvPr/>
        </p:nvSpPr>
        <p:spPr bwMode="auto">
          <a:xfrm flipV="1">
            <a:off x="2195513" y="2420938"/>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207" name="Line 7"/>
          <p:cNvSpPr>
            <a:spLocks noChangeShapeType="1"/>
          </p:cNvSpPr>
          <p:nvPr/>
        </p:nvSpPr>
        <p:spPr bwMode="auto">
          <a:xfrm flipV="1">
            <a:off x="2555875" y="1846263"/>
            <a:ext cx="0"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208" name="Text Box 8"/>
          <p:cNvSpPr txBox="1">
            <a:spLocks noChangeArrowheads="1"/>
          </p:cNvSpPr>
          <p:nvPr/>
        </p:nvSpPr>
        <p:spPr bwMode="auto">
          <a:xfrm>
            <a:off x="2413000" y="155098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51209" name="Text Box 9"/>
          <p:cNvSpPr txBox="1">
            <a:spLocks noChangeArrowheads="1"/>
          </p:cNvSpPr>
          <p:nvPr/>
        </p:nvSpPr>
        <p:spPr bwMode="auto">
          <a:xfrm>
            <a:off x="2413000" y="2420938"/>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OH</a:t>
            </a:r>
            <a:endParaRPr lang="ru-RU" altLang="ru-RU" sz="1800" b="1">
              <a:cs typeface="Arial" charset="0"/>
            </a:endParaRPr>
          </a:p>
        </p:txBody>
      </p:sp>
      <p:sp>
        <p:nvSpPr>
          <p:cNvPr id="51210" name="Text Box 10"/>
          <p:cNvSpPr txBox="1">
            <a:spLocks noChangeArrowheads="1"/>
          </p:cNvSpPr>
          <p:nvPr/>
        </p:nvSpPr>
        <p:spPr bwMode="auto">
          <a:xfrm>
            <a:off x="2052638" y="205422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51211" name="Text Box 11"/>
          <p:cNvSpPr txBox="1">
            <a:spLocks noChangeArrowheads="1"/>
          </p:cNvSpPr>
          <p:nvPr/>
        </p:nvSpPr>
        <p:spPr bwMode="auto">
          <a:xfrm>
            <a:off x="2052638" y="270986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OH</a:t>
            </a:r>
            <a:endParaRPr lang="ru-RU" altLang="ru-RU" sz="1800" b="1">
              <a:cs typeface="Arial" charset="0"/>
            </a:endParaRPr>
          </a:p>
        </p:txBody>
      </p:sp>
      <p:sp>
        <p:nvSpPr>
          <p:cNvPr id="51212" name="Line 12"/>
          <p:cNvSpPr>
            <a:spLocks noChangeShapeType="1"/>
          </p:cNvSpPr>
          <p:nvPr/>
        </p:nvSpPr>
        <p:spPr bwMode="auto">
          <a:xfrm flipV="1">
            <a:off x="1187450" y="2420938"/>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213" name="Line 13"/>
          <p:cNvSpPr>
            <a:spLocks noChangeShapeType="1"/>
          </p:cNvSpPr>
          <p:nvPr/>
        </p:nvSpPr>
        <p:spPr bwMode="auto">
          <a:xfrm flipV="1">
            <a:off x="1187450" y="1412875"/>
            <a:ext cx="0"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214" name="Text Box 14"/>
          <p:cNvSpPr txBox="1">
            <a:spLocks noChangeArrowheads="1"/>
          </p:cNvSpPr>
          <p:nvPr/>
        </p:nvSpPr>
        <p:spPr bwMode="auto">
          <a:xfrm>
            <a:off x="971550" y="2060575"/>
            <a:ext cx="647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ru-RU" altLang="ru-RU" sz="1800" b="1">
                <a:cs typeface="Arial" charset="0"/>
              </a:rPr>
              <a:t>О</a:t>
            </a:r>
            <a:r>
              <a:rPr lang="en-US" altLang="ru-RU" sz="1800" b="1">
                <a:cs typeface="Arial" charset="0"/>
              </a:rPr>
              <a:t>H</a:t>
            </a:r>
            <a:endParaRPr lang="ru-RU" altLang="ru-RU" sz="1800" b="1">
              <a:cs typeface="Arial" charset="0"/>
            </a:endParaRPr>
          </a:p>
        </p:txBody>
      </p:sp>
      <p:sp>
        <p:nvSpPr>
          <p:cNvPr id="51215" name="Text Box 15"/>
          <p:cNvSpPr txBox="1">
            <a:spLocks noChangeArrowheads="1"/>
          </p:cNvSpPr>
          <p:nvPr/>
        </p:nvSpPr>
        <p:spPr bwMode="auto">
          <a:xfrm>
            <a:off x="1044575" y="270986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51216" name="Text Box 16"/>
          <p:cNvSpPr txBox="1">
            <a:spLocks noChangeArrowheads="1"/>
          </p:cNvSpPr>
          <p:nvPr/>
        </p:nvSpPr>
        <p:spPr bwMode="auto">
          <a:xfrm>
            <a:off x="612775" y="148590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51217" name="Text Box 17"/>
          <p:cNvSpPr txBox="1">
            <a:spLocks noChangeArrowheads="1"/>
          </p:cNvSpPr>
          <p:nvPr/>
        </p:nvSpPr>
        <p:spPr bwMode="auto">
          <a:xfrm>
            <a:off x="468313" y="249396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HO</a:t>
            </a:r>
            <a:endParaRPr lang="ru-RU" altLang="ru-RU" sz="1800" b="1">
              <a:cs typeface="Arial" charset="0"/>
            </a:endParaRPr>
          </a:p>
        </p:txBody>
      </p:sp>
      <p:sp>
        <p:nvSpPr>
          <p:cNvPr id="51218" name="Text Box 18"/>
          <p:cNvSpPr txBox="1">
            <a:spLocks noChangeArrowheads="1"/>
          </p:cNvSpPr>
          <p:nvPr/>
        </p:nvSpPr>
        <p:spPr bwMode="auto">
          <a:xfrm>
            <a:off x="971550" y="981075"/>
            <a:ext cx="1871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t>CH</a:t>
            </a:r>
            <a:r>
              <a:rPr lang="en-US" altLang="ru-RU" sz="1400" b="1"/>
              <a:t>2</a:t>
            </a:r>
            <a:r>
              <a:rPr lang="en-US" altLang="ru-RU" sz="1800" b="1"/>
              <a:t> - O -  P</a:t>
            </a:r>
            <a:endParaRPr lang="ru-RU" altLang="ru-RU" sz="1800" b="1"/>
          </a:p>
        </p:txBody>
      </p:sp>
      <p:sp>
        <p:nvSpPr>
          <p:cNvPr id="51219" name="Text Box 19"/>
          <p:cNvSpPr txBox="1">
            <a:spLocks noChangeArrowheads="1"/>
          </p:cNvSpPr>
          <p:nvPr/>
        </p:nvSpPr>
        <p:spPr bwMode="auto">
          <a:xfrm>
            <a:off x="539750" y="3357563"/>
            <a:ext cx="33841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2000" b="1" dirty="0"/>
              <a:t>Glucose - 6 - Phosphate</a:t>
            </a:r>
            <a:endParaRPr lang="ru-RU" altLang="ru-RU" sz="2000" b="1" dirty="0"/>
          </a:p>
        </p:txBody>
      </p:sp>
      <p:sp>
        <p:nvSpPr>
          <p:cNvPr id="51220" name="AutoShape 20"/>
          <p:cNvSpPr>
            <a:spLocks noChangeArrowheads="1"/>
          </p:cNvSpPr>
          <p:nvPr/>
        </p:nvSpPr>
        <p:spPr bwMode="auto">
          <a:xfrm>
            <a:off x="5581650" y="1766888"/>
            <a:ext cx="1727200" cy="719137"/>
          </a:xfrm>
          <a:prstGeom prst="flowChartPrepa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ru-RU" altLang="ru-RU" sz="1800"/>
          </a:p>
        </p:txBody>
      </p:sp>
      <p:sp>
        <p:nvSpPr>
          <p:cNvPr id="51221" name="Text Box 21"/>
          <p:cNvSpPr txBox="1">
            <a:spLocks noChangeArrowheads="1"/>
          </p:cNvSpPr>
          <p:nvPr/>
        </p:nvSpPr>
        <p:spPr bwMode="auto">
          <a:xfrm>
            <a:off x="6805613" y="161607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O</a:t>
            </a:r>
            <a:endParaRPr lang="ru-RU" altLang="ru-RU" sz="1800" b="1">
              <a:cs typeface="Arial" charset="0"/>
            </a:endParaRPr>
          </a:p>
        </p:txBody>
      </p:sp>
      <p:sp>
        <p:nvSpPr>
          <p:cNvPr id="51222" name="Line 22"/>
          <p:cNvSpPr>
            <a:spLocks noChangeShapeType="1"/>
          </p:cNvSpPr>
          <p:nvPr/>
        </p:nvSpPr>
        <p:spPr bwMode="auto">
          <a:xfrm flipV="1">
            <a:off x="5581650" y="1835150"/>
            <a:ext cx="0" cy="579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223" name="Line 23"/>
          <p:cNvSpPr>
            <a:spLocks noChangeShapeType="1"/>
          </p:cNvSpPr>
          <p:nvPr/>
        </p:nvSpPr>
        <p:spPr bwMode="auto">
          <a:xfrm flipV="1">
            <a:off x="6948488" y="2341563"/>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224" name="Line 24"/>
          <p:cNvSpPr>
            <a:spLocks noChangeShapeType="1"/>
          </p:cNvSpPr>
          <p:nvPr/>
        </p:nvSpPr>
        <p:spPr bwMode="auto">
          <a:xfrm flipV="1">
            <a:off x="7308850" y="1766888"/>
            <a:ext cx="0"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225" name="Text Box 25"/>
          <p:cNvSpPr txBox="1">
            <a:spLocks noChangeArrowheads="1"/>
          </p:cNvSpPr>
          <p:nvPr/>
        </p:nvSpPr>
        <p:spPr bwMode="auto">
          <a:xfrm>
            <a:off x="7165975" y="14716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51226" name="Text Box 26"/>
          <p:cNvSpPr txBox="1">
            <a:spLocks noChangeArrowheads="1"/>
          </p:cNvSpPr>
          <p:nvPr/>
        </p:nvSpPr>
        <p:spPr bwMode="auto">
          <a:xfrm>
            <a:off x="7165975" y="234156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OH</a:t>
            </a:r>
            <a:endParaRPr lang="ru-RU" altLang="ru-RU" sz="1800" b="1">
              <a:cs typeface="Arial" charset="0"/>
            </a:endParaRPr>
          </a:p>
        </p:txBody>
      </p:sp>
      <p:sp>
        <p:nvSpPr>
          <p:cNvPr id="51227" name="Text Box 27"/>
          <p:cNvSpPr txBox="1">
            <a:spLocks noChangeArrowheads="1"/>
          </p:cNvSpPr>
          <p:nvPr/>
        </p:nvSpPr>
        <p:spPr bwMode="auto">
          <a:xfrm>
            <a:off x="6805613" y="197485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51228" name="Text Box 28"/>
          <p:cNvSpPr txBox="1">
            <a:spLocks noChangeArrowheads="1"/>
          </p:cNvSpPr>
          <p:nvPr/>
        </p:nvSpPr>
        <p:spPr bwMode="auto">
          <a:xfrm>
            <a:off x="6805613" y="2630488"/>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OH</a:t>
            </a:r>
            <a:endParaRPr lang="ru-RU" altLang="ru-RU" sz="1800" b="1">
              <a:cs typeface="Arial" charset="0"/>
            </a:endParaRPr>
          </a:p>
        </p:txBody>
      </p:sp>
      <p:sp>
        <p:nvSpPr>
          <p:cNvPr id="51229" name="Line 29"/>
          <p:cNvSpPr>
            <a:spLocks noChangeShapeType="1"/>
          </p:cNvSpPr>
          <p:nvPr/>
        </p:nvSpPr>
        <p:spPr bwMode="auto">
          <a:xfrm flipV="1">
            <a:off x="5940425" y="2341563"/>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230" name="Line 30"/>
          <p:cNvSpPr>
            <a:spLocks noChangeShapeType="1"/>
          </p:cNvSpPr>
          <p:nvPr/>
        </p:nvSpPr>
        <p:spPr bwMode="auto">
          <a:xfrm flipV="1">
            <a:off x="5940425" y="1333500"/>
            <a:ext cx="0"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231" name="Text Box 31"/>
          <p:cNvSpPr txBox="1">
            <a:spLocks noChangeArrowheads="1"/>
          </p:cNvSpPr>
          <p:nvPr/>
        </p:nvSpPr>
        <p:spPr bwMode="auto">
          <a:xfrm>
            <a:off x="5797550" y="1989138"/>
            <a:ext cx="790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ru-RU" altLang="ru-RU" sz="1800" b="1">
                <a:cs typeface="Arial" charset="0"/>
              </a:rPr>
              <a:t>О</a:t>
            </a:r>
            <a:r>
              <a:rPr lang="en-US" altLang="ru-RU" sz="1800" b="1">
                <a:cs typeface="Arial" charset="0"/>
              </a:rPr>
              <a:t>H</a:t>
            </a:r>
            <a:endParaRPr lang="ru-RU" altLang="ru-RU" sz="1800" b="1">
              <a:cs typeface="Arial" charset="0"/>
            </a:endParaRPr>
          </a:p>
        </p:txBody>
      </p:sp>
      <p:sp>
        <p:nvSpPr>
          <p:cNvPr id="51232" name="Text Box 32"/>
          <p:cNvSpPr txBox="1">
            <a:spLocks noChangeArrowheads="1"/>
          </p:cNvSpPr>
          <p:nvPr/>
        </p:nvSpPr>
        <p:spPr bwMode="auto">
          <a:xfrm>
            <a:off x="5797550" y="263048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51233" name="Text Box 33"/>
          <p:cNvSpPr txBox="1">
            <a:spLocks noChangeArrowheads="1"/>
          </p:cNvSpPr>
          <p:nvPr/>
        </p:nvSpPr>
        <p:spPr bwMode="auto">
          <a:xfrm>
            <a:off x="5365750" y="14065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a:t>
            </a:r>
            <a:endParaRPr lang="ru-RU" altLang="ru-RU" sz="1800" b="1">
              <a:cs typeface="Arial" charset="0"/>
            </a:endParaRPr>
          </a:p>
        </p:txBody>
      </p:sp>
      <p:sp>
        <p:nvSpPr>
          <p:cNvPr id="51234" name="Text Box 34"/>
          <p:cNvSpPr txBox="1">
            <a:spLocks noChangeArrowheads="1"/>
          </p:cNvSpPr>
          <p:nvPr/>
        </p:nvSpPr>
        <p:spPr bwMode="auto">
          <a:xfrm>
            <a:off x="5221288" y="2414588"/>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HO</a:t>
            </a:r>
            <a:endParaRPr lang="ru-RU" altLang="ru-RU" sz="1800" b="1">
              <a:cs typeface="Arial" charset="0"/>
            </a:endParaRPr>
          </a:p>
        </p:txBody>
      </p:sp>
      <p:sp>
        <p:nvSpPr>
          <p:cNvPr id="51235" name="Text Box 35"/>
          <p:cNvSpPr txBox="1">
            <a:spLocks noChangeArrowheads="1"/>
          </p:cNvSpPr>
          <p:nvPr/>
        </p:nvSpPr>
        <p:spPr bwMode="auto">
          <a:xfrm>
            <a:off x="5797550" y="974725"/>
            <a:ext cx="1871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a:cs typeface="Arial" charset="0"/>
              </a:rPr>
              <a:t>CH</a:t>
            </a:r>
            <a:r>
              <a:rPr lang="en-US" altLang="ru-RU" sz="1800" b="1" baseline="-25000">
                <a:cs typeface="Arial" charset="0"/>
              </a:rPr>
              <a:t>2</a:t>
            </a:r>
            <a:r>
              <a:rPr lang="en-US" altLang="ru-RU" sz="1800" b="1">
                <a:cs typeface="Arial" charset="0"/>
              </a:rPr>
              <a:t> - O</a:t>
            </a:r>
            <a:r>
              <a:rPr lang="ru-RU" altLang="ru-RU" sz="1800" b="1">
                <a:cs typeface="Arial" charset="0"/>
              </a:rPr>
              <a:t>Н</a:t>
            </a:r>
            <a:endParaRPr lang="ru-RU" altLang="ru-RU" sz="1800" b="1" baseline="-25000">
              <a:cs typeface="Arial" charset="0"/>
            </a:endParaRPr>
          </a:p>
        </p:txBody>
      </p:sp>
      <p:sp>
        <p:nvSpPr>
          <p:cNvPr id="51236" name="Text Box 36"/>
          <p:cNvSpPr txBox="1">
            <a:spLocks noChangeArrowheads="1"/>
          </p:cNvSpPr>
          <p:nvPr/>
        </p:nvSpPr>
        <p:spPr bwMode="auto">
          <a:xfrm>
            <a:off x="5925004" y="3278702"/>
            <a:ext cx="194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ru-RU" sz="2400" b="1" dirty="0" smtClean="0">
                <a:cs typeface="Arial" charset="0"/>
              </a:rPr>
              <a:t>Glucose</a:t>
            </a:r>
            <a:endParaRPr lang="ru-RU" altLang="ru-RU" sz="2400" b="1" dirty="0">
              <a:cs typeface="Arial" charset="0"/>
            </a:endParaRPr>
          </a:p>
        </p:txBody>
      </p:sp>
      <p:sp>
        <p:nvSpPr>
          <p:cNvPr id="51237" name="AutoShape 37"/>
          <p:cNvSpPr>
            <a:spLocks noChangeArrowheads="1"/>
          </p:cNvSpPr>
          <p:nvPr/>
        </p:nvSpPr>
        <p:spPr bwMode="auto">
          <a:xfrm>
            <a:off x="3132138" y="2276475"/>
            <a:ext cx="1944687" cy="71438"/>
          </a:xfrm>
          <a:prstGeom prst="rightArrow">
            <a:avLst>
              <a:gd name="adj1" fmla="val 50000"/>
              <a:gd name="adj2" fmla="val 680551"/>
            </a:avLst>
          </a:prstGeom>
          <a:solidFill>
            <a:schemeClr val="accent1"/>
          </a:solidFill>
          <a:ln w="9525">
            <a:solidFill>
              <a:schemeClr val="tx1"/>
            </a:solidFill>
            <a:miter lim="800000"/>
            <a:headEnd/>
            <a:tailEnd/>
          </a:ln>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ru-RU" altLang="ru-RU" sz="1800"/>
          </a:p>
        </p:txBody>
      </p:sp>
      <p:sp>
        <p:nvSpPr>
          <p:cNvPr id="51238" name="Text Box 38"/>
          <p:cNvSpPr txBox="1">
            <a:spLocks noChangeArrowheads="1"/>
          </p:cNvSpPr>
          <p:nvPr/>
        </p:nvSpPr>
        <p:spPr bwMode="auto">
          <a:xfrm>
            <a:off x="3348038" y="1412875"/>
            <a:ext cx="1871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b="1" dirty="0">
                <a:cs typeface="Arial" charset="0"/>
              </a:rPr>
              <a:t>Glucose-6-phosphatase</a:t>
            </a:r>
            <a:endParaRPr lang="ru-RU" altLang="ru-RU" sz="1800" b="1" dirty="0">
              <a:cs typeface="Arial" charset="0"/>
            </a:endParaRPr>
          </a:p>
        </p:txBody>
      </p:sp>
      <p:sp>
        <p:nvSpPr>
          <p:cNvPr id="51239" name="Rectangle 39"/>
          <p:cNvSpPr>
            <a:spLocks noChangeArrowheads="1"/>
          </p:cNvSpPr>
          <p:nvPr/>
        </p:nvSpPr>
        <p:spPr bwMode="auto">
          <a:xfrm>
            <a:off x="3436938" y="2492375"/>
            <a:ext cx="1044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ru-RU" altLang="ru-RU" sz="1800" b="1"/>
              <a:t>- Н</a:t>
            </a:r>
            <a:r>
              <a:rPr lang="ru-RU" altLang="ru-RU" sz="1400" b="1"/>
              <a:t>3</a:t>
            </a:r>
            <a:r>
              <a:rPr lang="ru-RU" altLang="ru-RU" sz="1800" b="1"/>
              <a:t>РО4</a:t>
            </a:r>
          </a:p>
        </p:txBody>
      </p:sp>
      <p:sp>
        <p:nvSpPr>
          <p:cNvPr id="40" name="Oval 16"/>
          <p:cNvSpPr>
            <a:spLocks noChangeArrowheads="1"/>
          </p:cNvSpPr>
          <p:nvPr/>
        </p:nvSpPr>
        <p:spPr bwMode="auto">
          <a:xfrm>
            <a:off x="2062147" y="1056481"/>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ru-RU" altLang="ru-RU" sz="1800"/>
          </a:p>
        </p:txBody>
      </p:sp>
    </p:spTree>
    <p:extLst>
      <p:ext uri="{BB962C8B-B14F-4D97-AF65-F5344CB8AC3E}">
        <p14:creationId xmlns:p14="http://schemas.microsoft.com/office/powerpoint/2010/main" val="37681106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103"/>
          <p:cNvSpPr>
            <a:spLocks noChangeArrowheads="1"/>
          </p:cNvSpPr>
          <p:nvPr/>
        </p:nvSpPr>
        <p:spPr bwMode="auto">
          <a:xfrm>
            <a:off x="2537618" y="1168118"/>
            <a:ext cx="2735263"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7413" name="Text Box 4"/>
          <p:cNvSpPr txBox="1">
            <a:spLocks noChangeArrowheads="1"/>
          </p:cNvSpPr>
          <p:nvPr/>
        </p:nvSpPr>
        <p:spPr bwMode="auto">
          <a:xfrm>
            <a:off x="0" y="981075"/>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0)</a:t>
            </a:r>
          </a:p>
        </p:txBody>
      </p:sp>
      <p:sp>
        <p:nvSpPr>
          <p:cNvPr id="17414" name="Text Box 5"/>
          <p:cNvSpPr txBox="1">
            <a:spLocks noChangeArrowheads="1"/>
          </p:cNvSpPr>
          <p:nvPr/>
        </p:nvSpPr>
        <p:spPr bwMode="auto">
          <a:xfrm>
            <a:off x="7238271" y="3765197"/>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7415" name="Text Box 6"/>
          <p:cNvSpPr txBox="1">
            <a:spLocks noChangeArrowheads="1"/>
          </p:cNvSpPr>
          <p:nvPr/>
        </p:nvSpPr>
        <p:spPr bwMode="auto">
          <a:xfrm>
            <a:off x="7868032" y="3423325"/>
            <a:ext cx="969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17416" name="Line 7"/>
          <p:cNvSpPr>
            <a:spLocks noChangeShapeType="1"/>
          </p:cNvSpPr>
          <p:nvPr/>
        </p:nvSpPr>
        <p:spPr bwMode="auto">
          <a:xfrm>
            <a:off x="8012494" y="3712250"/>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17" name="Text Box 8"/>
          <p:cNvSpPr txBox="1">
            <a:spLocks noChangeArrowheads="1"/>
          </p:cNvSpPr>
          <p:nvPr/>
        </p:nvSpPr>
        <p:spPr bwMode="auto">
          <a:xfrm>
            <a:off x="7868032" y="3856712"/>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7418" name="Line 9"/>
          <p:cNvSpPr>
            <a:spLocks noChangeShapeType="1"/>
          </p:cNvSpPr>
          <p:nvPr/>
        </p:nvSpPr>
        <p:spPr bwMode="auto">
          <a:xfrm>
            <a:off x="8012494" y="4142462"/>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19" name="Line 10"/>
          <p:cNvSpPr>
            <a:spLocks noChangeShapeType="1"/>
          </p:cNvSpPr>
          <p:nvPr/>
        </p:nvSpPr>
        <p:spPr bwMode="auto">
          <a:xfrm>
            <a:off x="8156957" y="4005937"/>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20" name="Text Box 11"/>
          <p:cNvSpPr txBox="1">
            <a:spLocks noChangeArrowheads="1"/>
          </p:cNvSpPr>
          <p:nvPr/>
        </p:nvSpPr>
        <p:spPr bwMode="auto">
          <a:xfrm>
            <a:off x="8244408" y="3855125"/>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r>
              <a:rPr lang="ru-RU" altLang="ru-RU" smtClean="0">
                <a:solidFill>
                  <a:prstClr val="black"/>
                </a:solidFill>
              </a:rPr>
              <a:t> </a:t>
            </a:r>
            <a:r>
              <a:rPr lang="en-US" altLang="ru-RU" smtClean="0">
                <a:solidFill>
                  <a:prstClr val="black"/>
                </a:solidFill>
              </a:rPr>
              <a:t>~</a:t>
            </a:r>
            <a:r>
              <a:rPr lang="ru-RU" altLang="ru-RU" smtClean="0">
                <a:solidFill>
                  <a:prstClr val="black"/>
                </a:solidFill>
              </a:rPr>
              <a:t>  </a:t>
            </a:r>
            <a:r>
              <a:rPr lang="en-US" altLang="ru-RU" smtClean="0">
                <a:solidFill>
                  <a:prstClr val="black"/>
                </a:solidFill>
              </a:rPr>
              <a:t>P</a:t>
            </a:r>
            <a:endParaRPr lang="ru-RU" altLang="ru-RU" smtClean="0">
              <a:solidFill>
                <a:prstClr val="black"/>
              </a:solidFill>
            </a:endParaRPr>
          </a:p>
        </p:txBody>
      </p:sp>
      <p:sp>
        <p:nvSpPr>
          <p:cNvPr id="17421" name="Text Box 12"/>
          <p:cNvSpPr txBox="1">
            <a:spLocks noChangeArrowheads="1"/>
          </p:cNvSpPr>
          <p:nvPr/>
        </p:nvSpPr>
        <p:spPr bwMode="auto">
          <a:xfrm>
            <a:off x="7868032" y="4359950"/>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endParaRPr lang="ru-RU" altLang="ru-RU" smtClean="0">
              <a:solidFill>
                <a:prstClr val="black"/>
              </a:solidFill>
            </a:endParaRPr>
          </a:p>
        </p:txBody>
      </p:sp>
      <p:sp>
        <p:nvSpPr>
          <p:cNvPr id="17422" name="Oval 13"/>
          <p:cNvSpPr>
            <a:spLocks noChangeArrowheads="1"/>
          </p:cNvSpPr>
          <p:nvPr/>
        </p:nvSpPr>
        <p:spPr bwMode="auto">
          <a:xfrm>
            <a:off x="8748464" y="3936087"/>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7423" name="Text Box 19"/>
          <p:cNvSpPr txBox="1">
            <a:spLocks noChangeArrowheads="1"/>
          </p:cNvSpPr>
          <p:nvPr/>
        </p:nvSpPr>
        <p:spPr bwMode="auto">
          <a:xfrm>
            <a:off x="6914738" y="5131260"/>
            <a:ext cx="24844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dirty="0" err="1">
                <a:solidFill>
                  <a:srgbClr val="FF0000"/>
                </a:solidFill>
              </a:rPr>
              <a:t>Phosphoenol</a:t>
            </a:r>
            <a:r>
              <a:rPr lang="en-US" altLang="ru-RU" dirty="0">
                <a:solidFill>
                  <a:srgbClr val="FF0000"/>
                </a:solidFill>
              </a:rPr>
              <a:t> pyruvate</a:t>
            </a:r>
            <a:endParaRPr lang="ru-RU" altLang="ru-RU" dirty="0" smtClean="0">
              <a:solidFill>
                <a:srgbClr val="FF0000"/>
              </a:solidFill>
            </a:endParaRPr>
          </a:p>
        </p:txBody>
      </p:sp>
      <p:sp>
        <p:nvSpPr>
          <p:cNvPr id="17424" name="Line 20"/>
          <p:cNvSpPr>
            <a:spLocks noChangeShapeType="1"/>
          </p:cNvSpPr>
          <p:nvPr/>
        </p:nvSpPr>
        <p:spPr bwMode="auto">
          <a:xfrm>
            <a:off x="8082344" y="4150400"/>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38" name="Text Box 59"/>
          <p:cNvSpPr txBox="1">
            <a:spLocks noChangeArrowheads="1"/>
          </p:cNvSpPr>
          <p:nvPr/>
        </p:nvSpPr>
        <p:spPr bwMode="auto">
          <a:xfrm>
            <a:off x="647949" y="3424486"/>
            <a:ext cx="1081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COOH</a:t>
            </a:r>
            <a:endParaRPr lang="ru-RU" altLang="ru-RU" smtClean="0">
              <a:solidFill>
                <a:prstClr val="black"/>
              </a:solidFill>
            </a:endParaRPr>
          </a:p>
        </p:txBody>
      </p:sp>
      <p:sp>
        <p:nvSpPr>
          <p:cNvPr id="17439" name="Line 60"/>
          <p:cNvSpPr>
            <a:spLocks noChangeShapeType="1"/>
          </p:cNvSpPr>
          <p:nvPr/>
        </p:nvSpPr>
        <p:spPr bwMode="auto">
          <a:xfrm>
            <a:off x="792411" y="3713411"/>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40" name="Text Box 61"/>
          <p:cNvSpPr txBox="1">
            <a:spLocks noChangeArrowheads="1"/>
          </p:cNvSpPr>
          <p:nvPr/>
        </p:nvSpPr>
        <p:spPr bwMode="auto">
          <a:xfrm>
            <a:off x="647949" y="3857873"/>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7441" name="Line 62"/>
          <p:cNvSpPr>
            <a:spLocks noChangeShapeType="1"/>
          </p:cNvSpPr>
          <p:nvPr/>
        </p:nvSpPr>
        <p:spPr bwMode="auto">
          <a:xfrm>
            <a:off x="792411" y="4143623"/>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42" name="Text Box 63"/>
          <p:cNvSpPr txBox="1">
            <a:spLocks noChangeArrowheads="1"/>
          </p:cNvSpPr>
          <p:nvPr/>
        </p:nvSpPr>
        <p:spPr bwMode="auto">
          <a:xfrm>
            <a:off x="647949" y="4361111"/>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3</a:t>
            </a:r>
          </a:p>
        </p:txBody>
      </p:sp>
      <p:sp>
        <p:nvSpPr>
          <p:cNvPr id="17443" name="Line 70"/>
          <p:cNvSpPr>
            <a:spLocks noChangeShapeType="1"/>
          </p:cNvSpPr>
          <p:nvPr/>
        </p:nvSpPr>
        <p:spPr bwMode="auto">
          <a:xfrm>
            <a:off x="935286" y="3999161"/>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44" name="Text Box 71"/>
          <p:cNvSpPr txBox="1">
            <a:spLocks noChangeArrowheads="1"/>
          </p:cNvSpPr>
          <p:nvPr/>
        </p:nvSpPr>
        <p:spPr bwMode="auto">
          <a:xfrm>
            <a:off x="1079749" y="3849936"/>
            <a:ext cx="8620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7445" name="Line 72"/>
          <p:cNvSpPr>
            <a:spLocks noChangeShapeType="1"/>
          </p:cNvSpPr>
          <p:nvPr/>
        </p:nvSpPr>
        <p:spPr bwMode="auto">
          <a:xfrm>
            <a:off x="936874" y="407377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47" name="Text Box 74"/>
          <p:cNvSpPr txBox="1">
            <a:spLocks noChangeArrowheads="1"/>
          </p:cNvSpPr>
          <p:nvPr/>
        </p:nvSpPr>
        <p:spPr bwMode="auto">
          <a:xfrm>
            <a:off x="395536" y="4937373"/>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Pyruvate</a:t>
            </a:r>
            <a:endParaRPr lang="ru-RU" altLang="ru-RU" dirty="0" smtClean="0">
              <a:solidFill>
                <a:srgbClr val="FF0000"/>
              </a:solidFill>
            </a:endParaRPr>
          </a:p>
        </p:txBody>
      </p:sp>
      <p:sp>
        <p:nvSpPr>
          <p:cNvPr id="17448" name="Text Box 75"/>
          <p:cNvSpPr txBox="1">
            <a:spLocks noChangeArrowheads="1"/>
          </p:cNvSpPr>
          <p:nvPr/>
        </p:nvSpPr>
        <p:spPr bwMode="auto">
          <a:xfrm>
            <a:off x="0" y="342900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1)</a:t>
            </a:r>
          </a:p>
        </p:txBody>
      </p:sp>
      <p:sp>
        <p:nvSpPr>
          <p:cNvPr id="17449" name="Text Box 76"/>
          <p:cNvSpPr txBox="1">
            <a:spLocks noChangeArrowheads="1"/>
          </p:cNvSpPr>
          <p:nvPr/>
        </p:nvSpPr>
        <p:spPr bwMode="auto">
          <a:xfrm>
            <a:off x="5813425" y="1006986"/>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COOH</a:t>
            </a:r>
            <a:endParaRPr lang="ru-RU" altLang="ru-RU" smtClean="0">
              <a:solidFill>
                <a:prstClr val="black"/>
              </a:solidFill>
            </a:endParaRPr>
          </a:p>
        </p:txBody>
      </p:sp>
      <p:sp>
        <p:nvSpPr>
          <p:cNvPr id="17450" name="Line 77"/>
          <p:cNvSpPr>
            <a:spLocks noChangeShapeType="1"/>
          </p:cNvSpPr>
          <p:nvPr/>
        </p:nvSpPr>
        <p:spPr bwMode="auto">
          <a:xfrm>
            <a:off x="5957888" y="1295911"/>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51" name="Text Box 78"/>
          <p:cNvSpPr txBox="1">
            <a:spLocks noChangeArrowheads="1"/>
          </p:cNvSpPr>
          <p:nvPr/>
        </p:nvSpPr>
        <p:spPr bwMode="auto">
          <a:xfrm>
            <a:off x="5813425" y="1440374"/>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7452" name="Line 79"/>
          <p:cNvSpPr>
            <a:spLocks noChangeShapeType="1"/>
          </p:cNvSpPr>
          <p:nvPr/>
        </p:nvSpPr>
        <p:spPr bwMode="auto">
          <a:xfrm>
            <a:off x="5957888" y="1726124"/>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53" name="Text Box 80"/>
          <p:cNvSpPr txBox="1">
            <a:spLocks noChangeArrowheads="1"/>
          </p:cNvSpPr>
          <p:nvPr/>
        </p:nvSpPr>
        <p:spPr bwMode="auto">
          <a:xfrm>
            <a:off x="5813425" y="1943611"/>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3</a:t>
            </a:r>
          </a:p>
        </p:txBody>
      </p:sp>
      <p:sp>
        <p:nvSpPr>
          <p:cNvPr id="17454" name="Line 81"/>
          <p:cNvSpPr>
            <a:spLocks noChangeShapeType="1"/>
          </p:cNvSpPr>
          <p:nvPr/>
        </p:nvSpPr>
        <p:spPr bwMode="auto">
          <a:xfrm>
            <a:off x="6100763" y="1581661"/>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55" name="Text Box 82"/>
          <p:cNvSpPr txBox="1">
            <a:spLocks noChangeArrowheads="1"/>
          </p:cNvSpPr>
          <p:nvPr/>
        </p:nvSpPr>
        <p:spPr bwMode="auto">
          <a:xfrm>
            <a:off x="6245225" y="1432436"/>
            <a:ext cx="862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7456" name="Line 83"/>
          <p:cNvSpPr>
            <a:spLocks noChangeShapeType="1"/>
          </p:cNvSpPr>
          <p:nvPr/>
        </p:nvSpPr>
        <p:spPr bwMode="auto">
          <a:xfrm>
            <a:off x="6102350" y="1656274"/>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57" name="Text Box 84"/>
          <p:cNvSpPr txBox="1">
            <a:spLocks noChangeArrowheads="1"/>
          </p:cNvSpPr>
          <p:nvPr/>
        </p:nvSpPr>
        <p:spPr bwMode="auto">
          <a:xfrm>
            <a:off x="5526088" y="2591311"/>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Pyruvate</a:t>
            </a:r>
            <a:endParaRPr lang="ru-RU" altLang="ru-RU" dirty="0" smtClean="0">
              <a:solidFill>
                <a:srgbClr val="FF0000"/>
              </a:solidFill>
            </a:endParaRPr>
          </a:p>
        </p:txBody>
      </p:sp>
      <p:sp>
        <p:nvSpPr>
          <p:cNvPr id="17458" name="Text Box 87"/>
          <p:cNvSpPr txBox="1">
            <a:spLocks noChangeArrowheads="1"/>
          </p:cNvSpPr>
          <p:nvPr/>
        </p:nvSpPr>
        <p:spPr bwMode="auto">
          <a:xfrm>
            <a:off x="5346700" y="1295911"/>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7459" name="Text Box 88"/>
          <p:cNvSpPr txBox="1">
            <a:spLocks noChangeArrowheads="1"/>
          </p:cNvSpPr>
          <p:nvPr/>
        </p:nvSpPr>
        <p:spPr bwMode="auto">
          <a:xfrm>
            <a:off x="250825" y="3648323"/>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7460" name="Text Box 90"/>
          <p:cNvSpPr txBox="1">
            <a:spLocks noChangeArrowheads="1"/>
          </p:cNvSpPr>
          <p:nvPr/>
        </p:nvSpPr>
        <p:spPr bwMode="auto">
          <a:xfrm>
            <a:off x="1488319" y="976031"/>
            <a:ext cx="1081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COOH</a:t>
            </a:r>
            <a:endParaRPr lang="ru-RU" altLang="ru-RU" smtClean="0">
              <a:solidFill>
                <a:prstClr val="black"/>
              </a:solidFill>
            </a:endParaRPr>
          </a:p>
        </p:txBody>
      </p:sp>
      <p:sp>
        <p:nvSpPr>
          <p:cNvPr id="17461" name="Line 91"/>
          <p:cNvSpPr>
            <a:spLocks noChangeShapeType="1"/>
          </p:cNvSpPr>
          <p:nvPr/>
        </p:nvSpPr>
        <p:spPr bwMode="auto">
          <a:xfrm>
            <a:off x="1632781" y="1264956"/>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62" name="Text Box 92"/>
          <p:cNvSpPr txBox="1">
            <a:spLocks noChangeArrowheads="1"/>
          </p:cNvSpPr>
          <p:nvPr/>
        </p:nvSpPr>
        <p:spPr bwMode="auto">
          <a:xfrm>
            <a:off x="1488319" y="1409418"/>
            <a:ext cx="165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     OH</a:t>
            </a:r>
            <a:endParaRPr lang="ru-RU" altLang="ru-RU" smtClean="0">
              <a:solidFill>
                <a:prstClr val="black"/>
              </a:solidFill>
            </a:endParaRPr>
          </a:p>
        </p:txBody>
      </p:sp>
      <p:sp>
        <p:nvSpPr>
          <p:cNvPr id="17463" name="Line 93"/>
          <p:cNvSpPr>
            <a:spLocks noChangeShapeType="1"/>
          </p:cNvSpPr>
          <p:nvPr/>
        </p:nvSpPr>
        <p:spPr bwMode="auto">
          <a:xfrm>
            <a:off x="1632781" y="1695168"/>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64" name="Text Box 94"/>
          <p:cNvSpPr txBox="1">
            <a:spLocks noChangeArrowheads="1"/>
          </p:cNvSpPr>
          <p:nvPr/>
        </p:nvSpPr>
        <p:spPr bwMode="auto">
          <a:xfrm>
            <a:off x="1488319" y="1912656"/>
            <a:ext cx="792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3</a:t>
            </a:r>
          </a:p>
        </p:txBody>
      </p:sp>
      <p:sp>
        <p:nvSpPr>
          <p:cNvPr id="17465" name="Line 97"/>
          <p:cNvSpPr>
            <a:spLocks noChangeShapeType="1"/>
          </p:cNvSpPr>
          <p:nvPr/>
        </p:nvSpPr>
        <p:spPr bwMode="auto">
          <a:xfrm>
            <a:off x="1272419" y="155864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66" name="Text Box 98"/>
          <p:cNvSpPr txBox="1">
            <a:spLocks noChangeArrowheads="1"/>
          </p:cNvSpPr>
          <p:nvPr/>
        </p:nvSpPr>
        <p:spPr bwMode="auto">
          <a:xfrm>
            <a:off x="913644" y="1415768"/>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7467" name="Line 99"/>
          <p:cNvSpPr>
            <a:spLocks noChangeShapeType="1"/>
          </p:cNvSpPr>
          <p:nvPr/>
        </p:nvSpPr>
        <p:spPr bwMode="auto">
          <a:xfrm>
            <a:off x="1777244" y="155864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468" name="Text Box 100"/>
          <p:cNvSpPr txBox="1">
            <a:spLocks noChangeArrowheads="1"/>
          </p:cNvSpPr>
          <p:nvPr/>
        </p:nvSpPr>
        <p:spPr bwMode="auto">
          <a:xfrm>
            <a:off x="553281" y="1271306"/>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7469" name="Text Box 101"/>
          <p:cNvSpPr txBox="1">
            <a:spLocks noChangeArrowheads="1"/>
          </p:cNvSpPr>
          <p:nvPr/>
        </p:nvSpPr>
        <p:spPr bwMode="auto">
          <a:xfrm>
            <a:off x="1272419" y="2423831"/>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dirty="0" smtClean="0">
                <a:solidFill>
                  <a:srgbClr val="FF0000"/>
                </a:solidFill>
              </a:rPr>
              <a:t>Lactate</a:t>
            </a:r>
            <a:endParaRPr lang="ru-RU" altLang="ru-RU" dirty="0" smtClean="0">
              <a:solidFill>
                <a:srgbClr val="FF0000"/>
              </a:solidFill>
            </a:endParaRPr>
          </a:p>
        </p:txBody>
      </p:sp>
      <p:sp>
        <p:nvSpPr>
          <p:cNvPr id="17470" name="Text Box 102"/>
          <p:cNvSpPr txBox="1">
            <a:spLocks noChangeArrowheads="1"/>
          </p:cNvSpPr>
          <p:nvPr/>
        </p:nvSpPr>
        <p:spPr bwMode="auto">
          <a:xfrm>
            <a:off x="2753518" y="1241143"/>
            <a:ext cx="2519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600" dirty="0">
                <a:solidFill>
                  <a:prstClr val="black"/>
                </a:solidFill>
              </a:rPr>
              <a:t>Lactate dehydrogenase</a:t>
            </a:r>
            <a:endParaRPr lang="ru-RU" altLang="ru-RU" sz="1600" dirty="0" smtClean="0">
              <a:solidFill>
                <a:prstClr val="black"/>
              </a:solidFill>
            </a:endParaRPr>
          </a:p>
        </p:txBody>
      </p:sp>
      <p:sp>
        <p:nvSpPr>
          <p:cNvPr id="17471" name="Text Box 104"/>
          <p:cNvSpPr txBox="1">
            <a:spLocks noChangeArrowheads="1"/>
          </p:cNvSpPr>
          <p:nvPr/>
        </p:nvSpPr>
        <p:spPr bwMode="auto">
          <a:xfrm>
            <a:off x="3563888" y="2326935"/>
            <a:ext cx="1782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a:t>
            </a:r>
            <a:r>
              <a:rPr lang="en-GB" altLang="ru-RU" dirty="0" smtClean="0">
                <a:solidFill>
                  <a:prstClr val="black"/>
                </a:solidFill>
              </a:rPr>
              <a:t>NAD</a:t>
            </a:r>
            <a:r>
              <a:rPr lang="ru-RU" altLang="ru-RU" dirty="0" smtClean="0">
                <a:solidFill>
                  <a:prstClr val="black"/>
                </a:solidFill>
              </a:rPr>
              <a:t>Н </a:t>
            </a:r>
            <a:r>
              <a:rPr lang="en-US" altLang="ru-RU" dirty="0" smtClean="0">
                <a:solidFill>
                  <a:prstClr val="black"/>
                </a:solidFill>
              </a:rPr>
              <a:t>+ H</a:t>
            </a:r>
            <a:r>
              <a:rPr lang="en-US" altLang="ru-RU" baseline="30000" dirty="0" smtClean="0">
                <a:solidFill>
                  <a:prstClr val="black"/>
                </a:solidFill>
              </a:rPr>
              <a:t>+</a:t>
            </a:r>
            <a:r>
              <a:rPr lang="ru-RU" altLang="ru-RU" dirty="0" smtClean="0">
                <a:solidFill>
                  <a:prstClr val="black"/>
                </a:solidFill>
              </a:rPr>
              <a:t>)</a:t>
            </a:r>
            <a:endParaRPr lang="ru-RU" altLang="ru-RU" dirty="0">
              <a:solidFill>
                <a:prstClr val="black"/>
              </a:solidFill>
            </a:endParaRPr>
          </a:p>
        </p:txBody>
      </p:sp>
      <p:sp>
        <p:nvSpPr>
          <p:cNvPr id="17472" name="Text Box 105"/>
          <p:cNvSpPr txBox="1">
            <a:spLocks noChangeArrowheads="1"/>
          </p:cNvSpPr>
          <p:nvPr/>
        </p:nvSpPr>
        <p:spPr bwMode="auto">
          <a:xfrm>
            <a:off x="2490357" y="2323789"/>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a:t>
            </a:r>
            <a:r>
              <a:rPr lang="en-GB" altLang="ru-RU" dirty="0" smtClean="0">
                <a:solidFill>
                  <a:prstClr val="black"/>
                </a:solidFill>
              </a:rPr>
              <a:t>NAD</a:t>
            </a:r>
            <a:r>
              <a:rPr lang="ru-RU" altLang="ru-RU" baseline="30000" dirty="0" smtClean="0">
                <a:solidFill>
                  <a:prstClr val="black"/>
                </a:solidFill>
              </a:rPr>
              <a:t>+</a:t>
            </a:r>
          </a:p>
        </p:txBody>
      </p:sp>
      <p:cxnSp>
        <p:nvCxnSpPr>
          <p:cNvPr id="17473" name="AutoShape 106"/>
          <p:cNvCxnSpPr>
            <a:cxnSpLocks noChangeShapeType="1"/>
            <a:stCxn id="17471" idx="0"/>
            <a:endCxn id="17472" idx="0"/>
          </p:cNvCxnSpPr>
          <p:nvPr/>
        </p:nvCxnSpPr>
        <p:spPr bwMode="auto">
          <a:xfrm rot="16200000" flipV="1">
            <a:off x="3777640" y="1649281"/>
            <a:ext cx="3146" cy="1352162"/>
          </a:xfrm>
          <a:prstGeom prst="curvedConnector3">
            <a:avLst>
              <a:gd name="adj1" fmla="val 7366370"/>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7474" name="AutoShape 109"/>
          <p:cNvSpPr>
            <a:spLocks noChangeArrowheads="1"/>
          </p:cNvSpPr>
          <p:nvPr/>
        </p:nvSpPr>
        <p:spPr bwMode="auto">
          <a:xfrm rot="5400000">
            <a:off x="3719512" y="564074"/>
            <a:ext cx="141287" cy="2505075"/>
          </a:xfrm>
          <a:prstGeom prst="upArrow">
            <a:avLst>
              <a:gd name="adj1" fmla="val 42861"/>
              <a:gd name="adj2" fmla="val 226309"/>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7475" name="AutoShape 110"/>
          <p:cNvSpPr>
            <a:spLocks noChangeArrowheads="1"/>
          </p:cNvSpPr>
          <p:nvPr/>
        </p:nvSpPr>
        <p:spPr bwMode="auto">
          <a:xfrm rot="16200000" flipH="1">
            <a:off x="3692524" y="667262"/>
            <a:ext cx="142875" cy="2586038"/>
          </a:xfrm>
          <a:prstGeom prst="upArrow">
            <a:avLst>
              <a:gd name="adj1" fmla="val 42861"/>
              <a:gd name="adj2" fmla="val 231026"/>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72" name="Rectangle 102"/>
          <p:cNvSpPr>
            <a:spLocks noGrp="1" noChangeArrowheads="1"/>
          </p:cNvSpPr>
          <p:nvPr>
            <p:ph type="title"/>
          </p:nvPr>
        </p:nvSpPr>
        <p:spPr>
          <a:xfrm>
            <a:off x="482214" y="76421"/>
            <a:ext cx="8229600" cy="850900"/>
          </a:xfrm>
          <a:noFill/>
        </p:spPr>
        <p:txBody>
          <a:bodyPr>
            <a:normAutofit/>
          </a:bodyPr>
          <a:lstStyle/>
          <a:p>
            <a:r>
              <a:rPr lang="en-US" altLang="ru-RU" b="1" dirty="0"/>
              <a:t>The </a:t>
            </a:r>
            <a:r>
              <a:rPr lang="en-US" altLang="ru-RU" b="1" dirty="0" smtClean="0"/>
              <a:t>reactions </a:t>
            </a:r>
            <a:r>
              <a:rPr lang="en-US" altLang="ru-RU" b="1" dirty="0"/>
              <a:t>of gluconeogenesis</a:t>
            </a:r>
            <a:endParaRPr lang="ru-RU" altLang="ru-RU" b="1" dirty="0" smtClean="0"/>
          </a:p>
        </p:txBody>
      </p:sp>
      <p:sp>
        <p:nvSpPr>
          <p:cNvPr id="77" name="Oval 26"/>
          <p:cNvSpPr>
            <a:spLocks noChangeArrowheads="1"/>
          </p:cNvSpPr>
          <p:nvPr/>
        </p:nvSpPr>
        <p:spPr bwMode="auto">
          <a:xfrm>
            <a:off x="1440110" y="3511572"/>
            <a:ext cx="2489163"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78" name="Text Box 25"/>
          <p:cNvSpPr txBox="1">
            <a:spLocks noChangeArrowheads="1"/>
          </p:cNvSpPr>
          <p:nvPr/>
        </p:nvSpPr>
        <p:spPr bwMode="auto">
          <a:xfrm>
            <a:off x="1440111" y="3584597"/>
            <a:ext cx="26491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600" dirty="0">
                <a:solidFill>
                  <a:prstClr val="black"/>
                </a:solidFill>
              </a:rPr>
              <a:t>pyruvate carboxylase</a:t>
            </a:r>
            <a:endParaRPr lang="ru-RU" altLang="ru-RU" sz="1600" dirty="0" smtClean="0">
              <a:solidFill>
                <a:prstClr val="black"/>
              </a:solidFill>
            </a:endParaRPr>
          </a:p>
        </p:txBody>
      </p:sp>
      <p:sp>
        <p:nvSpPr>
          <p:cNvPr id="79" name="Text Box 22"/>
          <p:cNvSpPr txBox="1">
            <a:spLocks noChangeArrowheads="1"/>
          </p:cNvSpPr>
          <p:nvPr/>
        </p:nvSpPr>
        <p:spPr bwMode="auto">
          <a:xfrm>
            <a:off x="1547664" y="4361111"/>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srgbClr val="FF3300"/>
                </a:solidFill>
              </a:rPr>
              <a:t>2АТ</a:t>
            </a:r>
            <a:r>
              <a:rPr lang="en-GB" altLang="ru-RU" dirty="0" smtClean="0">
                <a:solidFill>
                  <a:srgbClr val="FF3300"/>
                </a:solidFill>
              </a:rPr>
              <a:t>P</a:t>
            </a:r>
            <a:endParaRPr lang="ru-RU" altLang="ru-RU" dirty="0" smtClean="0">
              <a:solidFill>
                <a:srgbClr val="FF3300"/>
              </a:solidFill>
            </a:endParaRPr>
          </a:p>
        </p:txBody>
      </p:sp>
      <p:sp>
        <p:nvSpPr>
          <p:cNvPr id="80" name="Text Box 23"/>
          <p:cNvSpPr txBox="1">
            <a:spLocks noChangeArrowheads="1"/>
          </p:cNvSpPr>
          <p:nvPr/>
        </p:nvSpPr>
        <p:spPr bwMode="auto">
          <a:xfrm>
            <a:off x="2617110" y="4346775"/>
            <a:ext cx="15228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2А</a:t>
            </a:r>
            <a:r>
              <a:rPr lang="en-GB" altLang="ru-RU" dirty="0" smtClean="0">
                <a:solidFill>
                  <a:prstClr val="black"/>
                </a:solidFill>
              </a:rPr>
              <a:t>DP</a:t>
            </a:r>
            <a:r>
              <a:rPr lang="ru-RU" altLang="ru-RU" dirty="0" smtClean="0">
                <a:solidFill>
                  <a:prstClr val="black"/>
                </a:solidFill>
              </a:rPr>
              <a:t> </a:t>
            </a:r>
            <a:r>
              <a:rPr lang="ru-RU" altLang="ru-RU" dirty="0">
                <a:solidFill>
                  <a:prstClr val="black"/>
                </a:solidFill>
              </a:rPr>
              <a:t>+ </a:t>
            </a:r>
            <a:r>
              <a:rPr lang="ru-RU" altLang="ru-RU" dirty="0" smtClean="0">
                <a:solidFill>
                  <a:prstClr val="black"/>
                </a:solidFill>
              </a:rPr>
              <a:t>2</a:t>
            </a:r>
            <a:r>
              <a:rPr lang="en-GB" altLang="ru-RU" dirty="0" smtClean="0">
                <a:solidFill>
                  <a:prstClr val="black"/>
                </a:solidFill>
              </a:rPr>
              <a:t>Pi</a:t>
            </a:r>
            <a:endParaRPr lang="ru-RU" altLang="ru-RU" dirty="0" smtClean="0">
              <a:solidFill>
                <a:prstClr val="black"/>
              </a:solidFill>
            </a:endParaRPr>
          </a:p>
        </p:txBody>
      </p:sp>
      <p:cxnSp>
        <p:nvCxnSpPr>
          <p:cNvPr id="81" name="AutoShape 24"/>
          <p:cNvCxnSpPr>
            <a:cxnSpLocks noChangeShapeType="1"/>
          </p:cNvCxnSpPr>
          <p:nvPr/>
        </p:nvCxnSpPr>
        <p:spPr bwMode="auto">
          <a:xfrm rot="5400000" flipH="1" flipV="1">
            <a:off x="1243715" y="4133858"/>
            <a:ext cx="675390" cy="555221"/>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2" name="AutoShape 113"/>
          <p:cNvSpPr>
            <a:spLocks noChangeArrowheads="1"/>
          </p:cNvSpPr>
          <p:nvPr/>
        </p:nvSpPr>
        <p:spPr bwMode="auto">
          <a:xfrm rot="5400000">
            <a:off x="2715538" y="2970301"/>
            <a:ext cx="142875" cy="2160587"/>
          </a:xfrm>
          <a:prstGeom prst="upArrow">
            <a:avLst>
              <a:gd name="adj1" fmla="val 42861"/>
              <a:gd name="adj2" fmla="val 193018"/>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83" name="Text Box 59"/>
          <p:cNvSpPr txBox="1">
            <a:spLocks noChangeArrowheads="1"/>
          </p:cNvSpPr>
          <p:nvPr/>
        </p:nvSpPr>
        <p:spPr bwMode="auto">
          <a:xfrm>
            <a:off x="4014400" y="3290888"/>
            <a:ext cx="1081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COOH</a:t>
            </a:r>
            <a:endParaRPr lang="ru-RU" altLang="ru-RU" smtClean="0">
              <a:solidFill>
                <a:prstClr val="black"/>
              </a:solidFill>
            </a:endParaRPr>
          </a:p>
        </p:txBody>
      </p:sp>
      <p:sp>
        <p:nvSpPr>
          <p:cNvPr id="84" name="Line 60"/>
          <p:cNvSpPr>
            <a:spLocks noChangeShapeType="1"/>
          </p:cNvSpPr>
          <p:nvPr/>
        </p:nvSpPr>
        <p:spPr bwMode="auto">
          <a:xfrm>
            <a:off x="4158862" y="357981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85" name="Line 62"/>
          <p:cNvSpPr>
            <a:spLocks noChangeShapeType="1"/>
          </p:cNvSpPr>
          <p:nvPr/>
        </p:nvSpPr>
        <p:spPr bwMode="auto">
          <a:xfrm>
            <a:off x="4158862" y="401002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86" name="Text Box 63"/>
          <p:cNvSpPr txBox="1">
            <a:spLocks noChangeArrowheads="1"/>
          </p:cNvSpPr>
          <p:nvPr/>
        </p:nvSpPr>
        <p:spPr bwMode="auto">
          <a:xfrm>
            <a:off x="4014400" y="4227513"/>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p>
        </p:txBody>
      </p:sp>
      <p:sp>
        <p:nvSpPr>
          <p:cNvPr id="87" name="Line 70"/>
          <p:cNvSpPr>
            <a:spLocks noChangeShapeType="1"/>
          </p:cNvSpPr>
          <p:nvPr/>
        </p:nvSpPr>
        <p:spPr bwMode="auto">
          <a:xfrm>
            <a:off x="4301737" y="38655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88" name="Line 72"/>
          <p:cNvSpPr>
            <a:spLocks noChangeShapeType="1"/>
          </p:cNvSpPr>
          <p:nvPr/>
        </p:nvSpPr>
        <p:spPr bwMode="auto">
          <a:xfrm>
            <a:off x="4303325" y="39401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89" name="Text Box 61"/>
          <p:cNvSpPr txBox="1">
            <a:spLocks noChangeArrowheads="1"/>
          </p:cNvSpPr>
          <p:nvPr/>
        </p:nvSpPr>
        <p:spPr bwMode="auto">
          <a:xfrm>
            <a:off x="4014400" y="3739794"/>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90" name="Line 60"/>
          <p:cNvSpPr>
            <a:spLocks noChangeShapeType="1"/>
          </p:cNvSpPr>
          <p:nvPr/>
        </p:nvSpPr>
        <p:spPr bwMode="auto">
          <a:xfrm>
            <a:off x="4158862" y="4522875"/>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91" name="Text Box 71"/>
          <p:cNvSpPr txBox="1">
            <a:spLocks noChangeArrowheads="1"/>
          </p:cNvSpPr>
          <p:nvPr/>
        </p:nvSpPr>
        <p:spPr bwMode="auto">
          <a:xfrm>
            <a:off x="4449375" y="3739794"/>
            <a:ext cx="8620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95" name="Text Box 23"/>
          <p:cNvSpPr txBox="1">
            <a:spLocks noChangeArrowheads="1"/>
          </p:cNvSpPr>
          <p:nvPr/>
        </p:nvSpPr>
        <p:spPr bwMode="auto">
          <a:xfrm>
            <a:off x="1115616" y="4713488"/>
            <a:ext cx="935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HCO</a:t>
            </a:r>
            <a:r>
              <a:rPr lang="en-US" altLang="ru-RU" baseline="-25000" smtClean="0">
                <a:solidFill>
                  <a:prstClr val="black"/>
                </a:solidFill>
              </a:rPr>
              <a:t>3</a:t>
            </a:r>
            <a:r>
              <a:rPr lang="en-US" altLang="ru-RU" baseline="30000" smtClean="0">
                <a:solidFill>
                  <a:prstClr val="black"/>
                </a:solidFill>
              </a:rPr>
              <a:t>-</a:t>
            </a:r>
            <a:endParaRPr lang="ru-RU" altLang="ru-RU" baseline="30000" smtClean="0">
              <a:solidFill>
                <a:prstClr val="black"/>
              </a:solidFill>
            </a:endParaRPr>
          </a:p>
        </p:txBody>
      </p:sp>
      <p:sp>
        <p:nvSpPr>
          <p:cNvPr id="98" name="Text Box 59"/>
          <p:cNvSpPr txBox="1">
            <a:spLocks noChangeArrowheads="1"/>
          </p:cNvSpPr>
          <p:nvPr/>
        </p:nvSpPr>
        <p:spPr bwMode="auto">
          <a:xfrm>
            <a:off x="4014400" y="4705699"/>
            <a:ext cx="1081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COOH</a:t>
            </a:r>
            <a:endParaRPr lang="ru-RU" altLang="ru-RU" smtClean="0">
              <a:solidFill>
                <a:prstClr val="black"/>
              </a:solidFill>
            </a:endParaRPr>
          </a:p>
        </p:txBody>
      </p:sp>
      <p:sp>
        <p:nvSpPr>
          <p:cNvPr id="99" name="Text Box 74"/>
          <p:cNvSpPr txBox="1">
            <a:spLocks noChangeArrowheads="1"/>
          </p:cNvSpPr>
          <p:nvPr/>
        </p:nvSpPr>
        <p:spPr bwMode="auto">
          <a:xfrm>
            <a:off x="3585239" y="5061769"/>
            <a:ext cx="1891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Oxaloacetate</a:t>
            </a:r>
            <a:endParaRPr lang="ru-RU" altLang="ru-RU" dirty="0" smtClean="0">
              <a:solidFill>
                <a:srgbClr val="FF0000"/>
              </a:solidFill>
            </a:endParaRPr>
          </a:p>
        </p:txBody>
      </p:sp>
      <p:sp>
        <p:nvSpPr>
          <p:cNvPr id="100" name="Oval 26"/>
          <p:cNvSpPr>
            <a:spLocks noChangeArrowheads="1"/>
          </p:cNvSpPr>
          <p:nvPr/>
        </p:nvSpPr>
        <p:spPr bwMode="auto">
          <a:xfrm>
            <a:off x="4716016" y="3620957"/>
            <a:ext cx="2664296"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01" name="Text Box 25"/>
          <p:cNvSpPr txBox="1">
            <a:spLocks noChangeArrowheads="1"/>
          </p:cNvSpPr>
          <p:nvPr/>
        </p:nvSpPr>
        <p:spPr bwMode="auto">
          <a:xfrm>
            <a:off x="4788024" y="3693982"/>
            <a:ext cx="26491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600" dirty="0">
                <a:solidFill>
                  <a:prstClr val="black"/>
                </a:solidFill>
              </a:rPr>
              <a:t>PEP-</a:t>
            </a:r>
            <a:r>
              <a:rPr lang="en-US" altLang="ru-RU" sz="1600" dirty="0" err="1">
                <a:solidFill>
                  <a:prstClr val="black"/>
                </a:solidFill>
              </a:rPr>
              <a:t>carboxykinase</a:t>
            </a:r>
            <a:endParaRPr lang="ru-RU" altLang="ru-RU" sz="1600" dirty="0" smtClean="0">
              <a:solidFill>
                <a:prstClr val="black"/>
              </a:solidFill>
            </a:endParaRPr>
          </a:p>
        </p:txBody>
      </p:sp>
      <p:sp>
        <p:nvSpPr>
          <p:cNvPr id="102" name="AutoShape 113"/>
          <p:cNvSpPr>
            <a:spLocks noChangeArrowheads="1"/>
          </p:cNvSpPr>
          <p:nvPr/>
        </p:nvSpPr>
        <p:spPr bwMode="auto">
          <a:xfrm rot="5400000">
            <a:off x="5979320" y="3064646"/>
            <a:ext cx="142875" cy="2160587"/>
          </a:xfrm>
          <a:prstGeom prst="upArrow">
            <a:avLst>
              <a:gd name="adj1" fmla="val 42861"/>
              <a:gd name="adj2" fmla="val 193018"/>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cxnSp>
        <p:nvCxnSpPr>
          <p:cNvPr id="103" name="AutoShape 24"/>
          <p:cNvCxnSpPr>
            <a:cxnSpLocks noChangeShapeType="1"/>
          </p:cNvCxnSpPr>
          <p:nvPr/>
        </p:nvCxnSpPr>
        <p:spPr bwMode="auto">
          <a:xfrm rot="5400000" flipV="1">
            <a:off x="2429198" y="3881185"/>
            <a:ext cx="1588" cy="1044575"/>
          </a:xfrm>
          <a:prstGeom prst="curvedConnector3">
            <a:avLst>
              <a:gd name="adj1" fmla="val -14400005"/>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4" name="Text Box 22"/>
          <p:cNvSpPr txBox="1">
            <a:spLocks noChangeArrowheads="1"/>
          </p:cNvSpPr>
          <p:nvPr/>
        </p:nvSpPr>
        <p:spPr bwMode="auto">
          <a:xfrm>
            <a:off x="5592441" y="4365104"/>
            <a:ext cx="1643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a:t>
            </a:r>
            <a:r>
              <a:rPr lang="en-GB" altLang="ru-RU" dirty="0" smtClean="0">
                <a:solidFill>
                  <a:prstClr val="black"/>
                </a:solidFill>
              </a:rPr>
              <a:t>GDP</a:t>
            </a:r>
            <a:endParaRPr lang="ru-RU" altLang="ru-RU" dirty="0" smtClean="0">
              <a:solidFill>
                <a:prstClr val="black"/>
              </a:solidFill>
            </a:endParaRPr>
          </a:p>
        </p:txBody>
      </p:sp>
      <p:sp>
        <p:nvSpPr>
          <p:cNvPr id="105" name="Text Box 23"/>
          <p:cNvSpPr txBox="1">
            <a:spLocks noChangeArrowheads="1"/>
          </p:cNvSpPr>
          <p:nvPr/>
        </p:nvSpPr>
        <p:spPr bwMode="auto">
          <a:xfrm>
            <a:off x="4716016" y="4365104"/>
            <a:ext cx="935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srgbClr val="FF0000"/>
                </a:solidFill>
              </a:rPr>
              <a:t>2</a:t>
            </a:r>
            <a:r>
              <a:rPr lang="en-GB" altLang="ru-RU" dirty="0" smtClean="0">
                <a:solidFill>
                  <a:srgbClr val="FF0000"/>
                </a:solidFill>
              </a:rPr>
              <a:t>GTP</a:t>
            </a:r>
            <a:endParaRPr lang="ru-RU" altLang="ru-RU" dirty="0" smtClean="0">
              <a:solidFill>
                <a:srgbClr val="FF0000"/>
              </a:solidFill>
            </a:endParaRPr>
          </a:p>
        </p:txBody>
      </p:sp>
      <p:cxnSp>
        <p:nvCxnSpPr>
          <p:cNvPr id="106" name="AutoShape 24"/>
          <p:cNvCxnSpPr>
            <a:cxnSpLocks noChangeShapeType="1"/>
            <a:stCxn id="105" idx="0"/>
            <a:endCxn id="104" idx="0"/>
          </p:cNvCxnSpPr>
          <p:nvPr/>
        </p:nvCxnSpPr>
        <p:spPr bwMode="auto">
          <a:xfrm rot="5400000" flipH="1" flipV="1">
            <a:off x="5798952" y="3749687"/>
            <a:ext cx="12700" cy="1230834"/>
          </a:xfrm>
          <a:prstGeom prst="curvedConnector3">
            <a:avLst>
              <a:gd name="adj1" fmla="val 180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7" name="AutoShape 24"/>
          <p:cNvCxnSpPr>
            <a:cxnSpLocks noChangeShapeType="1"/>
          </p:cNvCxnSpPr>
          <p:nvPr/>
        </p:nvCxnSpPr>
        <p:spPr bwMode="auto">
          <a:xfrm rot="16200000" flipH="1">
            <a:off x="6816172" y="4202547"/>
            <a:ext cx="675390" cy="555221"/>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8" name="Text Box 23"/>
          <p:cNvSpPr txBox="1">
            <a:spLocks noChangeArrowheads="1"/>
          </p:cNvSpPr>
          <p:nvPr/>
        </p:nvSpPr>
        <p:spPr bwMode="auto">
          <a:xfrm>
            <a:off x="7237363" y="4790479"/>
            <a:ext cx="935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a:t>
            </a:r>
            <a:r>
              <a:rPr lang="en-US" altLang="ru-RU" dirty="0" smtClean="0">
                <a:solidFill>
                  <a:prstClr val="black"/>
                </a:solidFill>
              </a:rPr>
              <a:t>CO</a:t>
            </a:r>
            <a:r>
              <a:rPr lang="ru-RU" altLang="ru-RU" baseline="-25000" dirty="0" smtClean="0">
                <a:solidFill>
                  <a:prstClr val="black"/>
                </a:solidFill>
              </a:rPr>
              <a:t>2</a:t>
            </a:r>
            <a:endParaRPr lang="ru-RU" altLang="ru-RU" baseline="30000" dirty="0" smtClean="0">
              <a:solidFill>
                <a:prstClr val="black"/>
              </a:solidFill>
            </a:endParaRPr>
          </a:p>
        </p:txBody>
      </p:sp>
      <p:sp>
        <p:nvSpPr>
          <p:cNvPr id="92" name="TextBox 91"/>
          <p:cNvSpPr txBox="1"/>
          <p:nvPr/>
        </p:nvSpPr>
        <p:spPr>
          <a:xfrm>
            <a:off x="3595230" y="3511572"/>
            <a:ext cx="389850" cy="584775"/>
          </a:xfrm>
          <a:prstGeom prst="rect">
            <a:avLst/>
          </a:prstGeom>
          <a:noFill/>
        </p:spPr>
        <p:txBody>
          <a:bodyPr wrap="none" rtlCol="0">
            <a:spAutoFit/>
          </a:bodyPr>
          <a:lstStyle/>
          <a:p>
            <a:r>
              <a:rPr lang="en-US" sz="3200" dirty="0" smtClean="0">
                <a:solidFill>
                  <a:prstClr val="black"/>
                </a:solidFill>
              </a:rPr>
              <a:t>*</a:t>
            </a:r>
            <a:endParaRPr lang="ru-RU" sz="3200" dirty="0">
              <a:solidFill>
                <a:prstClr val="black"/>
              </a:solidFill>
            </a:endParaRPr>
          </a:p>
        </p:txBody>
      </p:sp>
      <p:sp>
        <p:nvSpPr>
          <p:cNvPr id="93" name="TextBox 92"/>
          <p:cNvSpPr txBox="1"/>
          <p:nvPr/>
        </p:nvSpPr>
        <p:spPr>
          <a:xfrm>
            <a:off x="6990462" y="3647787"/>
            <a:ext cx="389850" cy="584775"/>
          </a:xfrm>
          <a:prstGeom prst="rect">
            <a:avLst/>
          </a:prstGeom>
          <a:noFill/>
        </p:spPr>
        <p:txBody>
          <a:bodyPr wrap="none" rtlCol="0">
            <a:spAutoFit/>
          </a:bodyPr>
          <a:lstStyle/>
          <a:p>
            <a:r>
              <a:rPr lang="en-US" sz="3200" dirty="0" smtClean="0">
                <a:solidFill>
                  <a:prstClr val="black"/>
                </a:solidFill>
              </a:rPr>
              <a:t>*</a:t>
            </a:r>
            <a:endParaRPr lang="ru-RU" sz="3200" dirty="0">
              <a:solidFill>
                <a:prstClr val="black"/>
              </a:solidFill>
            </a:endParaRPr>
          </a:p>
        </p:txBody>
      </p:sp>
    </p:spTree>
    <p:extLst>
      <p:ext uri="{BB962C8B-B14F-4D97-AF65-F5344CB8AC3E}">
        <p14:creationId xmlns:p14="http://schemas.microsoft.com/office/powerpoint/2010/main" val="34056326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102"/>
          <p:cNvSpPr>
            <a:spLocks noGrp="1" noChangeArrowheads="1"/>
          </p:cNvSpPr>
          <p:nvPr>
            <p:ph type="title"/>
          </p:nvPr>
        </p:nvSpPr>
        <p:spPr>
          <a:xfrm>
            <a:off x="468313" y="0"/>
            <a:ext cx="8229600" cy="850900"/>
          </a:xfrm>
          <a:noFill/>
        </p:spPr>
        <p:txBody>
          <a:bodyPr/>
          <a:lstStyle/>
          <a:p>
            <a:r>
              <a:rPr lang="en-US" altLang="ru-RU" b="1" dirty="0"/>
              <a:t>The reactions of gluconeogenesis</a:t>
            </a:r>
            <a:endParaRPr lang="ru-RU" altLang="ru-RU" b="1" dirty="0" smtClean="0"/>
          </a:p>
        </p:txBody>
      </p:sp>
      <p:sp>
        <p:nvSpPr>
          <p:cNvPr id="64" name="Text Box 104"/>
          <p:cNvSpPr txBox="1">
            <a:spLocks noChangeArrowheads="1"/>
          </p:cNvSpPr>
          <p:nvPr/>
        </p:nvSpPr>
        <p:spPr bwMode="auto">
          <a:xfrm>
            <a:off x="576313" y="1261591"/>
            <a:ext cx="395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66" name="Text Box 105"/>
          <p:cNvSpPr txBox="1">
            <a:spLocks noChangeArrowheads="1"/>
          </p:cNvSpPr>
          <p:nvPr/>
        </p:nvSpPr>
        <p:spPr bwMode="auto">
          <a:xfrm>
            <a:off x="1044699" y="974253"/>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67" name="Line 106"/>
          <p:cNvSpPr>
            <a:spLocks noChangeShapeType="1"/>
          </p:cNvSpPr>
          <p:nvPr/>
        </p:nvSpPr>
        <p:spPr bwMode="auto">
          <a:xfrm>
            <a:off x="1189162" y="1263178"/>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68" name="Text Box 107"/>
          <p:cNvSpPr txBox="1">
            <a:spLocks noChangeArrowheads="1"/>
          </p:cNvSpPr>
          <p:nvPr/>
        </p:nvSpPr>
        <p:spPr bwMode="auto">
          <a:xfrm>
            <a:off x="1044699" y="1407641"/>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69" name="Line 108"/>
          <p:cNvSpPr>
            <a:spLocks noChangeShapeType="1"/>
          </p:cNvSpPr>
          <p:nvPr/>
        </p:nvSpPr>
        <p:spPr bwMode="auto">
          <a:xfrm>
            <a:off x="1189162" y="1693391"/>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70" name="Line 110"/>
          <p:cNvSpPr>
            <a:spLocks noChangeShapeType="1"/>
          </p:cNvSpPr>
          <p:nvPr/>
        </p:nvSpPr>
        <p:spPr bwMode="auto">
          <a:xfrm>
            <a:off x="1333624" y="1556866"/>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71" name="Text Box 112"/>
          <p:cNvSpPr txBox="1">
            <a:spLocks noChangeArrowheads="1"/>
          </p:cNvSpPr>
          <p:nvPr/>
        </p:nvSpPr>
        <p:spPr bwMode="auto">
          <a:xfrm>
            <a:off x="1476499" y="1406053"/>
            <a:ext cx="107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r>
              <a:rPr lang="ru-RU" altLang="ru-RU" smtClean="0">
                <a:solidFill>
                  <a:prstClr val="black"/>
                </a:solidFill>
              </a:rPr>
              <a:t>  </a:t>
            </a:r>
            <a:r>
              <a:rPr lang="en-US" altLang="ru-RU" smtClean="0">
                <a:solidFill>
                  <a:prstClr val="black"/>
                </a:solidFill>
              </a:rPr>
              <a:t>~</a:t>
            </a:r>
            <a:r>
              <a:rPr lang="ru-RU" altLang="ru-RU" smtClean="0">
                <a:solidFill>
                  <a:prstClr val="black"/>
                </a:solidFill>
              </a:rPr>
              <a:t>   </a:t>
            </a:r>
            <a:r>
              <a:rPr lang="en-US" altLang="ru-RU" smtClean="0">
                <a:solidFill>
                  <a:prstClr val="black"/>
                </a:solidFill>
              </a:rPr>
              <a:t>P</a:t>
            </a:r>
            <a:endParaRPr lang="ru-RU" altLang="ru-RU" smtClean="0">
              <a:solidFill>
                <a:prstClr val="black"/>
              </a:solidFill>
            </a:endParaRPr>
          </a:p>
        </p:txBody>
      </p:sp>
      <p:sp>
        <p:nvSpPr>
          <p:cNvPr id="72" name="Text Box 113"/>
          <p:cNvSpPr txBox="1">
            <a:spLocks noChangeArrowheads="1"/>
          </p:cNvSpPr>
          <p:nvPr/>
        </p:nvSpPr>
        <p:spPr bwMode="auto">
          <a:xfrm>
            <a:off x="1044699" y="1910878"/>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endParaRPr lang="ru-RU" altLang="ru-RU" smtClean="0">
              <a:solidFill>
                <a:prstClr val="black"/>
              </a:solidFill>
            </a:endParaRPr>
          </a:p>
        </p:txBody>
      </p:sp>
      <p:sp>
        <p:nvSpPr>
          <p:cNvPr id="73" name="Oval 114"/>
          <p:cNvSpPr>
            <a:spLocks noChangeArrowheads="1"/>
          </p:cNvSpPr>
          <p:nvPr/>
        </p:nvSpPr>
        <p:spPr bwMode="auto">
          <a:xfrm>
            <a:off x="2122612" y="1487016"/>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74" name="Text Box 121"/>
          <p:cNvSpPr txBox="1">
            <a:spLocks noChangeArrowheads="1"/>
          </p:cNvSpPr>
          <p:nvPr/>
        </p:nvSpPr>
        <p:spPr bwMode="auto">
          <a:xfrm>
            <a:off x="466849" y="2630016"/>
            <a:ext cx="316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Phosphoenolpyruvate</a:t>
            </a:r>
            <a:endParaRPr lang="ru-RU" altLang="ru-RU" dirty="0" smtClean="0">
              <a:solidFill>
                <a:srgbClr val="FF0000"/>
              </a:solidFill>
            </a:endParaRPr>
          </a:p>
        </p:txBody>
      </p:sp>
      <p:sp>
        <p:nvSpPr>
          <p:cNvPr id="75" name="Line 122"/>
          <p:cNvSpPr>
            <a:spLocks noChangeShapeType="1"/>
          </p:cNvSpPr>
          <p:nvPr/>
        </p:nvSpPr>
        <p:spPr bwMode="auto">
          <a:xfrm>
            <a:off x="1259012" y="1701328"/>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76" name="Text Box 76"/>
          <p:cNvSpPr txBox="1">
            <a:spLocks noChangeArrowheads="1"/>
          </p:cNvSpPr>
          <p:nvPr/>
        </p:nvSpPr>
        <p:spPr bwMode="auto">
          <a:xfrm>
            <a:off x="0" y="764704"/>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2)</a:t>
            </a:r>
          </a:p>
        </p:txBody>
      </p:sp>
      <p:sp>
        <p:nvSpPr>
          <p:cNvPr id="77" name="Oval 97"/>
          <p:cNvSpPr>
            <a:spLocks noChangeArrowheads="1"/>
          </p:cNvSpPr>
          <p:nvPr/>
        </p:nvSpPr>
        <p:spPr bwMode="auto">
          <a:xfrm>
            <a:off x="3129086" y="934566"/>
            <a:ext cx="1296988" cy="503238"/>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78" name="Text Box 96"/>
          <p:cNvSpPr txBox="1">
            <a:spLocks noChangeArrowheads="1"/>
          </p:cNvSpPr>
          <p:nvPr/>
        </p:nvSpPr>
        <p:spPr bwMode="auto">
          <a:xfrm>
            <a:off x="3202111" y="1006004"/>
            <a:ext cx="1296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sz="1600" dirty="0" smtClean="0">
                <a:solidFill>
                  <a:prstClr val="black"/>
                </a:solidFill>
              </a:rPr>
              <a:t>Enolase</a:t>
            </a:r>
            <a:endParaRPr lang="ru-RU" altLang="ru-RU" sz="1600" dirty="0" smtClean="0">
              <a:solidFill>
                <a:prstClr val="black"/>
              </a:solidFill>
            </a:endParaRPr>
          </a:p>
        </p:txBody>
      </p:sp>
      <p:sp>
        <p:nvSpPr>
          <p:cNvPr id="79" name="Text Box 98"/>
          <p:cNvSpPr txBox="1">
            <a:spLocks noChangeArrowheads="1"/>
          </p:cNvSpPr>
          <p:nvPr/>
        </p:nvSpPr>
        <p:spPr bwMode="auto">
          <a:xfrm>
            <a:off x="2267744" y="1921197"/>
            <a:ext cx="935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2Н</a:t>
            </a:r>
            <a:r>
              <a:rPr lang="ru-RU" altLang="ru-RU" baseline="-25000" dirty="0" smtClean="0">
                <a:solidFill>
                  <a:prstClr val="black"/>
                </a:solidFill>
              </a:rPr>
              <a:t>2</a:t>
            </a:r>
            <a:r>
              <a:rPr lang="ru-RU" altLang="ru-RU" dirty="0" smtClean="0">
                <a:solidFill>
                  <a:prstClr val="black"/>
                </a:solidFill>
              </a:rPr>
              <a:t>О</a:t>
            </a:r>
          </a:p>
        </p:txBody>
      </p:sp>
      <p:cxnSp>
        <p:nvCxnSpPr>
          <p:cNvPr id="80" name="AutoShape 99"/>
          <p:cNvCxnSpPr>
            <a:cxnSpLocks noChangeShapeType="1"/>
          </p:cNvCxnSpPr>
          <p:nvPr/>
        </p:nvCxnSpPr>
        <p:spPr bwMode="auto">
          <a:xfrm rot="10800000" flipH="1">
            <a:off x="2929258" y="1637828"/>
            <a:ext cx="1476375" cy="466725"/>
          </a:xfrm>
          <a:prstGeom prst="curvedConnector4">
            <a:avLst>
              <a:gd name="adj1" fmla="val 64407"/>
              <a:gd name="adj2" fmla="val 85713"/>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1" name="AutoShape 128"/>
          <p:cNvSpPr>
            <a:spLocks noChangeArrowheads="1"/>
          </p:cNvSpPr>
          <p:nvPr/>
        </p:nvSpPr>
        <p:spPr bwMode="auto">
          <a:xfrm rot="5400000">
            <a:off x="3841874" y="151929"/>
            <a:ext cx="142875" cy="2714625"/>
          </a:xfrm>
          <a:prstGeom prst="upArrow">
            <a:avLst>
              <a:gd name="adj1" fmla="val 42861"/>
              <a:gd name="adj2" fmla="val 24251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82" name="AutoShape 129"/>
          <p:cNvSpPr>
            <a:spLocks noChangeArrowheads="1"/>
          </p:cNvSpPr>
          <p:nvPr/>
        </p:nvSpPr>
        <p:spPr bwMode="auto">
          <a:xfrm rot="16200000" flipH="1">
            <a:off x="3818062" y="251941"/>
            <a:ext cx="144462" cy="2801937"/>
          </a:xfrm>
          <a:prstGeom prst="upArrow">
            <a:avLst>
              <a:gd name="adj1" fmla="val 42861"/>
              <a:gd name="adj2" fmla="val 24756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83" name="Text Box 77"/>
          <p:cNvSpPr txBox="1">
            <a:spLocks noChangeArrowheads="1"/>
          </p:cNvSpPr>
          <p:nvPr/>
        </p:nvSpPr>
        <p:spPr bwMode="auto">
          <a:xfrm>
            <a:off x="6372200" y="95948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84" name="Line 78"/>
          <p:cNvSpPr>
            <a:spLocks noChangeShapeType="1"/>
          </p:cNvSpPr>
          <p:nvPr/>
        </p:nvSpPr>
        <p:spPr bwMode="auto">
          <a:xfrm>
            <a:off x="6516662" y="124840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85" name="Text Box 79"/>
          <p:cNvSpPr txBox="1">
            <a:spLocks noChangeArrowheads="1"/>
          </p:cNvSpPr>
          <p:nvPr/>
        </p:nvSpPr>
        <p:spPr bwMode="auto">
          <a:xfrm>
            <a:off x="6372200" y="1392868"/>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86" name="Line 80"/>
          <p:cNvSpPr>
            <a:spLocks noChangeShapeType="1"/>
          </p:cNvSpPr>
          <p:nvPr/>
        </p:nvSpPr>
        <p:spPr bwMode="auto">
          <a:xfrm>
            <a:off x="6516662" y="167861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87" name="Line 81"/>
          <p:cNvSpPr>
            <a:spLocks noChangeShapeType="1"/>
          </p:cNvSpPr>
          <p:nvPr/>
        </p:nvSpPr>
        <p:spPr bwMode="auto">
          <a:xfrm>
            <a:off x="6227737" y="154209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88" name="Line 82"/>
          <p:cNvSpPr>
            <a:spLocks noChangeShapeType="1"/>
          </p:cNvSpPr>
          <p:nvPr/>
        </p:nvSpPr>
        <p:spPr bwMode="auto">
          <a:xfrm>
            <a:off x="6661125" y="154209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89" name="Text Box 83"/>
          <p:cNvSpPr txBox="1">
            <a:spLocks noChangeArrowheads="1"/>
          </p:cNvSpPr>
          <p:nvPr/>
        </p:nvSpPr>
        <p:spPr bwMode="auto">
          <a:xfrm>
            <a:off x="5941987" y="139763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90" name="Text Box 84"/>
          <p:cNvSpPr txBox="1">
            <a:spLocks noChangeArrowheads="1"/>
          </p:cNvSpPr>
          <p:nvPr/>
        </p:nvSpPr>
        <p:spPr bwMode="auto">
          <a:xfrm>
            <a:off x="6804000" y="1391280"/>
            <a:ext cx="935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r>
              <a:rPr lang="ru-RU" altLang="ru-RU" smtClean="0">
                <a:solidFill>
                  <a:prstClr val="black"/>
                </a:solidFill>
              </a:rPr>
              <a:t>      </a:t>
            </a:r>
            <a:r>
              <a:rPr lang="en-US" altLang="ru-RU" smtClean="0">
                <a:solidFill>
                  <a:prstClr val="black"/>
                </a:solidFill>
              </a:rPr>
              <a:t>P</a:t>
            </a:r>
            <a:endParaRPr lang="ru-RU" altLang="ru-RU" smtClean="0">
              <a:solidFill>
                <a:prstClr val="black"/>
              </a:solidFill>
            </a:endParaRPr>
          </a:p>
        </p:txBody>
      </p:sp>
      <p:sp>
        <p:nvSpPr>
          <p:cNvPr id="91" name="Text Box 85"/>
          <p:cNvSpPr txBox="1">
            <a:spLocks noChangeArrowheads="1"/>
          </p:cNvSpPr>
          <p:nvPr/>
        </p:nvSpPr>
        <p:spPr bwMode="auto">
          <a:xfrm>
            <a:off x="6372200" y="1896105"/>
            <a:ext cx="1296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a:t>
            </a:r>
            <a:r>
              <a:rPr lang="ru-RU" altLang="ru-RU" smtClean="0">
                <a:solidFill>
                  <a:prstClr val="black"/>
                </a:solidFill>
              </a:rPr>
              <a:t>Н</a:t>
            </a:r>
          </a:p>
        </p:txBody>
      </p:sp>
      <p:sp>
        <p:nvSpPr>
          <p:cNvPr id="92" name="Oval 86"/>
          <p:cNvSpPr>
            <a:spLocks noChangeArrowheads="1"/>
          </p:cNvSpPr>
          <p:nvPr/>
        </p:nvSpPr>
        <p:spPr bwMode="auto">
          <a:xfrm>
            <a:off x="7378675" y="1472243"/>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93" name="Line 92"/>
          <p:cNvSpPr>
            <a:spLocks noChangeShapeType="1"/>
          </p:cNvSpPr>
          <p:nvPr/>
        </p:nvSpPr>
        <p:spPr bwMode="auto">
          <a:xfrm>
            <a:off x="7091337" y="154368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94" name="Text Box 93"/>
          <p:cNvSpPr txBox="1">
            <a:spLocks noChangeArrowheads="1"/>
          </p:cNvSpPr>
          <p:nvPr/>
        </p:nvSpPr>
        <p:spPr bwMode="auto">
          <a:xfrm>
            <a:off x="6154712" y="2535063"/>
            <a:ext cx="2377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2-phosphoglycerate</a:t>
            </a:r>
            <a:endParaRPr lang="ru-RU" altLang="ru-RU" dirty="0" smtClean="0">
              <a:solidFill>
                <a:srgbClr val="FF0000"/>
              </a:solidFill>
            </a:endParaRPr>
          </a:p>
        </p:txBody>
      </p:sp>
      <p:sp>
        <p:nvSpPr>
          <p:cNvPr id="95" name="Text Box 100"/>
          <p:cNvSpPr txBox="1">
            <a:spLocks noChangeArrowheads="1"/>
          </p:cNvSpPr>
          <p:nvPr/>
        </p:nvSpPr>
        <p:spPr bwMode="auto">
          <a:xfrm>
            <a:off x="5402237" y="1181730"/>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96" name="Text Box 4"/>
          <p:cNvSpPr txBox="1">
            <a:spLocks noChangeArrowheads="1"/>
          </p:cNvSpPr>
          <p:nvPr/>
        </p:nvSpPr>
        <p:spPr bwMode="auto">
          <a:xfrm>
            <a:off x="0" y="3573016"/>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3)</a:t>
            </a:r>
          </a:p>
        </p:txBody>
      </p:sp>
      <p:sp>
        <p:nvSpPr>
          <p:cNvPr id="97" name="Text Box 53"/>
          <p:cNvSpPr txBox="1">
            <a:spLocks noChangeArrowheads="1"/>
          </p:cNvSpPr>
          <p:nvPr/>
        </p:nvSpPr>
        <p:spPr bwMode="auto">
          <a:xfrm>
            <a:off x="1295723" y="3206303"/>
            <a:ext cx="136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98" name="Line 54"/>
          <p:cNvSpPr>
            <a:spLocks noChangeShapeType="1"/>
          </p:cNvSpPr>
          <p:nvPr/>
        </p:nvSpPr>
        <p:spPr bwMode="auto">
          <a:xfrm>
            <a:off x="1440186" y="3495228"/>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99" name="Text Box 55"/>
          <p:cNvSpPr txBox="1">
            <a:spLocks noChangeArrowheads="1"/>
          </p:cNvSpPr>
          <p:nvPr/>
        </p:nvSpPr>
        <p:spPr bwMode="auto">
          <a:xfrm>
            <a:off x="1295723" y="3639691"/>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00" name="Line 56"/>
          <p:cNvSpPr>
            <a:spLocks noChangeShapeType="1"/>
          </p:cNvSpPr>
          <p:nvPr/>
        </p:nvSpPr>
        <p:spPr bwMode="auto">
          <a:xfrm>
            <a:off x="1440186" y="3925441"/>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01" name="Line 57"/>
          <p:cNvSpPr>
            <a:spLocks noChangeShapeType="1"/>
          </p:cNvSpPr>
          <p:nvPr/>
        </p:nvSpPr>
        <p:spPr bwMode="auto">
          <a:xfrm>
            <a:off x="1151261" y="3788916"/>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02" name="Line 58"/>
          <p:cNvSpPr>
            <a:spLocks noChangeShapeType="1"/>
          </p:cNvSpPr>
          <p:nvPr/>
        </p:nvSpPr>
        <p:spPr bwMode="auto">
          <a:xfrm>
            <a:off x="1584648" y="3788916"/>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03" name="Text Box 59"/>
          <p:cNvSpPr txBox="1">
            <a:spLocks noChangeArrowheads="1"/>
          </p:cNvSpPr>
          <p:nvPr/>
        </p:nvSpPr>
        <p:spPr bwMode="auto">
          <a:xfrm>
            <a:off x="863923" y="3644453"/>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04" name="Text Box 60"/>
          <p:cNvSpPr txBox="1">
            <a:spLocks noChangeArrowheads="1"/>
          </p:cNvSpPr>
          <p:nvPr/>
        </p:nvSpPr>
        <p:spPr bwMode="auto">
          <a:xfrm>
            <a:off x="1727523" y="3638103"/>
            <a:ext cx="935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r>
              <a:rPr lang="ru-RU" altLang="ru-RU" smtClean="0">
                <a:solidFill>
                  <a:prstClr val="black"/>
                </a:solidFill>
              </a:rPr>
              <a:t>      </a:t>
            </a:r>
            <a:r>
              <a:rPr lang="en-US" altLang="ru-RU" smtClean="0">
                <a:solidFill>
                  <a:prstClr val="black"/>
                </a:solidFill>
              </a:rPr>
              <a:t>P</a:t>
            </a:r>
            <a:endParaRPr lang="ru-RU" altLang="ru-RU" smtClean="0">
              <a:solidFill>
                <a:prstClr val="black"/>
              </a:solidFill>
            </a:endParaRPr>
          </a:p>
        </p:txBody>
      </p:sp>
      <p:sp>
        <p:nvSpPr>
          <p:cNvPr id="105" name="Text Box 61"/>
          <p:cNvSpPr txBox="1">
            <a:spLocks noChangeArrowheads="1"/>
          </p:cNvSpPr>
          <p:nvPr/>
        </p:nvSpPr>
        <p:spPr bwMode="auto">
          <a:xfrm>
            <a:off x="1295723" y="4142928"/>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a:t>
            </a:r>
            <a:r>
              <a:rPr lang="ru-RU" altLang="ru-RU" smtClean="0">
                <a:solidFill>
                  <a:prstClr val="black"/>
                </a:solidFill>
              </a:rPr>
              <a:t>Н</a:t>
            </a:r>
          </a:p>
        </p:txBody>
      </p:sp>
      <p:sp>
        <p:nvSpPr>
          <p:cNvPr id="106" name="Oval 62"/>
          <p:cNvSpPr>
            <a:spLocks noChangeArrowheads="1"/>
          </p:cNvSpPr>
          <p:nvPr/>
        </p:nvSpPr>
        <p:spPr bwMode="auto">
          <a:xfrm>
            <a:off x="2302198" y="3719066"/>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07" name="Line 69"/>
          <p:cNvSpPr>
            <a:spLocks noChangeShapeType="1"/>
          </p:cNvSpPr>
          <p:nvPr/>
        </p:nvSpPr>
        <p:spPr bwMode="auto">
          <a:xfrm>
            <a:off x="2014861" y="379050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08" name="Text Box 71"/>
          <p:cNvSpPr txBox="1">
            <a:spLocks noChangeArrowheads="1"/>
          </p:cNvSpPr>
          <p:nvPr/>
        </p:nvSpPr>
        <p:spPr bwMode="auto">
          <a:xfrm>
            <a:off x="915746" y="4854115"/>
            <a:ext cx="2701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2-phosphoglycerate</a:t>
            </a:r>
            <a:endParaRPr lang="ru-RU" altLang="ru-RU" dirty="0" smtClean="0">
              <a:solidFill>
                <a:srgbClr val="FF0000"/>
              </a:solidFill>
            </a:endParaRPr>
          </a:p>
        </p:txBody>
      </p:sp>
      <p:sp>
        <p:nvSpPr>
          <p:cNvPr id="109" name="Text Box 103"/>
          <p:cNvSpPr txBox="1">
            <a:spLocks noChangeArrowheads="1"/>
          </p:cNvSpPr>
          <p:nvPr/>
        </p:nvSpPr>
        <p:spPr bwMode="auto">
          <a:xfrm>
            <a:off x="467544" y="3709541"/>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10" name="Oval 75"/>
          <p:cNvSpPr>
            <a:spLocks noChangeArrowheads="1"/>
          </p:cNvSpPr>
          <p:nvPr/>
        </p:nvSpPr>
        <p:spPr bwMode="auto">
          <a:xfrm>
            <a:off x="2720156" y="3669853"/>
            <a:ext cx="3024188" cy="360363"/>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11" name="Text Box 74"/>
          <p:cNvSpPr txBox="1">
            <a:spLocks noChangeArrowheads="1"/>
          </p:cNvSpPr>
          <p:nvPr/>
        </p:nvSpPr>
        <p:spPr bwMode="auto">
          <a:xfrm>
            <a:off x="2791594" y="3669853"/>
            <a:ext cx="2808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600" dirty="0">
                <a:solidFill>
                  <a:prstClr val="black"/>
                </a:solidFill>
              </a:rPr>
              <a:t>Phosphoglycerate mutase</a:t>
            </a:r>
            <a:endParaRPr lang="ru-RU" altLang="ru-RU" sz="1600" dirty="0" smtClean="0">
              <a:solidFill>
                <a:prstClr val="black"/>
              </a:solidFill>
            </a:endParaRPr>
          </a:p>
        </p:txBody>
      </p:sp>
      <p:sp>
        <p:nvSpPr>
          <p:cNvPr id="112" name="AutoShape 126"/>
          <p:cNvSpPr>
            <a:spLocks noChangeArrowheads="1"/>
          </p:cNvSpPr>
          <p:nvPr/>
        </p:nvSpPr>
        <p:spPr bwMode="auto">
          <a:xfrm rot="5400000">
            <a:off x="4150494" y="2888803"/>
            <a:ext cx="142875" cy="2714625"/>
          </a:xfrm>
          <a:prstGeom prst="upArrow">
            <a:avLst>
              <a:gd name="adj1" fmla="val 42861"/>
              <a:gd name="adj2" fmla="val 24251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13" name="AutoShape 127"/>
          <p:cNvSpPr>
            <a:spLocks noChangeArrowheads="1"/>
          </p:cNvSpPr>
          <p:nvPr/>
        </p:nvSpPr>
        <p:spPr bwMode="auto">
          <a:xfrm rot="16200000" flipH="1">
            <a:off x="4126681" y="2988816"/>
            <a:ext cx="144463" cy="2801937"/>
          </a:xfrm>
          <a:prstGeom prst="upArrow">
            <a:avLst>
              <a:gd name="adj1" fmla="val 42861"/>
              <a:gd name="adj2" fmla="val 247562"/>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14" name="Text Box 21"/>
          <p:cNvSpPr txBox="1">
            <a:spLocks noChangeArrowheads="1"/>
          </p:cNvSpPr>
          <p:nvPr/>
        </p:nvSpPr>
        <p:spPr bwMode="auto">
          <a:xfrm>
            <a:off x="6804000" y="3342829"/>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115" name="Line 22"/>
          <p:cNvSpPr>
            <a:spLocks noChangeShapeType="1"/>
          </p:cNvSpPr>
          <p:nvPr/>
        </p:nvSpPr>
        <p:spPr bwMode="auto">
          <a:xfrm>
            <a:off x="6948463" y="3631754"/>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16" name="Text Box 23"/>
          <p:cNvSpPr txBox="1">
            <a:spLocks noChangeArrowheads="1"/>
          </p:cNvSpPr>
          <p:nvPr/>
        </p:nvSpPr>
        <p:spPr bwMode="auto">
          <a:xfrm>
            <a:off x="6804000" y="3776216"/>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17" name="Line 24"/>
          <p:cNvSpPr>
            <a:spLocks noChangeShapeType="1"/>
          </p:cNvSpPr>
          <p:nvPr/>
        </p:nvSpPr>
        <p:spPr bwMode="auto">
          <a:xfrm>
            <a:off x="6948463" y="4061966"/>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18" name="Line 25"/>
          <p:cNvSpPr>
            <a:spLocks noChangeShapeType="1"/>
          </p:cNvSpPr>
          <p:nvPr/>
        </p:nvSpPr>
        <p:spPr bwMode="auto">
          <a:xfrm>
            <a:off x="6659538" y="3925441"/>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19" name="Line 26"/>
          <p:cNvSpPr>
            <a:spLocks noChangeShapeType="1"/>
          </p:cNvSpPr>
          <p:nvPr/>
        </p:nvSpPr>
        <p:spPr bwMode="auto">
          <a:xfrm>
            <a:off x="7092925" y="3925441"/>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0" name="Text Box 27"/>
          <p:cNvSpPr txBox="1">
            <a:spLocks noChangeArrowheads="1"/>
          </p:cNvSpPr>
          <p:nvPr/>
        </p:nvSpPr>
        <p:spPr bwMode="auto">
          <a:xfrm>
            <a:off x="6372200" y="3780979"/>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1" name="Text Box 28"/>
          <p:cNvSpPr txBox="1">
            <a:spLocks noChangeArrowheads="1"/>
          </p:cNvSpPr>
          <p:nvPr/>
        </p:nvSpPr>
        <p:spPr bwMode="auto">
          <a:xfrm>
            <a:off x="7235800" y="3774629"/>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22" name="Text Box 29"/>
          <p:cNvSpPr txBox="1">
            <a:spLocks noChangeArrowheads="1"/>
          </p:cNvSpPr>
          <p:nvPr/>
        </p:nvSpPr>
        <p:spPr bwMode="auto">
          <a:xfrm>
            <a:off x="6804000" y="4279454"/>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23" name="Oval 30"/>
          <p:cNvSpPr>
            <a:spLocks noChangeArrowheads="1"/>
          </p:cNvSpPr>
          <p:nvPr/>
        </p:nvSpPr>
        <p:spPr bwMode="auto">
          <a:xfrm>
            <a:off x="7669188" y="4350891"/>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4" name="Text Box 36"/>
          <p:cNvSpPr txBox="1">
            <a:spLocks noChangeArrowheads="1"/>
          </p:cNvSpPr>
          <p:nvPr/>
        </p:nvSpPr>
        <p:spPr bwMode="auto">
          <a:xfrm>
            <a:off x="6161718" y="4912985"/>
            <a:ext cx="25432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srgbClr val="FF0000"/>
                </a:solidFill>
              </a:rPr>
              <a:t>3-phosphoglycerate</a:t>
            </a:r>
            <a:endParaRPr lang="ru-RU" altLang="ru-RU" dirty="0" smtClean="0">
              <a:solidFill>
                <a:srgbClr val="FF0000"/>
              </a:solidFill>
            </a:endParaRPr>
          </a:p>
        </p:txBody>
      </p:sp>
      <p:sp>
        <p:nvSpPr>
          <p:cNvPr id="125" name="Text Box 102"/>
          <p:cNvSpPr txBox="1">
            <a:spLocks noChangeArrowheads="1"/>
          </p:cNvSpPr>
          <p:nvPr/>
        </p:nvSpPr>
        <p:spPr bwMode="auto">
          <a:xfrm>
            <a:off x="5832450" y="3846066"/>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Tree>
    <p:extLst>
      <p:ext uri="{BB962C8B-B14F-4D97-AF65-F5344CB8AC3E}">
        <p14:creationId xmlns:p14="http://schemas.microsoft.com/office/powerpoint/2010/main" val="25708946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102"/>
          <p:cNvSpPr>
            <a:spLocks noGrp="1" noChangeArrowheads="1"/>
          </p:cNvSpPr>
          <p:nvPr>
            <p:ph type="title"/>
          </p:nvPr>
        </p:nvSpPr>
        <p:spPr>
          <a:xfrm>
            <a:off x="468313" y="0"/>
            <a:ext cx="8229600" cy="850900"/>
          </a:xfrm>
          <a:noFill/>
        </p:spPr>
        <p:txBody>
          <a:bodyPr/>
          <a:lstStyle/>
          <a:p>
            <a:r>
              <a:rPr lang="en-US" altLang="ru-RU" b="1" dirty="0"/>
              <a:t>The reactions of gluconeogenesis</a:t>
            </a:r>
            <a:endParaRPr lang="ru-RU" altLang="ru-RU" b="1" dirty="0" smtClean="0"/>
          </a:p>
        </p:txBody>
      </p:sp>
      <p:sp>
        <p:nvSpPr>
          <p:cNvPr id="95" name="Text Box 117"/>
          <p:cNvSpPr txBox="1">
            <a:spLocks noChangeArrowheads="1"/>
          </p:cNvSpPr>
          <p:nvPr/>
        </p:nvSpPr>
        <p:spPr bwMode="auto">
          <a:xfrm>
            <a:off x="1043608" y="908720"/>
            <a:ext cx="1439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96" name="Line 118"/>
          <p:cNvSpPr>
            <a:spLocks noChangeShapeType="1"/>
          </p:cNvSpPr>
          <p:nvPr/>
        </p:nvSpPr>
        <p:spPr bwMode="auto">
          <a:xfrm>
            <a:off x="1188070" y="119764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97" name="Text Box 119"/>
          <p:cNvSpPr txBox="1">
            <a:spLocks noChangeArrowheads="1"/>
          </p:cNvSpPr>
          <p:nvPr/>
        </p:nvSpPr>
        <p:spPr bwMode="auto">
          <a:xfrm>
            <a:off x="1043608" y="1342108"/>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98" name="Line 120"/>
          <p:cNvSpPr>
            <a:spLocks noChangeShapeType="1"/>
          </p:cNvSpPr>
          <p:nvPr/>
        </p:nvSpPr>
        <p:spPr bwMode="auto">
          <a:xfrm>
            <a:off x="1188070" y="162785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99" name="Line 121"/>
          <p:cNvSpPr>
            <a:spLocks noChangeShapeType="1"/>
          </p:cNvSpPr>
          <p:nvPr/>
        </p:nvSpPr>
        <p:spPr bwMode="auto">
          <a:xfrm>
            <a:off x="899145" y="149133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00" name="Line 122"/>
          <p:cNvSpPr>
            <a:spLocks noChangeShapeType="1"/>
          </p:cNvSpPr>
          <p:nvPr/>
        </p:nvSpPr>
        <p:spPr bwMode="auto">
          <a:xfrm>
            <a:off x="1332533" y="149133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01" name="Text Box 123"/>
          <p:cNvSpPr txBox="1">
            <a:spLocks noChangeArrowheads="1"/>
          </p:cNvSpPr>
          <p:nvPr/>
        </p:nvSpPr>
        <p:spPr bwMode="auto">
          <a:xfrm>
            <a:off x="611808" y="134687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02" name="Text Box 124"/>
          <p:cNvSpPr txBox="1">
            <a:spLocks noChangeArrowheads="1"/>
          </p:cNvSpPr>
          <p:nvPr/>
        </p:nvSpPr>
        <p:spPr bwMode="auto">
          <a:xfrm>
            <a:off x="1475408" y="134052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03" name="Text Box 125"/>
          <p:cNvSpPr txBox="1">
            <a:spLocks noChangeArrowheads="1"/>
          </p:cNvSpPr>
          <p:nvPr/>
        </p:nvSpPr>
        <p:spPr bwMode="auto">
          <a:xfrm>
            <a:off x="1043608" y="1845345"/>
            <a:ext cx="1296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04" name="Oval 126"/>
          <p:cNvSpPr>
            <a:spLocks noChangeArrowheads="1"/>
          </p:cNvSpPr>
          <p:nvPr/>
        </p:nvSpPr>
        <p:spPr bwMode="auto">
          <a:xfrm>
            <a:off x="1908795" y="1916783"/>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05" name="Text Box 140"/>
          <p:cNvSpPr txBox="1">
            <a:spLocks noChangeArrowheads="1"/>
          </p:cNvSpPr>
          <p:nvPr/>
        </p:nvSpPr>
        <p:spPr bwMode="auto">
          <a:xfrm>
            <a:off x="431737" y="2613238"/>
            <a:ext cx="25207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3-phosphoglycerate</a:t>
            </a:r>
            <a:endParaRPr lang="ru-RU" altLang="ru-RU" dirty="0">
              <a:solidFill>
                <a:srgbClr val="FF0000"/>
              </a:solidFill>
            </a:endParaRPr>
          </a:p>
        </p:txBody>
      </p:sp>
      <p:sp>
        <p:nvSpPr>
          <p:cNvPr id="106" name="Text Box 141"/>
          <p:cNvSpPr txBox="1">
            <a:spLocks noChangeArrowheads="1"/>
          </p:cNvSpPr>
          <p:nvPr/>
        </p:nvSpPr>
        <p:spPr bwMode="auto">
          <a:xfrm>
            <a:off x="395908" y="1556420"/>
            <a:ext cx="395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07" name="Text Box 82"/>
          <p:cNvSpPr txBox="1">
            <a:spLocks noChangeArrowheads="1"/>
          </p:cNvSpPr>
          <p:nvPr/>
        </p:nvSpPr>
        <p:spPr bwMode="auto">
          <a:xfrm>
            <a:off x="72058" y="957933"/>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4)</a:t>
            </a:r>
          </a:p>
        </p:txBody>
      </p:sp>
      <p:sp>
        <p:nvSpPr>
          <p:cNvPr id="108" name="Oval 139"/>
          <p:cNvSpPr>
            <a:spLocks noChangeArrowheads="1"/>
          </p:cNvSpPr>
          <p:nvPr/>
        </p:nvSpPr>
        <p:spPr bwMode="auto">
          <a:xfrm>
            <a:off x="2525479" y="1231776"/>
            <a:ext cx="1944688"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cxnSp>
        <p:nvCxnSpPr>
          <p:cNvPr id="109" name="AutoShape 137"/>
          <p:cNvCxnSpPr>
            <a:cxnSpLocks noChangeShapeType="1"/>
          </p:cNvCxnSpPr>
          <p:nvPr/>
        </p:nvCxnSpPr>
        <p:spPr bwMode="auto">
          <a:xfrm rot="5400000" flipV="1">
            <a:off x="3515286" y="1791370"/>
            <a:ext cx="1587" cy="1044575"/>
          </a:xfrm>
          <a:prstGeom prst="curvedConnector3">
            <a:avLst>
              <a:gd name="adj1" fmla="val -14400005"/>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0" name="AutoShape 146"/>
          <p:cNvSpPr>
            <a:spLocks noChangeArrowheads="1"/>
          </p:cNvSpPr>
          <p:nvPr/>
        </p:nvSpPr>
        <p:spPr bwMode="auto">
          <a:xfrm rot="5400000">
            <a:off x="3498616" y="834902"/>
            <a:ext cx="142875" cy="2089150"/>
          </a:xfrm>
          <a:prstGeom prst="upArrow">
            <a:avLst>
              <a:gd name="adj1" fmla="val 42861"/>
              <a:gd name="adj2" fmla="val 186636"/>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11" name="AutoShape 147"/>
          <p:cNvSpPr>
            <a:spLocks noChangeArrowheads="1"/>
          </p:cNvSpPr>
          <p:nvPr/>
        </p:nvSpPr>
        <p:spPr bwMode="auto">
          <a:xfrm rot="16200000" flipH="1">
            <a:off x="3464486" y="945232"/>
            <a:ext cx="144462" cy="2155825"/>
          </a:xfrm>
          <a:prstGeom prst="upArrow">
            <a:avLst>
              <a:gd name="adj1" fmla="val 42861"/>
              <a:gd name="adj2" fmla="val 190477"/>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12" name="Text Box 138"/>
          <p:cNvSpPr txBox="1">
            <a:spLocks noChangeArrowheads="1"/>
          </p:cNvSpPr>
          <p:nvPr/>
        </p:nvSpPr>
        <p:spPr bwMode="auto">
          <a:xfrm>
            <a:off x="2238142" y="1180250"/>
            <a:ext cx="25914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smtClean="0">
                <a:solidFill>
                  <a:prstClr val="black"/>
                </a:solidFill>
              </a:rPr>
              <a:t>phosphoglycerate kinase</a:t>
            </a:r>
            <a:endParaRPr lang="ru-RU" altLang="ru-RU" sz="1600" b="0" dirty="0">
              <a:solidFill>
                <a:prstClr val="black"/>
              </a:solidFill>
            </a:endParaRPr>
          </a:p>
        </p:txBody>
      </p:sp>
      <p:sp>
        <p:nvSpPr>
          <p:cNvPr id="113" name="Text Box 135"/>
          <p:cNvSpPr txBox="1">
            <a:spLocks noChangeArrowheads="1"/>
          </p:cNvSpPr>
          <p:nvPr/>
        </p:nvSpPr>
        <p:spPr bwMode="auto">
          <a:xfrm>
            <a:off x="2609765" y="2239839"/>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srgbClr val="FF3300"/>
                </a:solidFill>
              </a:rPr>
              <a:t>2АТ</a:t>
            </a:r>
            <a:r>
              <a:rPr lang="en-GB" altLang="ru-RU" dirty="0" smtClean="0">
                <a:solidFill>
                  <a:srgbClr val="FF3300"/>
                </a:solidFill>
              </a:rPr>
              <a:t>P</a:t>
            </a:r>
            <a:endParaRPr lang="ru-RU" altLang="ru-RU" dirty="0" smtClean="0">
              <a:solidFill>
                <a:srgbClr val="FF3300"/>
              </a:solidFill>
            </a:endParaRPr>
          </a:p>
        </p:txBody>
      </p:sp>
      <p:sp>
        <p:nvSpPr>
          <p:cNvPr id="114" name="Text Box 136"/>
          <p:cNvSpPr txBox="1">
            <a:spLocks noChangeArrowheads="1"/>
          </p:cNvSpPr>
          <p:nvPr/>
        </p:nvSpPr>
        <p:spPr bwMode="auto">
          <a:xfrm>
            <a:off x="3604978" y="2239839"/>
            <a:ext cx="15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2А</a:t>
            </a:r>
            <a:r>
              <a:rPr lang="en-GB" altLang="ru-RU" dirty="0" smtClean="0">
                <a:solidFill>
                  <a:prstClr val="black"/>
                </a:solidFill>
              </a:rPr>
              <a:t>DP</a:t>
            </a:r>
            <a:endParaRPr lang="ru-RU" altLang="ru-RU" dirty="0" smtClean="0">
              <a:solidFill>
                <a:prstClr val="black"/>
              </a:solidFill>
            </a:endParaRPr>
          </a:p>
        </p:txBody>
      </p:sp>
      <p:sp>
        <p:nvSpPr>
          <p:cNvPr id="115" name="Text Box 83"/>
          <p:cNvSpPr txBox="1">
            <a:spLocks noChangeArrowheads="1"/>
          </p:cNvSpPr>
          <p:nvPr/>
        </p:nvSpPr>
        <p:spPr bwMode="auto">
          <a:xfrm>
            <a:off x="5650781" y="1219076"/>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16" name="Line 84"/>
          <p:cNvSpPr>
            <a:spLocks noChangeShapeType="1"/>
          </p:cNvSpPr>
          <p:nvPr/>
        </p:nvSpPr>
        <p:spPr bwMode="auto">
          <a:xfrm>
            <a:off x="5795243" y="1585788"/>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17" name="Text Box 85"/>
          <p:cNvSpPr txBox="1">
            <a:spLocks noChangeArrowheads="1"/>
          </p:cNvSpPr>
          <p:nvPr/>
        </p:nvSpPr>
        <p:spPr bwMode="auto">
          <a:xfrm>
            <a:off x="5650781" y="1650876"/>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18" name="Line 86"/>
          <p:cNvSpPr>
            <a:spLocks noChangeShapeType="1"/>
          </p:cNvSpPr>
          <p:nvPr/>
        </p:nvSpPr>
        <p:spPr bwMode="auto">
          <a:xfrm>
            <a:off x="5795243" y="1938213"/>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19" name="Line 87"/>
          <p:cNvSpPr>
            <a:spLocks noChangeShapeType="1"/>
          </p:cNvSpPr>
          <p:nvPr/>
        </p:nvSpPr>
        <p:spPr bwMode="auto">
          <a:xfrm>
            <a:off x="5506318" y="18016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0" name="Line 88"/>
          <p:cNvSpPr>
            <a:spLocks noChangeShapeType="1"/>
          </p:cNvSpPr>
          <p:nvPr/>
        </p:nvSpPr>
        <p:spPr bwMode="auto">
          <a:xfrm>
            <a:off x="5939706" y="18016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1" name="Text Box 89"/>
          <p:cNvSpPr txBox="1">
            <a:spLocks noChangeArrowheads="1"/>
          </p:cNvSpPr>
          <p:nvPr/>
        </p:nvSpPr>
        <p:spPr bwMode="auto">
          <a:xfrm>
            <a:off x="5218981" y="1657226"/>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2" name="Text Box 90"/>
          <p:cNvSpPr txBox="1">
            <a:spLocks noChangeArrowheads="1"/>
          </p:cNvSpPr>
          <p:nvPr/>
        </p:nvSpPr>
        <p:spPr bwMode="auto">
          <a:xfrm>
            <a:off x="6082581" y="1650876"/>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23" name="Text Box 91"/>
          <p:cNvSpPr txBox="1">
            <a:spLocks noChangeArrowheads="1"/>
          </p:cNvSpPr>
          <p:nvPr/>
        </p:nvSpPr>
        <p:spPr bwMode="auto">
          <a:xfrm>
            <a:off x="5650781" y="2155701"/>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24" name="Oval 92"/>
          <p:cNvSpPr>
            <a:spLocks noChangeArrowheads="1"/>
          </p:cNvSpPr>
          <p:nvPr/>
        </p:nvSpPr>
        <p:spPr bwMode="auto">
          <a:xfrm>
            <a:off x="6515968" y="2227138"/>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5" name="Line 93"/>
          <p:cNvSpPr>
            <a:spLocks noChangeShapeType="1"/>
          </p:cNvSpPr>
          <p:nvPr/>
        </p:nvSpPr>
        <p:spPr bwMode="auto">
          <a:xfrm>
            <a:off x="5939706" y="1381001"/>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6" name="Text Box 94"/>
          <p:cNvSpPr txBox="1">
            <a:spLocks noChangeArrowheads="1"/>
          </p:cNvSpPr>
          <p:nvPr/>
        </p:nvSpPr>
        <p:spPr bwMode="auto">
          <a:xfrm>
            <a:off x="6084168" y="1231776"/>
            <a:ext cx="862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 ~  P</a:t>
            </a:r>
            <a:endParaRPr lang="ru-RU" altLang="ru-RU" smtClean="0">
              <a:solidFill>
                <a:prstClr val="black"/>
              </a:solidFill>
            </a:endParaRPr>
          </a:p>
        </p:txBody>
      </p:sp>
      <p:sp>
        <p:nvSpPr>
          <p:cNvPr id="127" name="Text Box 95"/>
          <p:cNvSpPr txBox="1">
            <a:spLocks noChangeArrowheads="1"/>
          </p:cNvSpPr>
          <p:nvPr/>
        </p:nvSpPr>
        <p:spPr bwMode="auto">
          <a:xfrm>
            <a:off x="5182467" y="2601877"/>
            <a:ext cx="3000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1,3-bisphosphoglycerate</a:t>
            </a:r>
            <a:endParaRPr lang="ru-RU" altLang="ru-RU" dirty="0" smtClean="0">
              <a:solidFill>
                <a:srgbClr val="FF0000"/>
              </a:solidFill>
            </a:endParaRPr>
          </a:p>
        </p:txBody>
      </p:sp>
      <p:sp>
        <p:nvSpPr>
          <p:cNvPr id="128" name="Text Box 96"/>
          <p:cNvSpPr txBox="1">
            <a:spLocks noChangeArrowheads="1"/>
          </p:cNvSpPr>
          <p:nvPr/>
        </p:nvSpPr>
        <p:spPr bwMode="auto">
          <a:xfrm>
            <a:off x="5650781" y="714251"/>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29" name="Line 97"/>
          <p:cNvSpPr>
            <a:spLocks noChangeShapeType="1"/>
          </p:cNvSpPr>
          <p:nvPr/>
        </p:nvSpPr>
        <p:spPr bwMode="auto">
          <a:xfrm>
            <a:off x="5795243" y="1003176"/>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0" name="Line 98"/>
          <p:cNvSpPr>
            <a:spLocks noChangeShapeType="1"/>
          </p:cNvSpPr>
          <p:nvPr/>
        </p:nvSpPr>
        <p:spPr bwMode="auto">
          <a:xfrm>
            <a:off x="5866681" y="1003176"/>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1" name="Oval 99"/>
          <p:cNvSpPr>
            <a:spLocks noChangeArrowheads="1"/>
          </p:cNvSpPr>
          <p:nvPr/>
        </p:nvSpPr>
        <p:spPr bwMode="auto">
          <a:xfrm>
            <a:off x="6585818" y="1290513"/>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32" name="Text Box 100"/>
          <p:cNvSpPr txBox="1">
            <a:spLocks noChangeArrowheads="1"/>
          </p:cNvSpPr>
          <p:nvPr/>
        </p:nvSpPr>
        <p:spPr bwMode="auto">
          <a:xfrm>
            <a:off x="4785593" y="1579438"/>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33" name="Text Box 36"/>
          <p:cNvSpPr txBox="1">
            <a:spLocks noChangeArrowheads="1"/>
          </p:cNvSpPr>
          <p:nvPr/>
        </p:nvSpPr>
        <p:spPr bwMode="auto">
          <a:xfrm>
            <a:off x="78129" y="3501008"/>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5)</a:t>
            </a:r>
          </a:p>
        </p:txBody>
      </p:sp>
      <p:sp>
        <p:nvSpPr>
          <p:cNvPr id="134" name="Text Box 51"/>
          <p:cNvSpPr txBox="1">
            <a:spLocks noChangeArrowheads="1"/>
          </p:cNvSpPr>
          <p:nvPr/>
        </p:nvSpPr>
        <p:spPr bwMode="auto">
          <a:xfrm>
            <a:off x="1150765" y="4005833"/>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35" name="Line 52"/>
          <p:cNvSpPr>
            <a:spLocks noChangeShapeType="1"/>
          </p:cNvSpPr>
          <p:nvPr/>
        </p:nvSpPr>
        <p:spPr bwMode="auto">
          <a:xfrm>
            <a:off x="1295227" y="4372546"/>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6" name="Text Box 53"/>
          <p:cNvSpPr txBox="1">
            <a:spLocks noChangeArrowheads="1"/>
          </p:cNvSpPr>
          <p:nvPr/>
        </p:nvSpPr>
        <p:spPr bwMode="auto">
          <a:xfrm>
            <a:off x="1150765" y="4437633"/>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37" name="Line 54"/>
          <p:cNvSpPr>
            <a:spLocks noChangeShapeType="1"/>
          </p:cNvSpPr>
          <p:nvPr/>
        </p:nvSpPr>
        <p:spPr bwMode="auto">
          <a:xfrm>
            <a:off x="1295227" y="4724971"/>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8" name="Line 55"/>
          <p:cNvSpPr>
            <a:spLocks noChangeShapeType="1"/>
          </p:cNvSpPr>
          <p:nvPr/>
        </p:nvSpPr>
        <p:spPr bwMode="auto">
          <a:xfrm>
            <a:off x="1006302" y="4588446"/>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9" name="Line 56"/>
          <p:cNvSpPr>
            <a:spLocks noChangeShapeType="1"/>
          </p:cNvSpPr>
          <p:nvPr/>
        </p:nvSpPr>
        <p:spPr bwMode="auto">
          <a:xfrm>
            <a:off x="1439690" y="4588446"/>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0" name="Text Box 57"/>
          <p:cNvSpPr txBox="1">
            <a:spLocks noChangeArrowheads="1"/>
          </p:cNvSpPr>
          <p:nvPr/>
        </p:nvSpPr>
        <p:spPr bwMode="auto">
          <a:xfrm>
            <a:off x="718965" y="4443983"/>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41" name="Text Box 58"/>
          <p:cNvSpPr txBox="1">
            <a:spLocks noChangeArrowheads="1"/>
          </p:cNvSpPr>
          <p:nvPr/>
        </p:nvSpPr>
        <p:spPr bwMode="auto">
          <a:xfrm>
            <a:off x="1582565" y="4437633"/>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42" name="Text Box 59"/>
          <p:cNvSpPr txBox="1">
            <a:spLocks noChangeArrowheads="1"/>
          </p:cNvSpPr>
          <p:nvPr/>
        </p:nvSpPr>
        <p:spPr bwMode="auto">
          <a:xfrm>
            <a:off x="1150765" y="4942458"/>
            <a:ext cx="1296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43" name="Oval 60"/>
          <p:cNvSpPr>
            <a:spLocks noChangeArrowheads="1"/>
          </p:cNvSpPr>
          <p:nvPr/>
        </p:nvSpPr>
        <p:spPr bwMode="auto">
          <a:xfrm>
            <a:off x="2015952" y="5013896"/>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44" name="Line 61"/>
          <p:cNvSpPr>
            <a:spLocks noChangeShapeType="1"/>
          </p:cNvSpPr>
          <p:nvPr/>
        </p:nvSpPr>
        <p:spPr bwMode="auto">
          <a:xfrm>
            <a:off x="1439690" y="416775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5" name="Text Box 63"/>
          <p:cNvSpPr txBox="1">
            <a:spLocks noChangeArrowheads="1"/>
          </p:cNvSpPr>
          <p:nvPr/>
        </p:nvSpPr>
        <p:spPr bwMode="auto">
          <a:xfrm>
            <a:off x="1584152" y="4018533"/>
            <a:ext cx="862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 ~  P</a:t>
            </a:r>
            <a:endParaRPr lang="ru-RU" altLang="ru-RU" smtClean="0">
              <a:solidFill>
                <a:prstClr val="black"/>
              </a:solidFill>
            </a:endParaRPr>
          </a:p>
        </p:txBody>
      </p:sp>
      <p:sp>
        <p:nvSpPr>
          <p:cNvPr id="146" name="Text Box 66"/>
          <p:cNvSpPr txBox="1">
            <a:spLocks noChangeArrowheads="1"/>
          </p:cNvSpPr>
          <p:nvPr/>
        </p:nvSpPr>
        <p:spPr bwMode="auto">
          <a:xfrm>
            <a:off x="285577" y="5471890"/>
            <a:ext cx="32063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1,3-bisphosphoglycerate</a:t>
            </a:r>
            <a:endParaRPr lang="ru-RU" altLang="ru-RU" dirty="0">
              <a:solidFill>
                <a:srgbClr val="FF0000"/>
              </a:solidFill>
            </a:endParaRPr>
          </a:p>
        </p:txBody>
      </p:sp>
      <p:sp>
        <p:nvSpPr>
          <p:cNvPr id="147" name="Text Box 67"/>
          <p:cNvSpPr txBox="1">
            <a:spLocks noChangeArrowheads="1"/>
          </p:cNvSpPr>
          <p:nvPr/>
        </p:nvSpPr>
        <p:spPr bwMode="auto">
          <a:xfrm>
            <a:off x="1150765" y="3501008"/>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48" name="Line 68"/>
          <p:cNvSpPr>
            <a:spLocks noChangeShapeType="1"/>
          </p:cNvSpPr>
          <p:nvPr/>
        </p:nvSpPr>
        <p:spPr bwMode="auto">
          <a:xfrm>
            <a:off x="1295227" y="3789933"/>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9" name="Line 69"/>
          <p:cNvSpPr>
            <a:spLocks noChangeShapeType="1"/>
          </p:cNvSpPr>
          <p:nvPr/>
        </p:nvSpPr>
        <p:spPr bwMode="auto">
          <a:xfrm>
            <a:off x="1366665" y="3789933"/>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0" name="Oval 71"/>
          <p:cNvSpPr>
            <a:spLocks noChangeArrowheads="1"/>
          </p:cNvSpPr>
          <p:nvPr/>
        </p:nvSpPr>
        <p:spPr bwMode="auto">
          <a:xfrm>
            <a:off x="2085802" y="4077271"/>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1" name="Text Box 73"/>
          <p:cNvSpPr txBox="1">
            <a:spLocks noChangeArrowheads="1"/>
          </p:cNvSpPr>
          <p:nvPr/>
        </p:nvSpPr>
        <p:spPr bwMode="auto">
          <a:xfrm>
            <a:off x="285577" y="4366196"/>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52" name="Oval 77"/>
          <p:cNvSpPr>
            <a:spLocks noChangeArrowheads="1"/>
          </p:cNvSpPr>
          <p:nvPr/>
        </p:nvSpPr>
        <p:spPr bwMode="auto">
          <a:xfrm>
            <a:off x="2534246" y="3927074"/>
            <a:ext cx="2376487"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z="1400" smtClean="0">
              <a:solidFill>
                <a:prstClr val="black"/>
              </a:solidFill>
            </a:endParaRPr>
          </a:p>
        </p:txBody>
      </p:sp>
      <p:sp>
        <p:nvSpPr>
          <p:cNvPr id="153" name="Text Box 76"/>
          <p:cNvSpPr txBox="1">
            <a:spLocks noChangeArrowheads="1"/>
          </p:cNvSpPr>
          <p:nvPr/>
        </p:nvSpPr>
        <p:spPr bwMode="auto">
          <a:xfrm>
            <a:off x="2480178" y="3962654"/>
            <a:ext cx="26654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sz="1400" b="0" dirty="0"/>
              <a:t>Glyceraldehyde-3-phosphate dehydrogenase</a:t>
            </a:r>
            <a:endParaRPr lang="ru-RU" altLang="ru-RU" sz="1400" dirty="0" smtClean="0">
              <a:solidFill>
                <a:prstClr val="black"/>
              </a:solidFill>
            </a:endParaRPr>
          </a:p>
        </p:txBody>
      </p:sp>
      <p:sp>
        <p:nvSpPr>
          <p:cNvPr id="154" name="Text Box 79"/>
          <p:cNvSpPr txBox="1">
            <a:spLocks noChangeArrowheads="1"/>
          </p:cNvSpPr>
          <p:nvPr/>
        </p:nvSpPr>
        <p:spPr bwMode="auto">
          <a:xfrm>
            <a:off x="4212010" y="4920849"/>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a:t>
            </a:r>
            <a:r>
              <a:rPr lang="en-GB" altLang="ru-RU" dirty="0" smtClean="0">
                <a:solidFill>
                  <a:prstClr val="black"/>
                </a:solidFill>
              </a:rPr>
              <a:t>NAD</a:t>
            </a:r>
            <a:r>
              <a:rPr lang="ru-RU" altLang="ru-RU" baseline="30000" dirty="0" smtClean="0">
                <a:solidFill>
                  <a:prstClr val="black"/>
                </a:solidFill>
              </a:rPr>
              <a:t>+</a:t>
            </a:r>
          </a:p>
        </p:txBody>
      </p:sp>
      <p:sp>
        <p:nvSpPr>
          <p:cNvPr id="155" name="Text Box 80"/>
          <p:cNvSpPr txBox="1">
            <a:spLocks noChangeArrowheads="1"/>
          </p:cNvSpPr>
          <p:nvPr/>
        </p:nvSpPr>
        <p:spPr bwMode="auto">
          <a:xfrm>
            <a:off x="2411760" y="4925170"/>
            <a:ext cx="1728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a:t>
            </a:r>
            <a:r>
              <a:rPr lang="en-GB" altLang="ru-RU" dirty="0" smtClean="0">
                <a:solidFill>
                  <a:prstClr val="black"/>
                </a:solidFill>
              </a:rPr>
              <a:t>NAD</a:t>
            </a:r>
            <a:r>
              <a:rPr lang="ru-RU" altLang="ru-RU" dirty="0" smtClean="0">
                <a:solidFill>
                  <a:prstClr val="black"/>
                </a:solidFill>
              </a:rPr>
              <a:t>Н </a:t>
            </a:r>
            <a:r>
              <a:rPr lang="en-US" altLang="ru-RU" dirty="0">
                <a:solidFill>
                  <a:prstClr val="black"/>
                </a:solidFill>
              </a:rPr>
              <a:t>+ </a:t>
            </a:r>
            <a:r>
              <a:rPr lang="en-US" altLang="ru-RU" dirty="0" smtClean="0">
                <a:solidFill>
                  <a:prstClr val="black"/>
                </a:solidFill>
              </a:rPr>
              <a:t>H</a:t>
            </a:r>
            <a:r>
              <a:rPr lang="en-US" altLang="ru-RU" baseline="30000" dirty="0" smtClean="0">
                <a:solidFill>
                  <a:prstClr val="black"/>
                </a:solidFill>
              </a:rPr>
              <a:t>+</a:t>
            </a:r>
            <a:r>
              <a:rPr lang="ru-RU" altLang="ru-RU" dirty="0" smtClean="0">
                <a:solidFill>
                  <a:prstClr val="black"/>
                </a:solidFill>
              </a:rPr>
              <a:t>)</a:t>
            </a:r>
            <a:endParaRPr lang="ru-RU" altLang="ru-RU" baseline="30000" dirty="0">
              <a:solidFill>
                <a:prstClr val="black"/>
              </a:solidFill>
            </a:endParaRPr>
          </a:p>
        </p:txBody>
      </p:sp>
      <p:cxnSp>
        <p:nvCxnSpPr>
          <p:cNvPr id="156" name="AutoShape 81"/>
          <p:cNvCxnSpPr>
            <a:cxnSpLocks noChangeShapeType="1"/>
            <a:stCxn id="154" idx="0"/>
            <a:endCxn id="155" idx="0"/>
          </p:cNvCxnSpPr>
          <p:nvPr/>
        </p:nvCxnSpPr>
        <p:spPr bwMode="auto">
          <a:xfrm rot="16200000" flipH="1" flipV="1">
            <a:off x="3993788" y="4202916"/>
            <a:ext cx="4321" cy="1440185"/>
          </a:xfrm>
          <a:prstGeom prst="curvedConnector3">
            <a:avLst>
              <a:gd name="adj1" fmla="val -5290442"/>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57" name="AutoShape 144"/>
          <p:cNvSpPr>
            <a:spLocks noChangeArrowheads="1"/>
          </p:cNvSpPr>
          <p:nvPr/>
        </p:nvSpPr>
        <p:spPr bwMode="auto">
          <a:xfrm rot="5400000">
            <a:off x="3700608" y="3351606"/>
            <a:ext cx="142875" cy="2233612"/>
          </a:xfrm>
          <a:prstGeom prst="upArrow">
            <a:avLst>
              <a:gd name="adj1" fmla="val 42861"/>
              <a:gd name="adj2" fmla="val 199542"/>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8" name="AutoShape 145"/>
          <p:cNvSpPr>
            <a:spLocks noChangeArrowheads="1"/>
          </p:cNvSpPr>
          <p:nvPr/>
        </p:nvSpPr>
        <p:spPr bwMode="auto">
          <a:xfrm rot="16200000" flipH="1">
            <a:off x="3664096" y="3459555"/>
            <a:ext cx="144462" cy="2305050"/>
          </a:xfrm>
          <a:prstGeom prst="upArrow">
            <a:avLst>
              <a:gd name="adj1" fmla="val 42861"/>
              <a:gd name="adj2" fmla="val 203662"/>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9" name="Text Box 19"/>
          <p:cNvSpPr txBox="1">
            <a:spLocks noChangeArrowheads="1"/>
          </p:cNvSpPr>
          <p:nvPr/>
        </p:nvSpPr>
        <p:spPr bwMode="auto">
          <a:xfrm>
            <a:off x="5715027" y="3935012"/>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60" name="Line 20"/>
          <p:cNvSpPr>
            <a:spLocks noChangeShapeType="1"/>
          </p:cNvSpPr>
          <p:nvPr/>
        </p:nvSpPr>
        <p:spPr bwMode="auto">
          <a:xfrm>
            <a:off x="5859490" y="4301724"/>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1" name="Text Box 21"/>
          <p:cNvSpPr txBox="1">
            <a:spLocks noChangeArrowheads="1"/>
          </p:cNvSpPr>
          <p:nvPr/>
        </p:nvSpPr>
        <p:spPr bwMode="auto">
          <a:xfrm>
            <a:off x="5715027" y="4366812"/>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62" name="Line 22"/>
          <p:cNvSpPr>
            <a:spLocks noChangeShapeType="1"/>
          </p:cNvSpPr>
          <p:nvPr/>
        </p:nvSpPr>
        <p:spPr bwMode="auto">
          <a:xfrm>
            <a:off x="5859490" y="4654149"/>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3" name="Line 23"/>
          <p:cNvSpPr>
            <a:spLocks noChangeShapeType="1"/>
          </p:cNvSpPr>
          <p:nvPr/>
        </p:nvSpPr>
        <p:spPr bwMode="auto">
          <a:xfrm>
            <a:off x="5570565" y="4517624"/>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4" name="Line 24"/>
          <p:cNvSpPr>
            <a:spLocks noChangeShapeType="1"/>
          </p:cNvSpPr>
          <p:nvPr/>
        </p:nvSpPr>
        <p:spPr bwMode="auto">
          <a:xfrm>
            <a:off x="6003952" y="4517624"/>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5" name="Text Box 25"/>
          <p:cNvSpPr txBox="1">
            <a:spLocks noChangeArrowheads="1"/>
          </p:cNvSpPr>
          <p:nvPr/>
        </p:nvSpPr>
        <p:spPr bwMode="auto">
          <a:xfrm>
            <a:off x="5283227" y="4373162"/>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66" name="Text Box 26"/>
          <p:cNvSpPr txBox="1">
            <a:spLocks noChangeArrowheads="1"/>
          </p:cNvSpPr>
          <p:nvPr/>
        </p:nvSpPr>
        <p:spPr bwMode="auto">
          <a:xfrm>
            <a:off x="6146827" y="4366812"/>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67" name="Text Box 27"/>
          <p:cNvSpPr txBox="1">
            <a:spLocks noChangeArrowheads="1"/>
          </p:cNvSpPr>
          <p:nvPr/>
        </p:nvSpPr>
        <p:spPr bwMode="auto">
          <a:xfrm>
            <a:off x="5715027" y="4871637"/>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68" name="Oval 28"/>
          <p:cNvSpPr>
            <a:spLocks noChangeArrowheads="1"/>
          </p:cNvSpPr>
          <p:nvPr/>
        </p:nvSpPr>
        <p:spPr bwMode="auto">
          <a:xfrm>
            <a:off x="6580215" y="4943074"/>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9" name="Line 29"/>
          <p:cNvSpPr>
            <a:spLocks noChangeShapeType="1"/>
          </p:cNvSpPr>
          <p:nvPr/>
        </p:nvSpPr>
        <p:spPr bwMode="auto">
          <a:xfrm>
            <a:off x="6003952" y="4096937"/>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0" name="Line 30"/>
          <p:cNvSpPr>
            <a:spLocks noChangeShapeType="1"/>
          </p:cNvSpPr>
          <p:nvPr/>
        </p:nvSpPr>
        <p:spPr bwMode="auto">
          <a:xfrm>
            <a:off x="6003952" y="4169962"/>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1" name="Text Box 31"/>
          <p:cNvSpPr txBox="1">
            <a:spLocks noChangeArrowheads="1"/>
          </p:cNvSpPr>
          <p:nvPr/>
        </p:nvSpPr>
        <p:spPr bwMode="auto">
          <a:xfrm>
            <a:off x="6148415" y="3947712"/>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72" name="Line 32"/>
          <p:cNvSpPr>
            <a:spLocks noChangeShapeType="1"/>
          </p:cNvSpPr>
          <p:nvPr/>
        </p:nvSpPr>
        <p:spPr bwMode="auto">
          <a:xfrm flipV="1">
            <a:off x="6005540" y="3798487"/>
            <a:ext cx="142875"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3" name="Text Box 34"/>
          <p:cNvSpPr txBox="1">
            <a:spLocks noChangeArrowheads="1"/>
          </p:cNvSpPr>
          <p:nvPr/>
        </p:nvSpPr>
        <p:spPr bwMode="auto">
          <a:xfrm>
            <a:off x="6075390" y="3582587"/>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74" name="Text Box 35"/>
          <p:cNvSpPr txBox="1">
            <a:spLocks noChangeArrowheads="1"/>
          </p:cNvSpPr>
          <p:nvPr/>
        </p:nvSpPr>
        <p:spPr bwMode="auto">
          <a:xfrm>
            <a:off x="5506319" y="5429946"/>
            <a:ext cx="201801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glyceraldehyde </a:t>
            </a:r>
            <a:endParaRPr lang="en-US" altLang="ru-RU" dirty="0" smtClean="0">
              <a:solidFill>
                <a:srgbClr val="FF0000"/>
              </a:solidFill>
            </a:endParaRPr>
          </a:p>
          <a:p>
            <a:pPr eaLnBrk="1" fontAlgn="base" hangingPunct="1">
              <a:spcBef>
                <a:spcPct val="50000"/>
              </a:spcBef>
              <a:spcAft>
                <a:spcPct val="0"/>
              </a:spcAft>
            </a:pPr>
            <a:r>
              <a:rPr lang="en-US" altLang="ru-RU" dirty="0" smtClean="0">
                <a:solidFill>
                  <a:srgbClr val="FF0000"/>
                </a:solidFill>
              </a:rPr>
              <a:t>3-phosphate</a:t>
            </a:r>
            <a:endParaRPr lang="ru-RU" altLang="ru-RU" dirty="0" smtClean="0">
              <a:solidFill>
                <a:srgbClr val="FF0000"/>
              </a:solidFill>
            </a:endParaRPr>
          </a:p>
        </p:txBody>
      </p:sp>
      <p:sp>
        <p:nvSpPr>
          <p:cNvPr id="175" name="Text Box 37"/>
          <p:cNvSpPr txBox="1">
            <a:spLocks noChangeArrowheads="1"/>
          </p:cNvSpPr>
          <p:nvPr/>
        </p:nvSpPr>
        <p:spPr bwMode="auto">
          <a:xfrm>
            <a:off x="4922865" y="4230287"/>
            <a:ext cx="395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76" name="Text Box 38"/>
          <p:cNvSpPr txBox="1">
            <a:spLocks noChangeArrowheads="1"/>
          </p:cNvSpPr>
          <p:nvPr/>
        </p:nvSpPr>
        <p:spPr bwMode="auto">
          <a:xfrm>
            <a:off x="6651652" y="4158849"/>
            <a:ext cx="6492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4400" b="0" smtClean="0">
                <a:solidFill>
                  <a:prstClr val="black"/>
                </a:solidFill>
              </a:rPr>
              <a:t>+</a:t>
            </a:r>
          </a:p>
        </p:txBody>
      </p:sp>
      <p:sp>
        <p:nvSpPr>
          <p:cNvPr id="177" name="Text Box 39"/>
          <p:cNvSpPr txBox="1">
            <a:spLocks noChangeArrowheads="1"/>
          </p:cNvSpPr>
          <p:nvPr/>
        </p:nvSpPr>
        <p:spPr bwMode="auto">
          <a:xfrm>
            <a:off x="7317702" y="4158849"/>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78" name="Text Box 40"/>
          <p:cNvSpPr txBox="1">
            <a:spLocks noChangeArrowheads="1"/>
          </p:cNvSpPr>
          <p:nvPr/>
        </p:nvSpPr>
        <p:spPr bwMode="auto">
          <a:xfrm>
            <a:off x="8038427" y="4663674"/>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79" name="Text Box 41"/>
          <p:cNvSpPr txBox="1">
            <a:spLocks noChangeArrowheads="1"/>
          </p:cNvSpPr>
          <p:nvPr/>
        </p:nvSpPr>
        <p:spPr bwMode="auto">
          <a:xfrm>
            <a:off x="7820940" y="3582587"/>
            <a:ext cx="647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 O</a:t>
            </a:r>
            <a:endParaRPr lang="ru-RU" altLang="ru-RU" smtClean="0">
              <a:solidFill>
                <a:prstClr val="black"/>
              </a:solidFill>
            </a:endParaRPr>
          </a:p>
        </p:txBody>
      </p:sp>
      <p:sp>
        <p:nvSpPr>
          <p:cNvPr id="180" name="Text Box 42"/>
          <p:cNvSpPr txBox="1">
            <a:spLocks noChangeArrowheads="1"/>
          </p:cNvSpPr>
          <p:nvPr/>
        </p:nvSpPr>
        <p:spPr bwMode="auto">
          <a:xfrm>
            <a:off x="8541665" y="4158849"/>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81" name="Text Box 43"/>
          <p:cNvSpPr txBox="1">
            <a:spLocks noChangeArrowheads="1"/>
          </p:cNvSpPr>
          <p:nvPr/>
        </p:nvSpPr>
        <p:spPr bwMode="auto">
          <a:xfrm>
            <a:off x="8038427" y="4158849"/>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P</a:t>
            </a:r>
            <a:endParaRPr lang="ru-RU" altLang="ru-RU" smtClean="0">
              <a:solidFill>
                <a:prstClr val="black"/>
              </a:solidFill>
            </a:endParaRPr>
          </a:p>
        </p:txBody>
      </p:sp>
      <p:sp>
        <p:nvSpPr>
          <p:cNvPr id="182" name="Line 44"/>
          <p:cNvSpPr>
            <a:spLocks noChangeShapeType="1"/>
          </p:cNvSpPr>
          <p:nvPr/>
        </p:nvSpPr>
        <p:spPr bwMode="auto">
          <a:xfrm>
            <a:off x="7822527" y="4303312"/>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83" name="Line 45"/>
          <p:cNvSpPr>
            <a:spLocks noChangeShapeType="1"/>
          </p:cNvSpPr>
          <p:nvPr/>
        </p:nvSpPr>
        <p:spPr bwMode="auto">
          <a:xfrm>
            <a:off x="8325765" y="4303312"/>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84" name="Line 46"/>
          <p:cNvSpPr>
            <a:spLocks noChangeShapeType="1"/>
          </p:cNvSpPr>
          <p:nvPr/>
        </p:nvSpPr>
        <p:spPr bwMode="auto">
          <a:xfrm>
            <a:off x="8182890" y="3942949"/>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85" name="Line 47"/>
          <p:cNvSpPr>
            <a:spLocks noChangeShapeType="1"/>
          </p:cNvSpPr>
          <p:nvPr/>
        </p:nvSpPr>
        <p:spPr bwMode="auto">
          <a:xfrm>
            <a:off x="8182890" y="4447774"/>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86" name="Line 49"/>
          <p:cNvSpPr>
            <a:spLocks noChangeShapeType="1"/>
          </p:cNvSpPr>
          <p:nvPr/>
        </p:nvSpPr>
        <p:spPr bwMode="auto">
          <a:xfrm>
            <a:off x="8254327" y="4447774"/>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87" name="Text Box 72"/>
          <p:cNvSpPr txBox="1">
            <a:spLocks noChangeArrowheads="1"/>
          </p:cNvSpPr>
          <p:nvPr/>
        </p:nvSpPr>
        <p:spPr bwMode="auto">
          <a:xfrm>
            <a:off x="7020272" y="4230287"/>
            <a:ext cx="395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Tree>
    <p:extLst>
      <p:ext uri="{BB962C8B-B14F-4D97-AF65-F5344CB8AC3E}">
        <p14:creationId xmlns:p14="http://schemas.microsoft.com/office/powerpoint/2010/main" val="29418966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102"/>
          <p:cNvSpPr>
            <a:spLocks noGrp="1" noChangeArrowheads="1"/>
          </p:cNvSpPr>
          <p:nvPr>
            <p:ph type="title"/>
          </p:nvPr>
        </p:nvSpPr>
        <p:spPr>
          <a:xfrm>
            <a:off x="468313" y="-171400"/>
            <a:ext cx="8229600" cy="850900"/>
          </a:xfrm>
          <a:noFill/>
        </p:spPr>
        <p:txBody>
          <a:bodyPr/>
          <a:lstStyle/>
          <a:p>
            <a:r>
              <a:rPr lang="en-US" altLang="ru-RU" b="1" dirty="0"/>
              <a:t>The reactions of gluconeogenesis</a:t>
            </a:r>
            <a:endParaRPr lang="ru-RU" altLang="ru-RU" b="1" dirty="0" smtClean="0"/>
          </a:p>
        </p:txBody>
      </p:sp>
      <p:sp>
        <p:nvSpPr>
          <p:cNvPr id="105" name="Text Box 86"/>
          <p:cNvSpPr txBox="1">
            <a:spLocks noChangeArrowheads="1"/>
          </p:cNvSpPr>
          <p:nvPr/>
        </p:nvSpPr>
        <p:spPr bwMode="auto">
          <a:xfrm>
            <a:off x="333287" y="707603"/>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6)</a:t>
            </a:r>
          </a:p>
        </p:txBody>
      </p:sp>
      <p:sp>
        <p:nvSpPr>
          <p:cNvPr id="106" name="Oval 88"/>
          <p:cNvSpPr>
            <a:spLocks noChangeArrowheads="1"/>
          </p:cNvSpPr>
          <p:nvPr/>
        </p:nvSpPr>
        <p:spPr bwMode="auto">
          <a:xfrm>
            <a:off x="36165" y="1963043"/>
            <a:ext cx="2016125" cy="1008063"/>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07" name="Text Box 33"/>
          <p:cNvSpPr txBox="1">
            <a:spLocks noChangeArrowheads="1"/>
          </p:cNvSpPr>
          <p:nvPr/>
        </p:nvSpPr>
        <p:spPr bwMode="auto">
          <a:xfrm>
            <a:off x="2194893" y="620688"/>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08" name="Text Box 34"/>
          <p:cNvSpPr txBox="1">
            <a:spLocks noChangeArrowheads="1"/>
          </p:cNvSpPr>
          <p:nvPr/>
        </p:nvSpPr>
        <p:spPr bwMode="auto">
          <a:xfrm>
            <a:off x="2194893" y="1052488"/>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09" name="Line 35"/>
          <p:cNvSpPr>
            <a:spLocks noChangeShapeType="1"/>
          </p:cNvSpPr>
          <p:nvPr/>
        </p:nvSpPr>
        <p:spPr bwMode="auto">
          <a:xfrm>
            <a:off x="2339355" y="90802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10" name="Line 36"/>
          <p:cNvSpPr>
            <a:spLocks noChangeShapeType="1"/>
          </p:cNvSpPr>
          <p:nvPr/>
        </p:nvSpPr>
        <p:spPr bwMode="auto">
          <a:xfrm>
            <a:off x="2339355" y="134141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11" name="Text Box 37"/>
          <p:cNvSpPr txBox="1">
            <a:spLocks noChangeArrowheads="1"/>
          </p:cNvSpPr>
          <p:nvPr/>
        </p:nvSpPr>
        <p:spPr bwMode="auto">
          <a:xfrm>
            <a:off x="2194893" y="148428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H</a:t>
            </a:r>
            <a:r>
              <a:rPr lang="en-US" altLang="ru-RU" baseline="-25000" smtClean="0">
                <a:solidFill>
                  <a:prstClr val="black"/>
                </a:solidFill>
              </a:rPr>
              <a:t>2</a:t>
            </a:r>
            <a:r>
              <a:rPr lang="en-US" altLang="ru-RU" smtClean="0">
                <a:solidFill>
                  <a:prstClr val="black"/>
                </a:solidFill>
              </a:rPr>
              <a:t>OH</a:t>
            </a:r>
            <a:endParaRPr lang="ru-RU" altLang="ru-RU" smtClean="0">
              <a:solidFill>
                <a:prstClr val="black"/>
              </a:solidFill>
            </a:endParaRPr>
          </a:p>
        </p:txBody>
      </p:sp>
      <p:sp>
        <p:nvSpPr>
          <p:cNvPr id="112" name="Line 38"/>
          <p:cNvSpPr>
            <a:spLocks noChangeShapeType="1"/>
          </p:cNvSpPr>
          <p:nvPr/>
        </p:nvSpPr>
        <p:spPr bwMode="auto">
          <a:xfrm>
            <a:off x="2483818" y="11969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13" name="Text Box 39"/>
          <p:cNvSpPr txBox="1">
            <a:spLocks noChangeArrowheads="1"/>
          </p:cNvSpPr>
          <p:nvPr/>
        </p:nvSpPr>
        <p:spPr bwMode="auto">
          <a:xfrm>
            <a:off x="2626693" y="1046138"/>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14" name="Oval 44"/>
          <p:cNvSpPr>
            <a:spLocks noChangeArrowheads="1"/>
          </p:cNvSpPr>
          <p:nvPr/>
        </p:nvSpPr>
        <p:spPr bwMode="auto">
          <a:xfrm>
            <a:off x="3060080" y="69212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15" name="Line 45"/>
          <p:cNvSpPr>
            <a:spLocks noChangeShapeType="1"/>
          </p:cNvSpPr>
          <p:nvPr/>
        </p:nvSpPr>
        <p:spPr bwMode="auto">
          <a:xfrm>
            <a:off x="2483818" y="12683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16" name="Text Box 54"/>
          <p:cNvSpPr txBox="1">
            <a:spLocks noChangeArrowheads="1"/>
          </p:cNvSpPr>
          <p:nvPr/>
        </p:nvSpPr>
        <p:spPr bwMode="auto">
          <a:xfrm>
            <a:off x="2554933" y="2917800"/>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17" name="Line 55"/>
          <p:cNvSpPr>
            <a:spLocks noChangeShapeType="1"/>
          </p:cNvSpPr>
          <p:nvPr/>
        </p:nvSpPr>
        <p:spPr bwMode="auto">
          <a:xfrm>
            <a:off x="2699395" y="328451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18" name="Text Box 56"/>
          <p:cNvSpPr txBox="1">
            <a:spLocks noChangeArrowheads="1"/>
          </p:cNvSpPr>
          <p:nvPr/>
        </p:nvSpPr>
        <p:spPr bwMode="auto">
          <a:xfrm>
            <a:off x="2554933" y="3349600"/>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19" name="Line 57"/>
          <p:cNvSpPr>
            <a:spLocks noChangeShapeType="1"/>
          </p:cNvSpPr>
          <p:nvPr/>
        </p:nvSpPr>
        <p:spPr bwMode="auto">
          <a:xfrm>
            <a:off x="2699395" y="363693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0" name="Line 62"/>
          <p:cNvSpPr>
            <a:spLocks noChangeShapeType="1"/>
          </p:cNvSpPr>
          <p:nvPr/>
        </p:nvSpPr>
        <p:spPr bwMode="auto">
          <a:xfrm>
            <a:off x="2410470" y="350041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1" name="Line 63"/>
          <p:cNvSpPr>
            <a:spLocks noChangeShapeType="1"/>
          </p:cNvSpPr>
          <p:nvPr/>
        </p:nvSpPr>
        <p:spPr bwMode="auto">
          <a:xfrm>
            <a:off x="2843858" y="350041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2" name="Text Box 64"/>
          <p:cNvSpPr txBox="1">
            <a:spLocks noChangeArrowheads="1"/>
          </p:cNvSpPr>
          <p:nvPr/>
        </p:nvSpPr>
        <p:spPr bwMode="auto">
          <a:xfrm>
            <a:off x="2123133" y="335595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 name="Text Box 65"/>
          <p:cNvSpPr txBox="1">
            <a:spLocks noChangeArrowheads="1"/>
          </p:cNvSpPr>
          <p:nvPr/>
        </p:nvSpPr>
        <p:spPr bwMode="auto">
          <a:xfrm>
            <a:off x="2986733" y="334960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24" name="Text Box 66"/>
          <p:cNvSpPr txBox="1">
            <a:spLocks noChangeArrowheads="1"/>
          </p:cNvSpPr>
          <p:nvPr/>
        </p:nvSpPr>
        <p:spPr bwMode="auto">
          <a:xfrm>
            <a:off x="2554933" y="3854425"/>
            <a:ext cx="1296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25" name="Oval 67"/>
          <p:cNvSpPr>
            <a:spLocks noChangeArrowheads="1"/>
          </p:cNvSpPr>
          <p:nvPr/>
        </p:nvSpPr>
        <p:spPr bwMode="auto">
          <a:xfrm>
            <a:off x="3420120" y="3925863"/>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6" name="Text Box 69"/>
          <p:cNvSpPr txBox="1">
            <a:spLocks noChangeArrowheads="1"/>
          </p:cNvSpPr>
          <p:nvPr/>
        </p:nvSpPr>
        <p:spPr bwMode="auto">
          <a:xfrm>
            <a:off x="1928402" y="2060892"/>
            <a:ext cx="15110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200" dirty="0">
                <a:solidFill>
                  <a:srgbClr val="FF0000"/>
                </a:solidFill>
              </a:rPr>
              <a:t>dihydroxyacetone phosphate</a:t>
            </a:r>
            <a:endParaRPr lang="ru-RU" altLang="ru-RU" sz="1200" dirty="0" smtClean="0">
              <a:solidFill>
                <a:srgbClr val="FF0000"/>
              </a:solidFill>
            </a:endParaRPr>
          </a:p>
        </p:txBody>
      </p:sp>
      <p:sp>
        <p:nvSpPr>
          <p:cNvPr id="127" name="Line 70"/>
          <p:cNvSpPr>
            <a:spLocks noChangeShapeType="1"/>
          </p:cNvSpPr>
          <p:nvPr/>
        </p:nvSpPr>
        <p:spPr bwMode="auto">
          <a:xfrm>
            <a:off x="2843858" y="30797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8" name="Line 71"/>
          <p:cNvSpPr>
            <a:spLocks noChangeShapeType="1"/>
          </p:cNvSpPr>
          <p:nvPr/>
        </p:nvSpPr>
        <p:spPr bwMode="auto">
          <a:xfrm>
            <a:off x="2843858" y="31527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9" name="Text Box 72"/>
          <p:cNvSpPr txBox="1">
            <a:spLocks noChangeArrowheads="1"/>
          </p:cNvSpPr>
          <p:nvPr/>
        </p:nvSpPr>
        <p:spPr bwMode="auto">
          <a:xfrm>
            <a:off x="2988320" y="2930500"/>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30" name="Line 73"/>
          <p:cNvSpPr>
            <a:spLocks noChangeShapeType="1"/>
          </p:cNvSpPr>
          <p:nvPr/>
        </p:nvSpPr>
        <p:spPr bwMode="auto">
          <a:xfrm flipV="1">
            <a:off x="2845445" y="2781275"/>
            <a:ext cx="142875"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1" name="Text Box 75"/>
          <p:cNvSpPr txBox="1">
            <a:spLocks noChangeArrowheads="1"/>
          </p:cNvSpPr>
          <p:nvPr/>
        </p:nvSpPr>
        <p:spPr bwMode="auto">
          <a:xfrm>
            <a:off x="2915295" y="25653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2" name="Text Box 76"/>
          <p:cNvSpPr txBox="1">
            <a:spLocks noChangeArrowheads="1"/>
          </p:cNvSpPr>
          <p:nvPr/>
        </p:nvSpPr>
        <p:spPr bwMode="auto">
          <a:xfrm>
            <a:off x="3454696" y="3271972"/>
            <a:ext cx="13603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200" dirty="0">
                <a:solidFill>
                  <a:srgbClr val="FF0000"/>
                </a:solidFill>
              </a:rPr>
              <a:t>glyceraldehyde 3-phosphate</a:t>
            </a:r>
            <a:endParaRPr lang="ru-RU" altLang="ru-RU" sz="1200" dirty="0" smtClean="0">
              <a:solidFill>
                <a:srgbClr val="FF0000"/>
              </a:solidFill>
            </a:endParaRPr>
          </a:p>
        </p:txBody>
      </p:sp>
      <p:cxnSp>
        <p:nvCxnSpPr>
          <p:cNvPr id="133" name="AutoShape 85"/>
          <p:cNvCxnSpPr>
            <a:cxnSpLocks noChangeShapeType="1"/>
          </p:cNvCxnSpPr>
          <p:nvPr/>
        </p:nvCxnSpPr>
        <p:spPr bwMode="auto">
          <a:xfrm flipH="1">
            <a:off x="2267744" y="1230288"/>
            <a:ext cx="1588" cy="2303462"/>
          </a:xfrm>
          <a:prstGeom prst="curvedConnector3">
            <a:avLst>
              <a:gd name="adj1" fmla="val 140699968"/>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34" name="Text Box 87"/>
          <p:cNvSpPr txBox="1">
            <a:spLocks noChangeArrowheads="1"/>
          </p:cNvSpPr>
          <p:nvPr/>
        </p:nvSpPr>
        <p:spPr bwMode="auto">
          <a:xfrm>
            <a:off x="109190" y="2178943"/>
            <a:ext cx="20145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prstClr val="black"/>
                </a:solidFill>
              </a:rPr>
              <a:t>Triose phosphate isomerase</a:t>
            </a:r>
            <a:endParaRPr lang="ru-RU" altLang="ru-RU" sz="1600" dirty="0" smtClean="0">
              <a:solidFill>
                <a:prstClr val="black"/>
              </a:solidFill>
            </a:endParaRPr>
          </a:p>
        </p:txBody>
      </p:sp>
      <p:sp>
        <p:nvSpPr>
          <p:cNvPr id="136" name="Oval 78"/>
          <p:cNvSpPr>
            <a:spLocks noChangeArrowheads="1"/>
          </p:cNvSpPr>
          <p:nvPr/>
        </p:nvSpPr>
        <p:spPr bwMode="auto">
          <a:xfrm>
            <a:off x="3244593" y="698189"/>
            <a:ext cx="1680335" cy="1490838"/>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40" name="Text Box 82"/>
          <p:cNvSpPr txBox="1">
            <a:spLocks noChangeArrowheads="1"/>
          </p:cNvSpPr>
          <p:nvPr/>
        </p:nvSpPr>
        <p:spPr bwMode="auto">
          <a:xfrm>
            <a:off x="3059758" y="904999"/>
            <a:ext cx="2016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a:r>
              <a:rPr lang="en-US" b="0" dirty="0"/>
              <a:t>Aldolase</a:t>
            </a:r>
          </a:p>
        </p:txBody>
      </p:sp>
      <p:sp>
        <p:nvSpPr>
          <p:cNvPr id="141" name="AutoShape 91"/>
          <p:cNvSpPr>
            <a:spLocks noChangeArrowheads="1"/>
          </p:cNvSpPr>
          <p:nvPr/>
        </p:nvSpPr>
        <p:spPr bwMode="auto">
          <a:xfrm rot="5400000">
            <a:off x="4052085" y="1608395"/>
            <a:ext cx="149845" cy="1488684"/>
          </a:xfrm>
          <a:prstGeom prst="upArrow">
            <a:avLst>
              <a:gd name="adj1" fmla="val 42861"/>
              <a:gd name="adj2" fmla="val 222597"/>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44" name="Text Box 4"/>
          <p:cNvSpPr txBox="1">
            <a:spLocks noChangeArrowheads="1"/>
          </p:cNvSpPr>
          <p:nvPr/>
        </p:nvSpPr>
        <p:spPr bwMode="auto">
          <a:xfrm>
            <a:off x="5507930" y="764704"/>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45" name="Text Box 5"/>
          <p:cNvSpPr txBox="1">
            <a:spLocks noChangeArrowheads="1"/>
          </p:cNvSpPr>
          <p:nvPr/>
        </p:nvSpPr>
        <p:spPr bwMode="auto">
          <a:xfrm>
            <a:off x="5507930" y="1196504"/>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46" name="Line 6"/>
          <p:cNvSpPr>
            <a:spLocks noChangeShapeType="1"/>
          </p:cNvSpPr>
          <p:nvPr/>
        </p:nvSpPr>
        <p:spPr bwMode="auto">
          <a:xfrm>
            <a:off x="5652393" y="1052042"/>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7" name="Line 7"/>
          <p:cNvSpPr>
            <a:spLocks noChangeShapeType="1"/>
          </p:cNvSpPr>
          <p:nvPr/>
        </p:nvSpPr>
        <p:spPr bwMode="auto">
          <a:xfrm>
            <a:off x="5652393" y="1485429"/>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8" name="Text Box 8"/>
          <p:cNvSpPr txBox="1">
            <a:spLocks noChangeArrowheads="1"/>
          </p:cNvSpPr>
          <p:nvPr/>
        </p:nvSpPr>
        <p:spPr bwMode="auto">
          <a:xfrm>
            <a:off x="5507930" y="1628304"/>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49" name="Text Box 9"/>
          <p:cNvSpPr txBox="1">
            <a:spLocks noChangeArrowheads="1"/>
          </p:cNvSpPr>
          <p:nvPr/>
        </p:nvSpPr>
        <p:spPr bwMode="auto">
          <a:xfrm>
            <a:off x="5507930" y="2060104"/>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50" name="Line 10"/>
          <p:cNvSpPr>
            <a:spLocks noChangeShapeType="1"/>
          </p:cNvSpPr>
          <p:nvPr/>
        </p:nvSpPr>
        <p:spPr bwMode="auto">
          <a:xfrm>
            <a:off x="5652393" y="1915642"/>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1" name="Line 11"/>
          <p:cNvSpPr>
            <a:spLocks noChangeShapeType="1"/>
          </p:cNvSpPr>
          <p:nvPr/>
        </p:nvSpPr>
        <p:spPr bwMode="auto">
          <a:xfrm>
            <a:off x="5652393" y="2349029"/>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2" name="Text Box 12"/>
          <p:cNvSpPr txBox="1">
            <a:spLocks noChangeArrowheads="1"/>
          </p:cNvSpPr>
          <p:nvPr/>
        </p:nvSpPr>
        <p:spPr bwMode="auto">
          <a:xfrm>
            <a:off x="5507930" y="2491904"/>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53" name="Line 13"/>
          <p:cNvSpPr>
            <a:spLocks noChangeShapeType="1"/>
          </p:cNvSpPr>
          <p:nvPr/>
        </p:nvSpPr>
        <p:spPr bwMode="auto">
          <a:xfrm>
            <a:off x="5652393" y="2779242"/>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 name="Line 14"/>
          <p:cNvSpPr>
            <a:spLocks noChangeShapeType="1"/>
          </p:cNvSpPr>
          <p:nvPr/>
        </p:nvSpPr>
        <p:spPr bwMode="auto">
          <a:xfrm>
            <a:off x="5796855" y="1340967"/>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5" name="Text Box 15"/>
          <p:cNvSpPr txBox="1">
            <a:spLocks noChangeArrowheads="1"/>
          </p:cNvSpPr>
          <p:nvPr/>
        </p:nvSpPr>
        <p:spPr bwMode="auto">
          <a:xfrm>
            <a:off x="5939730" y="1190154"/>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56" name="Line 16"/>
          <p:cNvSpPr>
            <a:spLocks noChangeShapeType="1"/>
          </p:cNvSpPr>
          <p:nvPr/>
        </p:nvSpPr>
        <p:spPr bwMode="auto">
          <a:xfrm>
            <a:off x="5363468" y="2210917"/>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7" name="Line 17"/>
          <p:cNvSpPr>
            <a:spLocks noChangeShapeType="1"/>
          </p:cNvSpPr>
          <p:nvPr/>
        </p:nvSpPr>
        <p:spPr bwMode="auto">
          <a:xfrm>
            <a:off x="5796855" y="2210917"/>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8" name="Text Box 18"/>
          <p:cNvSpPr txBox="1">
            <a:spLocks noChangeArrowheads="1"/>
          </p:cNvSpPr>
          <p:nvPr/>
        </p:nvSpPr>
        <p:spPr bwMode="auto">
          <a:xfrm>
            <a:off x="5076130" y="2066454"/>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59" name="Text Box 19"/>
          <p:cNvSpPr txBox="1">
            <a:spLocks noChangeArrowheads="1"/>
          </p:cNvSpPr>
          <p:nvPr/>
        </p:nvSpPr>
        <p:spPr bwMode="auto">
          <a:xfrm>
            <a:off x="5939730" y="2060104"/>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60" name="Line 20"/>
          <p:cNvSpPr>
            <a:spLocks noChangeShapeType="1"/>
          </p:cNvSpPr>
          <p:nvPr/>
        </p:nvSpPr>
        <p:spPr bwMode="auto">
          <a:xfrm>
            <a:off x="5363468" y="2642717"/>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1" name="Line 21"/>
          <p:cNvSpPr>
            <a:spLocks noChangeShapeType="1"/>
          </p:cNvSpPr>
          <p:nvPr/>
        </p:nvSpPr>
        <p:spPr bwMode="auto">
          <a:xfrm>
            <a:off x="5796855" y="2642717"/>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2" name="Text Box 22"/>
          <p:cNvSpPr txBox="1">
            <a:spLocks noChangeArrowheads="1"/>
          </p:cNvSpPr>
          <p:nvPr/>
        </p:nvSpPr>
        <p:spPr bwMode="auto">
          <a:xfrm>
            <a:off x="5076130" y="2498254"/>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63" name="Text Box 23"/>
          <p:cNvSpPr txBox="1">
            <a:spLocks noChangeArrowheads="1"/>
          </p:cNvSpPr>
          <p:nvPr/>
        </p:nvSpPr>
        <p:spPr bwMode="auto">
          <a:xfrm>
            <a:off x="5939730" y="2491904"/>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64" name="Line 24"/>
          <p:cNvSpPr>
            <a:spLocks noChangeShapeType="1"/>
          </p:cNvSpPr>
          <p:nvPr/>
        </p:nvSpPr>
        <p:spPr bwMode="auto">
          <a:xfrm>
            <a:off x="5363468" y="1766417"/>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5" name="Line 25"/>
          <p:cNvSpPr>
            <a:spLocks noChangeShapeType="1"/>
          </p:cNvSpPr>
          <p:nvPr/>
        </p:nvSpPr>
        <p:spPr bwMode="auto">
          <a:xfrm>
            <a:off x="5796855" y="1766417"/>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6" name="Text Box 26"/>
          <p:cNvSpPr txBox="1">
            <a:spLocks noChangeArrowheads="1"/>
          </p:cNvSpPr>
          <p:nvPr/>
        </p:nvSpPr>
        <p:spPr bwMode="auto">
          <a:xfrm>
            <a:off x="4860230" y="1621954"/>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67" name="Text Box 27"/>
          <p:cNvSpPr txBox="1">
            <a:spLocks noChangeArrowheads="1"/>
          </p:cNvSpPr>
          <p:nvPr/>
        </p:nvSpPr>
        <p:spPr bwMode="auto">
          <a:xfrm>
            <a:off x="5939730" y="1615604"/>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68" name="Oval 28"/>
          <p:cNvSpPr>
            <a:spLocks noChangeArrowheads="1"/>
          </p:cNvSpPr>
          <p:nvPr/>
        </p:nvSpPr>
        <p:spPr bwMode="auto">
          <a:xfrm>
            <a:off x="6373118" y="836142"/>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9" name="Text Box 29"/>
          <p:cNvSpPr txBox="1">
            <a:spLocks noChangeArrowheads="1"/>
          </p:cNvSpPr>
          <p:nvPr/>
        </p:nvSpPr>
        <p:spPr bwMode="auto">
          <a:xfrm>
            <a:off x="5507930" y="2996729"/>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70" name="Oval 30"/>
          <p:cNvSpPr>
            <a:spLocks noChangeArrowheads="1"/>
          </p:cNvSpPr>
          <p:nvPr/>
        </p:nvSpPr>
        <p:spPr bwMode="auto">
          <a:xfrm>
            <a:off x="6373118" y="3068167"/>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71" name="Line 31"/>
          <p:cNvSpPr>
            <a:spLocks noChangeShapeType="1"/>
          </p:cNvSpPr>
          <p:nvPr/>
        </p:nvSpPr>
        <p:spPr bwMode="auto">
          <a:xfrm>
            <a:off x="5796855" y="1412404"/>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2" name="Text Box 32"/>
          <p:cNvSpPr txBox="1">
            <a:spLocks noChangeArrowheads="1"/>
          </p:cNvSpPr>
          <p:nvPr/>
        </p:nvSpPr>
        <p:spPr bwMode="auto">
          <a:xfrm>
            <a:off x="4417816" y="3470938"/>
            <a:ext cx="4726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b="0" dirty="0" smtClean="0">
                <a:solidFill>
                  <a:srgbClr val="FF0000"/>
                </a:solidFill>
              </a:rPr>
              <a:t>fructose- </a:t>
            </a:r>
            <a:r>
              <a:rPr lang="en-US" b="0" dirty="0">
                <a:solidFill>
                  <a:srgbClr val="FF0000"/>
                </a:solidFill>
              </a:rPr>
              <a:t>1,6-</a:t>
            </a:r>
            <a:r>
              <a:rPr lang="en-US" b="0" i="1" dirty="0">
                <a:solidFill>
                  <a:srgbClr val="FF0000"/>
                </a:solidFill>
              </a:rPr>
              <a:t>bi</a:t>
            </a:r>
            <a:r>
              <a:rPr lang="en-US" b="0" dirty="0">
                <a:solidFill>
                  <a:srgbClr val="FF0000"/>
                </a:solidFill>
              </a:rPr>
              <a:t>sphosphate</a:t>
            </a:r>
            <a:endParaRPr lang="ru-RU" altLang="ru-RU" dirty="0" smtClean="0">
              <a:solidFill>
                <a:srgbClr val="FF0000"/>
              </a:solidFill>
            </a:endParaRPr>
          </a:p>
        </p:txBody>
      </p:sp>
      <p:sp>
        <p:nvSpPr>
          <p:cNvPr id="68" name="Text Box 86"/>
          <p:cNvSpPr txBox="1">
            <a:spLocks noChangeArrowheads="1"/>
          </p:cNvSpPr>
          <p:nvPr/>
        </p:nvSpPr>
        <p:spPr bwMode="auto">
          <a:xfrm>
            <a:off x="142503" y="4631977"/>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7)</a:t>
            </a:r>
          </a:p>
        </p:txBody>
      </p:sp>
      <p:sp>
        <p:nvSpPr>
          <p:cNvPr id="69" name="Line 57"/>
          <p:cNvSpPr>
            <a:spLocks noChangeShapeType="1"/>
          </p:cNvSpPr>
          <p:nvPr/>
        </p:nvSpPr>
        <p:spPr bwMode="auto">
          <a:xfrm flipH="1">
            <a:off x="1547441" y="4912965"/>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70" name="Line 58"/>
          <p:cNvSpPr>
            <a:spLocks noChangeShapeType="1"/>
          </p:cNvSpPr>
          <p:nvPr/>
        </p:nvSpPr>
        <p:spPr bwMode="auto">
          <a:xfrm>
            <a:off x="2266579" y="4912965"/>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71" name="Text Box 59"/>
          <p:cNvSpPr txBox="1">
            <a:spLocks noChangeArrowheads="1"/>
          </p:cNvSpPr>
          <p:nvPr/>
        </p:nvSpPr>
        <p:spPr bwMode="auto">
          <a:xfrm>
            <a:off x="1979241" y="4697065"/>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72" name="Line 60"/>
          <p:cNvSpPr>
            <a:spLocks noChangeShapeType="1"/>
          </p:cNvSpPr>
          <p:nvPr/>
        </p:nvSpPr>
        <p:spPr bwMode="auto">
          <a:xfrm>
            <a:off x="1547441" y="5344765"/>
            <a:ext cx="360363"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73" name="Line 61"/>
          <p:cNvSpPr>
            <a:spLocks noChangeShapeType="1"/>
          </p:cNvSpPr>
          <p:nvPr/>
        </p:nvSpPr>
        <p:spPr bwMode="auto">
          <a:xfrm flipH="1">
            <a:off x="2411041" y="5344765"/>
            <a:ext cx="360363"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74" name="Line 62"/>
          <p:cNvSpPr>
            <a:spLocks noChangeShapeType="1"/>
          </p:cNvSpPr>
          <p:nvPr/>
        </p:nvSpPr>
        <p:spPr bwMode="auto">
          <a:xfrm>
            <a:off x="1907804" y="5776565"/>
            <a:ext cx="5032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75" name="Line 63"/>
          <p:cNvSpPr>
            <a:spLocks noChangeShapeType="1"/>
          </p:cNvSpPr>
          <p:nvPr/>
        </p:nvSpPr>
        <p:spPr bwMode="auto">
          <a:xfrm>
            <a:off x="1547441" y="4912965"/>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76" name="Line 64"/>
          <p:cNvSpPr>
            <a:spLocks noChangeShapeType="1"/>
          </p:cNvSpPr>
          <p:nvPr/>
        </p:nvSpPr>
        <p:spPr bwMode="auto">
          <a:xfrm>
            <a:off x="2771404" y="4912965"/>
            <a:ext cx="0" cy="719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77" name="Line 65"/>
          <p:cNvSpPr>
            <a:spLocks noChangeShapeType="1"/>
          </p:cNvSpPr>
          <p:nvPr/>
        </p:nvSpPr>
        <p:spPr bwMode="auto">
          <a:xfrm>
            <a:off x="1907804" y="5560665"/>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78" name="Line 66"/>
          <p:cNvSpPr>
            <a:spLocks noChangeShapeType="1"/>
          </p:cNvSpPr>
          <p:nvPr/>
        </p:nvSpPr>
        <p:spPr bwMode="auto">
          <a:xfrm>
            <a:off x="2412629" y="5560665"/>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79" name="Text Box 67"/>
          <p:cNvSpPr txBox="1">
            <a:spLocks noChangeArrowheads="1"/>
          </p:cNvSpPr>
          <p:nvPr/>
        </p:nvSpPr>
        <p:spPr bwMode="auto">
          <a:xfrm>
            <a:off x="1331541" y="5495577"/>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80" name="Text Box 68"/>
          <p:cNvSpPr txBox="1">
            <a:spLocks noChangeArrowheads="1"/>
          </p:cNvSpPr>
          <p:nvPr/>
        </p:nvSpPr>
        <p:spPr bwMode="auto">
          <a:xfrm>
            <a:off x="1691904" y="5273327"/>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81" name="Text Box 69"/>
          <p:cNvSpPr txBox="1">
            <a:spLocks noChangeArrowheads="1"/>
          </p:cNvSpPr>
          <p:nvPr/>
        </p:nvSpPr>
        <p:spPr bwMode="auto">
          <a:xfrm flipH="1">
            <a:off x="540966" y="4552602"/>
            <a:ext cx="1655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P - O H</a:t>
            </a:r>
            <a:r>
              <a:rPr lang="en-US" altLang="ru-RU" baseline="-25000" smtClean="0">
                <a:solidFill>
                  <a:prstClr val="black"/>
                </a:solidFill>
              </a:rPr>
              <a:t>2</a:t>
            </a:r>
            <a:r>
              <a:rPr lang="en-US" altLang="ru-RU" smtClean="0">
                <a:solidFill>
                  <a:prstClr val="black"/>
                </a:solidFill>
              </a:rPr>
              <a:t>C</a:t>
            </a:r>
            <a:endParaRPr lang="ru-RU" altLang="ru-RU" smtClean="0">
              <a:solidFill>
                <a:prstClr val="black"/>
              </a:solidFill>
            </a:endParaRPr>
          </a:p>
        </p:txBody>
      </p:sp>
      <p:sp>
        <p:nvSpPr>
          <p:cNvPr id="82" name="Oval 70"/>
          <p:cNvSpPr>
            <a:spLocks noChangeArrowheads="1"/>
          </p:cNvSpPr>
          <p:nvPr/>
        </p:nvSpPr>
        <p:spPr bwMode="auto">
          <a:xfrm>
            <a:off x="539379" y="4624040"/>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83" name="Text Box 71"/>
          <p:cNvSpPr txBox="1">
            <a:spLocks noChangeArrowheads="1"/>
          </p:cNvSpPr>
          <p:nvPr/>
        </p:nvSpPr>
        <p:spPr bwMode="auto">
          <a:xfrm>
            <a:off x="2626941" y="4558952"/>
            <a:ext cx="1404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84" name="Text Box 72"/>
          <p:cNvSpPr txBox="1">
            <a:spLocks noChangeArrowheads="1"/>
          </p:cNvSpPr>
          <p:nvPr/>
        </p:nvSpPr>
        <p:spPr bwMode="auto">
          <a:xfrm>
            <a:off x="2626941" y="5567015"/>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85" name="Text Box 73"/>
          <p:cNvSpPr txBox="1">
            <a:spLocks noChangeArrowheads="1"/>
          </p:cNvSpPr>
          <p:nvPr/>
        </p:nvSpPr>
        <p:spPr bwMode="auto">
          <a:xfrm>
            <a:off x="1763341" y="5854352"/>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86" name="Text Box 74"/>
          <p:cNvSpPr txBox="1">
            <a:spLocks noChangeArrowheads="1"/>
          </p:cNvSpPr>
          <p:nvPr/>
        </p:nvSpPr>
        <p:spPr bwMode="auto">
          <a:xfrm>
            <a:off x="2266579" y="5854352"/>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87" name="Text Box 75"/>
          <p:cNvSpPr txBox="1">
            <a:spLocks noChangeArrowheads="1"/>
          </p:cNvSpPr>
          <p:nvPr/>
        </p:nvSpPr>
        <p:spPr bwMode="auto">
          <a:xfrm>
            <a:off x="2122116" y="5271740"/>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88" name="Text Box 76"/>
          <p:cNvSpPr txBox="1">
            <a:spLocks noChangeArrowheads="1"/>
          </p:cNvSpPr>
          <p:nvPr/>
        </p:nvSpPr>
        <p:spPr bwMode="auto">
          <a:xfrm>
            <a:off x="107579" y="6424265"/>
            <a:ext cx="3673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Fructose - 1.6 - </a:t>
            </a:r>
            <a:r>
              <a:rPr lang="en-US" altLang="ru-RU" dirty="0" smtClean="0">
                <a:solidFill>
                  <a:srgbClr val="FF0000"/>
                </a:solidFill>
              </a:rPr>
              <a:t>bisphosphate</a:t>
            </a:r>
            <a:endParaRPr lang="ru-RU" altLang="ru-RU" dirty="0" smtClean="0">
              <a:solidFill>
                <a:srgbClr val="FF0000"/>
              </a:solidFill>
            </a:endParaRPr>
          </a:p>
        </p:txBody>
      </p:sp>
      <p:sp>
        <p:nvSpPr>
          <p:cNvPr id="89" name="Oval 77"/>
          <p:cNvSpPr>
            <a:spLocks noChangeArrowheads="1"/>
          </p:cNvSpPr>
          <p:nvPr/>
        </p:nvSpPr>
        <p:spPr bwMode="auto">
          <a:xfrm>
            <a:off x="3492129" y="4624040"/>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90" name="Text Box 51"/>
          <p:cNvSpPr txBox="1">
            <a:spLocks noChangeArrowheads="1"/>
          </p:cNvSpPr>
          <p:nvPr/>
        </p:nvSpPr>
        <p:spPr bwMode="auto">
          <a:xfrm>
            <a:off x="4853491" y="5962079"/>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GB" altLang="ru-RU" dirty="0" smtClean="0">
                <a:solidFill>
                  <a:prstClr val="black"/>
                </a:solidFill>
              </a:rPr>
              <a:t>Pi</a:t>
            </a:r>
            <a:endParaRPr lang="ru-RU" altLang="ru-RU" dirty="0" smtClean="0">
              <a:solidFill>
                <a:prstClr val="black"/>
              </a:solidFill>
            </a:endParaRPr>
          </a:p>
        </p:txBody>
      </p:sp>
      <p:cxnSp>
        <p:nvCxnSpPr>
          <p:cNvPr id="91" name="AutoShape 53"/>
          <p:cNvCxnSpPr>
            <a:cxnSpLocks noChangeShapeType="1"/>
            <a:endCxn id="90" idx="0"/>
          </p:cNvCxnSpPr>
          <p:nvPr/>
        </p:nvCxnSpPr>
        <p:spPr bwMode="auto">
          <a:xfrm>
            <a:off x="4385178" y="5686648"/>
            <a:ext cx="972344" cy="275431"/>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2" name="Oval 54"/>
          <p:cNvSpPr>
            <a:spLocks noChangeArrowheads="1"/>
          </p:cNvSpPr>
          <p:nvPr/>
        </p:nvSpPr>
        <p:spPr bwMode="auto">
          <a:xfrm>
            <a:off x="3244593" y="5019327"/>
            <a:ext cx="3272987"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93" name="Text Box 55"/>
          <p:cNvSpPr txBox="1">
            <a:spLocks noChangeArrowheads="1"/>
          </p:cNvSpPr>
          <p:nvPr/>
        </p:nvSpPr>
        <p:spPr bwMode="auto">
          <a:xfrm>
            <a:off x="3458556" y="5091397"/>
            <a:ext cx="29505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400" dirty="0">
                <a:solidFill>
                  <a:prstClr val="black"/>
                </a:solidFill>
              </a:rPr>
              <a:t>Fructose 1,6-bisphosphatase</a:t>
            </a:r>
            <a:endParaRPr lang="ru-RU" altLang="ru-RU" sz="1400" dirty="0" smtClean="0">
              <a:solidFill>
                <a:prstClr val="black"/>
              </a:solidFill>
            </a:endParaRPr>
          </a:p>
        </p:txBody>
      </p:sp>
      <p:sp>
        <p:nvSpPr>
          <p:cNvPr id="94" name="AutoShape 138"/>
          <p:cNvSpPr>
            <a:spLocks noChangeArrowheads="1"/>
          </p:cNvSpPr>
          <p:nvPr/>
        </p:nvSpPr>
        <p:spPr bwMode="auto">
          <a:xfrm rot="5400000">
            <a:off x="4888415" y="4263677"/>
            <a:ext cx="144463" cy="2808288"/>
          </a:xfrm>
          <a:prstGeom prst="upArrow">
            <a:avLst>
              <a:gd name="adj1" fmla="val 42861"/>
              <a:gd name="adj2" fmla="val 24812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95" name="Line 5"/>
          <p:cNvSpPr>
            <a:spLocks noChangeShapeType="1"/>
          </p:cNvSpPr>
          <p:nvPr/>
        </p:nvSpPr>
        <p:spPr bwMode="auto">
          <a:xfrm flipH="1">
            <a:off x="6875363" y="4998987"/>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96" name="Line 6"/>
          <p:cNvSpPr>
            <a:spLocks noChangeShapeType="1"/>
          </p:cNvSpPr>
          <p:nvPr/>
        </p:nvSpPr>
        <p:spPr bwMode="auto">
          <a:xfrm>
            <a:off x="7594500" y="4998987"/>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97" name="Text Box 7"/>
          <p:cNvSpPr txBox="1">
            <a:spLocks noChangeArrowheads="1"/>
          </p:cNvSpPr>
          <p:nvPr/>
        </p:nvSpPr>
        <p:spPr bwMode="auto">
          <a:xfrm>
            <a:off x="7307163" y="4783087"/>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99" name="Line 8"/>
          <p:cNvSpPr>
            <a:spLocks noChangeShapeType="1"/>
          </p:cNvSpPr>
          <p:nvPr/>
        </p:nvSpPr>
        <p:spPr bwMode="auto">
          <a:xfrm>
            <a:off x="6875363" y="5430787"/>
            <a:ext cx="360362"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00" name="Line 9"/>
          <p:cNvSpPr>
            <a:spLocks noChangeShapeType="1"/>
          </p:cNvSpPr>
          <p:nvPr/>
        </p:nvSpPr>
        <p:spPr bwMode="auto">
          <a:xfrm flipH="1">
            <a:off x="7738963" y="5430787"/>
            <a:ext cx="360362"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01" name="Line 10"/>
          <p:cNvSpPr>
            <a:spLocks noChangeShapeType="1"/>
          </p:cNvSpPr>
          <p:nvPr/>
        </p:nvSpPr>
        <p:spPr bwMode="auto">
          <a:xfrm>
            <a:off x="7235725" y="5862587"/>
            <a:ext cx="503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02" name="Line 11"/>
          <p:cNvSpPr>
            <a:spLocks noChangeShapeType="1"/>
          </p:cNvSpPr>
          <p:nvPr/>
        </p:nvSpPr>
        <p:spPr bwMode="auto">
          <a:xfrm>
            <a:off x="6875363" y="4998987"/>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03" name="Line 12"/>
          <p:cNvSpPr>
            <a:spLocks noChangeShapeType="1"/>
          </p:cNvSpPr>
          <p:nvPr/>
        </p:nvSpPr>
        <p:spPr bwMode="auto">
          <a:xfrm>
            <a:off x="8099325" y="4998987"/>
            <a:ext cx="0" cy="719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04" name="Line 13"/>
          <p:cNvSpPr>
            <a:spLocks noChangeShapeType="1"/>
          </p:cNvSpPr>
          <p:nvPr/>
        </p:nvSpPr>
        <p:spPr bwMode="auto">
          <a:xfrm>
            <a:off x="7235725" y="5646687"/>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5" name="Line 14"/>
          <p:cNvSpPr>
            <a:spLocks noChangeShapeType="1"/>
          </p:cNvSpPr>
          <p:nvPr/>
        </p:nvSpPr>
        <p:spPr bwMode="auto">
          <a:xfrm>
            <a:off x="7740550" y="5646687"/>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7" name="Text Box 15"/>
          <p:cNvSpPr txBox="1">
            <a:spLocks noChangeArrowheads="1"/>
          </p:cNvSpPr>
          <p:nvPr/>
        </p:nvSpPr>
        <p:spPr bwMode="auto">
          <a:xfrm>
            <a:off x="6659463" y="5581600"/>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8" name="Text Box 16"/>
          <p:cNvSpPr txBox="1">
            <a:spLocks noChangeArrowheads="1"/>
          </p:cNvSpPr>
          <p:nvPr/>
        </p:nvSpPr>
        <p:spPr bwMode="auto">
          <a:xfrm>
            <a:off x="7019825" y="5359350"/>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73" name="Text Box 17"/>
          <p:cNvSpPr txBox="1">
            <a:spLocks noChangeArrowheads="1"/>
          </p:cNvSpPr>
          <p:nvPr/>
        </p:nvSpPr>
        <p:spPr bwMode="auto">
          <a:xfrm flipH="1">
            <a:off x="5867300" y="4638625"/>
            <a:ext cx="16557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P - O H</a:t>
            </a:r>
            <a:r>
              <a:rPr lang="en-US" altLang="ru-RU" baseline="-25000" smtClean="0">
                <a:solidFill>
                  <a:prstClr val="black"/>
                </a:solidFill>
              </a:rPr>
              <a:t>2</a:t>
            </a:r>
            <a:r>
              <a:rPr lang="en-US" altLang="ru-RU" smtClean="0">
                <a:solidFill>
                  <a:prstClr val="black"/>
                </a:solidFill>
              </a:rPr>
              <a:t>C</a:t>
            </a:r>
            <a:endParaRPr lang="ru-RU" altLang="ru-RU" smtClean="0">
              <a:solidFill>
                <a:prstClr val="black"/>
              </a:solidFill>
            </a:endParaRPr>
          </a:p>
        </p:txBody>
      </p:sp>
      <p:sp>
        <p:nvSpPr>
          <p:cNvPr id="174" name="Oval 18"/>
          <p:cNvSpPr>
            <a:spLocks noChangeArrowheads="1"/>
          </p:cNvSpPr>
          <p:nvPr/>
        </p:nvSpPr>
        <p:spPr bwMode="auto">
          <a:xfrm>
            <a:off x="5867300" y="4710062"/>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75" name="Text Box 19"/>
          <p:cNvSpPr txBox="1">
            <a:spLocks noChangeArrowheads="1"/>
          </p:cNvSpPr>
          <p:nvPr/>
        </p:nvSpPr>
        <p:spPr bwMode="auto">
          <a:xfrm>
            <a:off x="7954863" y="4644975"/>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OH</a:t>
            </a:r>
            <a:endParaRPr lang="ru-RU" altLang="ru-RU" smtClean="0">
              <a:solidFill>
                <a:prstClr val="black"/>
              </a:solidFill>
            </a:endParaRPr>
          </a:p>
        </p:txBody>
      </p:sp>
      <p:sp>
        <p:nvSpPr>
          <p:cNvPr id="176" name="Text Box 20"/>
          <p:cNvSpPr txBox="1">
            <a:spLocks noChangeArrowheads="1"/>
          </p:cNvSpPr>
          <p:nvPr/>
        </p:nvSpPr>
        <p:spPr bwMode="auto">
          <a:xfrm>
            <a:off x="7954863" y="5653037"/>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77" name="Text Box 21"/>
          <p:cNvSpPr txBox="1">
            <a:spLocks noChangeArrowheads="1"/>
          </p:cNvSpPr>
          <p:nvPr/>
        </p:nvSpPr>
        <p:spPr bwMode="auto">
          <a:xfrm>
            <a:off x="7091263" y="5940375"/>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78" name="Text Box 22"/>
          <p:cNvSpPr txBox="1">
            <a:spLocks noChangeArrowheads="1"/>
          </p:cNvSpPr>
          <p:nvPr/>
        </p:nvSpPr>
        <p:spPr bwMode="auto">
          <a:xfrm>
            <a:off x="7594500" y="5940375"/>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79" name="Text Box 23"/>
          <p:cNvSpPr txBox="1">
            <a:spLocks noChangeArrowheads="1"/>
          </p:cNvSpPr>
          <p:nvPr/>
        </p:nvSpPr>
        <p:spPr bwMode="auto">
          <a:xfrm>
            <a:off x="7450038" y="5357762"/>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80" name="Text Box 24"/>
          <p:cNvSpPr txBox="1">
            <a:spLocks noChangeArrowheads="1"/>
          </p:cNvSpPr>
          <p:nvPr/>
        </p:nvSpPr>
        <p:spPr bwMode="auto">
          <a:xfrm>
            <a:off x="6156225" y="6446664"/>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dirty="0" smtClean="0">
                <a:solidFill>
                  <a:srgbClr val="FF0000"/>
                </a:solidFill>
              </a:rPr>
              <a:t>fructose-6-phosphate</a:t>
            </a:r>
            <a:endParaRPr lang="ru-RU" altLang="ru-RU" dirty="0" smtClean="0">
              <a:solidFill>
                <a:srgbClr val="FF0000"/>
              </a:solidFill>
            </a:endParaRPr>
          </a:p>
        </p:txBody>
      </p:sp>
      <p:sp>
        <p:nvSpPr>
          <p:cNvPr id="181" name="AutoShape 136"/>
          <p:cNvSpPr>
            <a:spLocks noChangeArrowheads="1"/>
          </p:cNvSpPr>
          <p:nvPr/>
        </p:nvSpPr>
        <p:spPr bwMode="auto">
          <a:xfrm rot="5400000">
            <a:off x="6607744" y="1459460"/>
            <a:ext cx="105123" cy="719038"/>
          </a:xfrm>
          <a:prstGeom prst="upArrow">
            <a:avLst>
              <a:gd name="adj1" fmla="val 42861"/>
              <a:gd name="adj2" fmla="val 248123"/>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82" name="AutoShape 137"/>
          <p:cNvSpPr>
            <a:spLocks noChangeArrowheads="1"/>
          </p:cNvSpPr>
          <p:nvPr/>
        </p:nvSpPr>
        <p:spPr bwMode="auto">
          <a:xfrm rot="16200000" flipH="1">
            <a:off x="6559183" y="1650659"/>
            <a:ext cx="101946" cy="646013"/>
          </a:xfrm>
          <a:prstGeom prst="upArrow">
            <a:avLst>
              <a:gd name="adj1" fmla="val 42861"/>
              <a:gd name="adj2" fmla="val 24812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261" y="1268388"/>
            <a:ext cx="2633464"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 name="TextBox 138"/>
          <p:cNvSpPr txBox="1"/>
          <p:nvPr/>
        </p:nvSpPr>
        <p:spPr>
          <a:xfrm>
            <a:off x="6066065" y="5013176"/>
            <a:ext cx="389850" cy="584775"/>
          </a:xfrm>
          <a:prstGeom prst="rect">
            <a:avLst/>
          </a:prstGeom>
          <a:noFill/>
        </p:spPr>
        <p:txBody>
          <a:bodyPr wrap="none" rtlCol="0">
            <a:spAutoFit/>
          </a:bodyPr>
          <a:lstStyle/>
          <a:p>
            <a:r>
              <a:rPr lang="en-US" sz="3200" dirty="0" smtClean="0">
                <a:solidFill>
                  <a:prstClr val="black"/>
                </a:solidFill>
              </a:rPr>
              <a:t>*</a:t>
            </a:r>
            <a:endParaRPr lang="ru-RU" sz="3200" dirty="0">
              <a:solidFill>
                <a:prstClr val="black"/>
              </a:solidFill>
            </a:endParaRPr>
          </a:p>
        </p:txBody>
      </p:sp>
    </p:spTree>
    <p:extLst>
      <p:ext uri="{BB962C8B-B14F-4D97-AF65-F5344CB8AC3E}">
        <p14:creationId xmlns:p14="http://schemas.microsoft.com/office/powerpoint/2010/main" val="1377504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260350"/>
            <a:ext cx="8229600" cy="490538"/>
          </a:xfrm>
        </p:spPr>
        <p:txBody>
          <a:bodyPr rtlCol="0">
            <a:noAutofit/>
          </a:bodyPr>
          <a:lstStyle/>
          <a:p>
            <a:pPr>
              <a:defRPr/>
            </a:pPr>
            <a:r>
              <a:rPr lang="en-US" b="1" dirty="0"/>
              <a:t>Glycolysis</a:t>
            </a:r>
            <a:endParaRPr lang="ru-RU" dirty="0" smtClean="0"/>
          </a:p>
        </p:txBody>
      </p:sp>
      <p:sp>
        <p:nvSpPr>
          <p:cNvPr id="2" name="TextBox 1"/>
          <p:cNvSpPr txBox="1"/>
          <p:nvPr/>
        </p:nvSpPr>
        <p:spPr>
          <a:xfrm>
            <a:off x="611560" y="885471"/>
            <a:ext cx="1661480" cy="523220"/>
          </a:xfrm>
          <a:prstGeom prst="rect">
            <a:avLst/>
          </a:prstGeom>
          <a:noFill/>
        </p:spPr>
        <p:txBody>
          <a:bodyPr wrap="none" rtlCol="0">
            <a:spAutoFit/>
          </a:bodyPr>
          <a:lstStyle/>
          <a:p>
            <a:r>
              <a:rPr lang="en-US" sz="2800" b="1" dirty="0"/>
              <a:t>anaerobic</a:t>
            </a:r>
            <a:endParaRPr lang="ru-RU" sz="2800" b="1" dirty="0"/>
          </a:p>
        </p:txBody>
      </p:sp>
      <p:sp>
        <p:nvSpPr>
          <p:cNvPr id="5" name="TextBox 4"/>
          <p:cNvSpPr txBox="1"/>
          <p:nvPr/>
        </p:nvSpPr>
        <p:spPr>
          <a:xfrm>
            <a:off x="6137740" y="916363"/>
            <a:ext cx="1291187" cy="523220"/>
          </a:xfrm>
          <a:prstGeom prst="rect">
            <a:avLst/>
          </a:prstGeom>
          <a:noFill/>
        </p:spPr>
        <p:txBody>
          <a:bodyPr wrap="none" rtlCol="0">
            <a:spAutoFit/>
          </a:bodyPr>
          <a:lstStyle/>
          <a:p>
            <a:r>
              <a:rPr lang="en-US" sz="2800" b="1" dirty="0"/>
              <a:t>aerobic</a:t>
            </a:r>
            <a:endParaRPr lang="ru-RU" sz="2800" b="1" dirty="0"/>
          </a:p>
        </p:txBody>
      </p:sp>
      <p:cxnSp>
        <p:nvCxnSpPr>
          <p:cNvPr id="4" name="Прямая со стрелкой 3"/>
          <p:cNvCxnSpPr/>
          <p:nvPr/>
        </p:nvCxnSpPr>
        <p:spPr>
          <a:xfrm flipH="1">
            <a:off x="1835696" y="548680"/>
            <a:ext cx="1584176" cy="36768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endCxn id="5" idx="0"/>
          </p:cNvCxnSpPr>
          <p:nvPr/>
        </p:nvCxnSpPr>
        <p:spPr>
          <a:xfrm>
            <a:off x="5705692" y="548680"/>
            <a:ext cx="1077642" cy="36768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Прямоугольник 8"/>
          <p:cNvSpPr/>
          <p:nvPr/>
        </p:nvSpPr>
        <p:spPr>
          <a:xfrm>
            <a:off x="3376335" y="962529"/>
            <a:ext cx="2319485" cy="954107"/>
          </a:xfrm>
          <a:prstGeom prst="rect">
            <a:avLst/>
          </a:prstGeom>
        </p:spPr>
        <p:txBody>
          <a:bodyPr wrap="square">
            <a:spAutoFit/>
          </a:bodyPr>
          <a:lstStyle/>
          <a:p>
            <a:pPr algn="ctr"/>
            <a:r>
              <a:rPr lang="en-US" sz="2800" dirty="0"/>
              <a:t>breakdown of glucose</a:t>
            </a:r>
            <a:endParaRPr lang="ru-RU" sz="2800" dirty="0"/>
          </a:p>
        </p:txBody>
      </p:sp>
      <p:cxnSp>
        <p:nvCxnSpPr>
          <p:cNvPr id="12" name="Прямая со стрелкой 11"/>
          <p:cNvCxnSpPr>
            <a:stCxn id="2" idx="2"/>
          </p:cNvCxnSpPr>
          <p:nvPr/>
        </p:nvCxnSpPr>
        <p:spPr>
          <a:xfrm>
            <a:off x="1442300" y="1408691"/>
            <a:ext cx="229006" cy="9401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a:off x="1835696" y="1556792"/>
            <a:ext cx="1800201" cy="7920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5364089" y="1556792"/>
            <a:ext cx="1440159" cy="7920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5" idx="2"/>
            <a:endCxn id="27" idx="0"/>
          </p:cNvCxnSpPr>
          <p:nvPr/>
        </p:nvCxnSpPr>
        <p:spPr>
          <a:xfrm>
            <a:off x="6783334" y="1439583"/>
            <a:ext cx="227403" cy="9092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179511" y="2434772"/>
            <a:ext cx="3456385" cy="461665"/>
          </a:xfrm>
          <a:prstGeom prst="rect">
            <a:avLst/>
          </a:prstGeom>
        </p:spPr>
        <p:txBody>
          <a:bodyPr wrap="square">
            <a:spAutoFit/>
          </a:bodyPr>
          <a:lstStyle/>
          <a:p>
            <a:pPr algn="ctr"/>
            <a:r>
              <a:rPr lang="en-US" sz="2400" dirty="0">
                <a:solidFill>
                  <a:prstClr val="black"/>
                </a:solidFill>
              </a:rPr>
              <a:t>to lactate (lactic acid)</a:t>
            </a:r>
            <a:endParaRPr lang="ru-RU" dirty="0"/>
          </a:p>
        </p:txBody>
      </p:sp>
      <p:sp>
        <p:nvSpPr>
          <p:cNvPr id="27" name="Прямоугольник 26"/>
          <p:cNvSpPr/>
          <p:nvPr/>
        </p:nvSpPr>
        <p:spPr>
          <a:xfrm>
            <a:off x="5867737" y="2348880"/>
            <a:ext cx="2286000" cy="830997"/>
          </a:xfrm>
          <a:prstGeom prst="rect">
            <a:avLst/>
          </a:prstGeom>
        </p:spPr>
        <p:txBody>
          <a:bodyPr>
            <a:spAutoFit/>
          </a:bodyPr>
          <a:lstStyle/>
          <a:p>
            <a:pPr algn="ctr"/>
            <a:r>
              <a:rPr lang="en-GB" sz="2400" dirty="0" smtClean="0">
                <a:solidFill>
                  <a:prstClr val="black"/>
                </a:solidFill>
              </a:rPr>
              <a:t>to</a:t>
            </a:r>
            <a:r>
              <a:rPr lang="ru-RU" sz="2400" dirty="0" smtClean="0">
                <a:solidFill>
                  <a:prstClr val="black"/>
                </a:solidFill>
              </a:rPr>
              <a:t> </a:t>
            </a:r>
            <a:r>
              <a:rPr lang="en-US" sz="2400" dirty="0" smtClean="0">
                <a:solidFill>
                  <a:prstClr val="black"/>
                </a:solidFill>
              </a:rPr>
              <a:t>CO</a:t>
            </a:r>
            <a:r>
              <a:rPr lang="en-US" sz="2400" baseline="-25000" dirty="0" smtClean="0">
                <a:solidFill>
                  <a:prstClr val="black"/>
                </a:solidFill>
              </a:rPr>
              <a:t>2</a:t>
            </a:r>
            <a:r>
              <a:rPr lang="en-US" sz="2400" dirty="0" smtClean="0">
                <a:solidFill>
                  <a:prstClr val="black"/>
                </a:solidFill>
              </a:rPr>
              <a:t> </a:t>
            </a:r>
            <a:r>
              <a:rPr lang="en-GB" sz="2400" dirty="0" smtClean="0">
                <a:solidFill>
                  <a:prstClr val="black"/>
                </a:solidFill>
              </a:rPr>
              <a:t>and</a:t>
            </a:r>
            <a:r>
              <a:rPr lang="ru-RU" sz="2400" dirty="0" smtClean="0">
                <a:solidFill>
                  <a:prstClr val="black"/>
                </a:solidFill>
              </a:rPr>
              <a:t> </a:t>
            </a:r>
            <a:r>
              <a:rPr lang="en-US" sz="2400" dirty="0" smtClean="0">
                <a:solidFill>
                  <a:prstClr val="black"/>
                </a:solidFill>
              </a:rPr>
              <a:t>H</a:t>
            </a:r>
            <a:r>
              <a:rPr lang="en-US" sz="2400" baseline="-25000" dirty="0" smtClean="0">
                <a:solidFill>
                  <a:prstClr val="black"/>
                </a:solidFill>
              </a:rPr>
              <a:t>2</a:t>
            </a:r>
            <a:r>
              <a:rPr lang="en-US" sz="2400" dirty="0" smtClean="0">
                <a:solidFill>
                  <a:prstClr val="black"/>
                </a:solidFill>
              </a:rPr>
              <a:t>O</a:t>
            </a:r>
            <a:r>
              <a:rPr lang="ru-RU" sz="2400" dirty="0" smtClean="0">
                <a:solidFill>
                  <a:prstClr val="black"/>
                </a:solidFill>
              </a:rPr>
              <a:t> (</a:t>
            </a:r>
            <a:r>
              <a:rPr lang="en-GB" sz="2400" dirty="0" smtClean="0">
                <a:solidFill>
                  <a:prstClr val="black"/>
                </a:solidFill>
              </a:rPr>
              <a:t>KC</a:t>
            </a:r>
            <a:r>
              <a:rPr lang="ru-RU" sz="2400" dirty="0" smtClean="0">
                <a:solidFill>
                  <a:prstClr val="black"/>
                </a:solidFill>
              </a:rPr>
              <a:t>+</a:t>
            </a:r>
            <a:r>
              <a:rPr lang="en-GB" sz="2400" dirty="0" smtClean="0">
                <a:solidFill>
                  <a:prstClr val="black"/>
                </a:solidFill>
              </a:rPr>
              <a:t>ETC</a:t>
            </a:r>
            <a:r>
              <a:rPr lang="ru-RU" sz="2400" dirty="0" smtClean="0">
                <a:solidFill>
                  <a:prstClr val="black"/>
                </a:solidFill>
              </a:rPr>
              <a:t>) </a:t>
            </a:r>
            <a:endParaRPr lang="ru-RU" dirty="0"/>
          </a:p>
        </p:txBody>
      </p:sp>
      <p:cxnSp>
        <p:nvCxnSpPr>
          <p:cNvPr id="28" name="Прямая со стрелкой 27"/>
          <p:cNvCxnSpPr>
            <a:stCxn id="24" idx="2"/>
          </p:cNvCxnSpPr>
          <p:nvPr/>
        </p:nvCxnSpPr>
        <p:spPr>
          <a:xfrm>
            <a:off x="1907704" y="2896437"/>
            <a:ext cx="0" cy="7769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a:stCxn id="27" idx="2"/>
          </p:cNvCxnSpPr>
          <p:nvPr/>
        </p:nvCxnSpPr>
        <p:spPr>
          <a:xfrm flipH="1">
            <a:off x="7010736" y="3179877"/>
            <a:ext cx="1" cy="4934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Прямоугольник 32"/>
          <p:cNvSpPr/>
          <p:nvPr/>
        </p:nvSpPr>
        <p:spPr>
          <a:xfrm>
            <a:off x="504676" y="3591094"/>
            <a:ext cx="2806055" cy="830997"/>
          </a:xfrm>
          <a:prstGeom prst="rect">
            <a:avLst/>
          </a:prstGeom>
        </p:spPr>
        <p:txBody>
          <a:bodyPr wrap="square">
            <a:spAutoFit/>
          </a:bodyPr>
          <a:lstStyle/>
          <a:p>
            <a:pPr algn="ctr"/>
            <a:r>
              <a:rPr lang="en-US" sz="2400" dirty="0">
                <a:solidFill>
                  <a:prstClr val="black"/>
                </a:solidFill>
              </a:rPr>
              <a:t>in anaerobic (anoxic) conditions</a:t>
            </a:r>
            <a:endParaRPr lang="ru-RU" dirty="0"/>
          </a:p>
        </p:txBody>
      </p:sp>
      <p:sp>
        <p:nvSpPr>
          <p:cNvPr id="36" name="Прямоугольник 35"/>
          <p:cNvSpPr/>
          <p:nvPr/>
        </p:nvSpPr>
        <p:spPr>
          <a:xfrm>
            <a:off x="4788025" y="3589032"/>
            <a:ext cx="4355976" cy="461665"/>
          </a:xfrm>
          <a:prstGeom prst="rect">
            <a:avLst/>
          </a:prstGeom>
        </p:spPr>
        <p:txBody>
          <a:bodyPr wrap="square">
            <a:spAutoFit/>
          </a:bodyPr>
          <a:lstStyle/>
          <a:p>
            <a:pPr algn="ctr"/>
            <a:r>
              <a:rPr lang="en-US" sz="2400" dirty="0">
                <a:solidFill>
                  <a:prstClr val="black"/>
                </a:solidFill>
              </a:rPr>
              <a:t>in aerobic (oxygen) conditions</a:t>
            </a:r>
            <a:endParaRPr lang="ru-RU" dirty="0"/>
          </a:p>
        </p:txBody>
      </p:sp>
      <p:cxnSp>
        <p:nvCxnSpPr>
          <p:cNvPr id="45" name="Прямая со стрелкой 44"/>
          <p:cNvCxnSpPr>
            <a:stCxn id="33" idx="2"/>
          </p:cNvCxnSpPr>
          <p:nvPr/>
        </p:nvCxnSpPr>
        <p:spPr>
          <a:xfrm>
            <a:off x="1907704" y="4422091"/>
            <a:ext cx="0" cy="7453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Прямоугольник 45"/>
          <p:cNvSpPr/>
          <p:nvPr/>
        </p:nvSpPr>
        <p:spPr>
          <a:xfrm>
            <a:off x="107504" y="5085184"/>
            <a:ext cx="3600400" cy="461665"/>
          </a:xfrm>
          <a:prstGeom prst="rect">
            <a:avLst/>
          </a:prstGeom>
        </p:spPr>
        <p:txBody>
          <a:bodyPr wrap="square">
            <a:spAutoFit/>
          </a:bodyPr>
          <a:lstStyle/>
          <a:p>
            <a:pPr algn="ctr"/>
            <a:r>
              <a:rPr lang="en-US" sz="2400" dirty="0">
                <a:solidFill>
                  <a:prstClr val="black"/>
                </a:solidFill>
              </a:rPr>
              <a:t>in the cytoplasm of cells</a:t>
            </a:r>
            <a:endParaRPr lang="ru-RU" dirty="0"/>
          </a:p>
        </p:txBody>
      </p:sp>
      <p:cxnSp>
        <p:nvCxnSpPr>
          <p:cNvPr id="49" name="Прямая со стрелкой 48"/>
          <p:cNvCxnSpPr>
            <a:stCxn id="46" idx="2"/>
          </p:cNvCxnSpPr>
          <p:nvPr/>
        </p:nvCxnSpPr>
        <p:spPr>
          <a:xfrm>
            <a:off x="1907704" y="5546849"/>
            <a:ext cx="0" cy="4480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Прямоугольник 49"/>
          <p:cNvSpPr/>
          <p:nvPr/>
        </p:nvSpPr>
        <p:spPr>
          <a:xfrm>
            <a:off x="0" y="5889754"/>
            <a:ext cx="3923928" cy="830997"/>
          </a:xfrm>
          <a:prstGeom prst="rect">
            <a:avLst/>
          </a:prstGeom>
        </p:spPr>
        <p:txBody>
          <a:bodyPr wrap="square">
            <a:spAutoFit/>
          </a:bodyPr>
          <a:lstStyle/>
          <a:p>
            <a:pPr algn="ctr"/>
            <a:r>
              <a:rPr lang="en-US" sz="2400" dirty="0">
                <a:solidFill>
                  <a:prstClr val="black"/>
                </a:solidFill>
              </a:rPr>
              <a:t>energy output -</a:t>
            </a:r>
          </a:p>
          <a:p>
            <a:pPr algn="ctr"/>
            <a:r>
              <a:rPr lang="en-US" sz="2400" dirty="0">
                <a:solidFill>
                  <a:prstClr val="black"/>
                </a:solidFill>
              </a:rPr>
              <a:t>2 ATP molecules</a:t>
            </a:r>
            <a:endParaRPr lang="ru-RU" dirty="0"/>
          </a:p>
        </p:txBody>
      </p:sp>
      <p:cxnSp>
        <p:nvCxnSpPr>
          <p:cNvPr id="56" name="Прямая со стрелкой 55"/>
          <p:cNvCxnSpPr/>
          <p:nvPr/>
        </p:nvCxnSpPr>
        <p:spPr>
          <a:xfrm>
            <a:off x="7010737" y="4328429"/>
            <a:ext cx="0" cy="3713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Прямоугольник 56"/>
          <p:cNvSpPr/>
          <p:nvPr/>
        </p:nvSpPr>
        <p:spPr>
          <a:xfrm>
            <a:off x="4564481" y="4567295"/>
            <a:ext cx="4579520" cy="1200329"/>
          </a:xfrm>
          <a:prstGeom prst="rect">
            <a:avLst/>
          </a:prstGeom>
        </p:spPr>
        <p:txBody>
          <a:bodyPr wrap="square">
            <a:spAutoFit/>
          </a:bodyPr>
          <a:lstStyle/>
          <a:p>
            <a:pPr algn="ctr"/>
            <a:r>
              <a:rPr lang="en-US" sz="2400" dirty="0">
                <a:solidFill>
                  <a:prstClr val="black"/>
                </a:solidFill>
              </a:rPr>
              <a:t>in the cytoplasm of cells (glycolysis), mitochondria </a:t>
            </a:r>
            <a:r>
              <a:rPr lang="en-US" sz="2400" dirty="0" smtClean="0">
                <a:solidFill>
                  <a:prstClr val="black"/>
                </a:solidFill>
              </a:rPr>
              <a:t>(KC </a:t>
            </a:r>
            <a:r>
              <a:rPr lang="en-US" sz="2400" dirty="0">
                <a:solidFill>
                  <a:prstClr val="black"/>
                </a:solidFill>
              </a:rPr>
              <a:t>- in the matrix, </a:t>
            </a:r>
            <a:r>
              <a:rPr lang="en-US" sz="2400" dirty="0" smtClean="0">
                <a:solidFill>
                  <a:prstClr val="black"/>
                </a:solidFill>
              </a:rPr>
              <a:t>ETC </a:t>
            </a:r>
            <a:r>
              <a:rPr lang="en-US" sz="2400" dirty="0">
                <a:solidFill>
                  <a:prstClr val="black"/>
                </a:solidFill>
              </a:rPr>
              <a:t>- in cristae)</a:t>
            </a:r>
            <a:endParaRPr lang="ru-RU" dirty="0"/>
          </a:p>
        </p:txBody>
      </p:sp>
      <p:cxnSp>
        <p:nvCxnSpPr>
          <p:cNvPr id="60" name="Прямая со стрелкой 59"/>
          <p:cNvCxnSpPr/>
          <p:nvPr/>
        </p:nvCxnSpPr>
        <p:spPr>
          <a:xfrm>
            <a:off x="6989662" y="5712060"/>
            <a:ext cx="0" cy="28285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Прямоугольник 66"/>
          <p:cNvSpPr/>
          <p:nvPr/>
        </p:nvSpPr>
        <p:spPr>
          <a:xfrm>
            <a:off x="5027698" y="5890134"/>
            <a:ext cx="3923928" cy="830997"/>
          </a:xfrm>
          <a:prstGeom prst="rect">
            <a:avLst/>
          </a:prstGeom>
        </p:spPr>
        <p:txBody>
          <a:bodyPr wrap="square">
            <a:spAutoFit/>
          </a:bodyPr>
          <a:lstStyle/>
          <a:p>
            <a:pPr algn="ctr"/>
            <a:r>
              <a:rPr lang="en-US" sz="2400" dirty="0">
                <a:solidFill>
                  <a:prstClr val="black"/>
                </a:solidFill>
              </a:rPr>
              <a:t>energy output -</a:t>
            </a:r>
          </a:p>
          <a:p>
            <a:pPr algn="ctr"/>
            <a:r>
              <a:rPr lang="en-US" sz="2400" dirty="0">
                <a:solidFill>
                  <a:prstClr val="black"/>
                </a:solidFill>
              </a:rPr>
              <a:t>38 ATP molecules</a:t>
            </a:r>
            <a:endParaRPr lang="ru-RU" dirty="0"/>
          </a:p>
        </p:txBody>
      </p:sp>
    </p:spTree>
    <p:extLst>
      <p:ext uri="{BB962C8B-B14F-4D97-AF65-F5344CB8AC3E}">
        <p14:creationId xmlns:p14="http://schemas.microsoft.com/office/powerpoint/2010/main" val="18869395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102"/>
          <p:cNvSpPr>
            <a:spLocks noGrp="1" noChangeArrowheads="1"/>
          </p:cNvSpPr>
          <p:nvPr>
            <p:ph type="title"/>
          </p:nvPr>
        </p:nvSpPr>
        <p:spPr>
          <a:xfrm>
            <a:off x="468313" y="0"/>
            <a:ext cx="8229600" cy="850900"/>
          </a:xfrm>
          <a:noFill/>
        </p:spPr>
        <p:txBody>
          <a:bodyPr/>
          <a:lstStyle/>
          <a:p>
            <a:r>
              <a:rPr lang="en-US" altLang="ru-RU" b="1" dirty="0"/>
              <a:t>The reactions of gluconeogenesis</a:t>
            </a:r>
            <a:endParaRPr lang="ru-RU" altLang="ru-RU" b="1" dirty="0" smtClean="0"/>
          </a:p>
        </p:txBody>
      </p:sp>
      <p:sp>
        <p:nvSpPr>
          <p:cNvPr id="118" name="Text Box 46"/>
          <p:cNvSpPr txBox="1">
            <a:spLocks noChangeArrowheads="1"/>
          </p:cNvSpPr>
          <p:nvPr/>
        </p:nvSpPr>
        <p:spPr bwMode="auto">
          <a:xfrm>
            <a:off x="207118" y="1029369"/>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8)</a:t>
            </a:r>
          </a:p>
        </p:txBody>
      </p:sp>
      <p:sp>
        <p:nvSpPr>
          <p:cNvPr id="119" name="Line 68"/>
          <p:cNvSpPr>
            <a:spLocks noChangeShapeType="1"/>
          </p:cNvSpPr>
          <p:nvPr/>
        </p:nvSpPr>
        <p:spPr bwMode="auto">
          <a:xfrm flipH="1">
            <a:off x="1795345" y="1251619"/>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0" name="Line 69"/>
          <p:cNvSpPr>
            <a:spLocks noChangeShapeType="1"/>
          </p:cNvSpPr>
          <p:nvPr/>
        </p:nvSpPr>
        <p:spPr bwMode="auto">
          <a:xfrm>
            <a:off x="2514483" y="1251619"/>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1" name="Text Box 70"/>
          <p:cNvSpPr txBox="1">
            <a:spLocks noChangeArrowheads="1"/>
          </p:cNvSpPr>
          <p:nvPr/>
        </p:nvSpPr>
        <p:spPr bwMode="auto">
          <a:xfrm>
            <a:off x="2227145" y="1035719"/>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22" name="Line 71"/>
          <p:cNvSpPr>
            <a:spLocks noChangeShapeType="1"/>
          </p:cNvSpPr>
          <p:nvPr/>
        </p:nvSpPr>
        <p:spPr bwMode="auto">
          <a:xfrm>
            <a:off x="1795345" y="1683419"/>
            <a:ext cx="360363"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 name="Line 72"/>
          <p:cNvSpPr>
            <a:spLocks noChangeShapeType="1"/>
          </p:cNvSpPr>
          <p:nvPr/>
        </p:nvSpPr>
        <p:spPr bwMode="auto">
          <a:xfrm flipH="1">
            <a:off x="2658945" y="1683419"/>
            <a:ext cx="360363"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4" name="Line 73"/>
          <p:cNvSpPr>
            <a:spLocks noChangeShapeType="1"/>
          </p:cNvSpPr>
          <p:nvPr/>
        </p:nvSpPr>
        <p:spPr bwMode="auto">
          <a:xfrm>
            <a:off x="2155708" y="2115219"/>
            <a:ext cx="5032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5" name="Line 74"/>
          <p:cNvSpPr>
            <a:spLocks noChangeShapeType="1"/>
          </p:cNvSpPr>
          <p:nvPr/>
        </p:nvSpPr>
        <p:spPr bwMode="auto">
          <a:xfrm>
            <a:off x="1795345" y="1251619"/>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6" name="Line 75"/>
          <p:cNvSpPr>
            <a:spLocks noChangeShapeType="1"/>
          </p:cNvSpPr>
          <p:nvPr/>
        </p:nvSpPr>
        <p:spPr bwMode="auto">
          <a:xfrm>
            <a:off x="3019308" y="1251619"/>
            <a:ext cx="0" cy="719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7" name="Line 76"/>
          <p:cNvSpPr>
            <a:spLocks noChangeShapeType="1"/>
          </p:cNvSpPr>
          <p:nvPr/>
        </p:nvSpPr>
        <p:spPr bwMode="auto">
          <a:xfrm>
            <a:off x="2155708" y="1899319"/>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8" name="Line 77"/>
          <p:cNvSpPr>
            <a:spLocks noChangeShapeType="1"/>
          </p:cNvSpPr>
          <p:nvPr/>
        </p:nvSpPr>
        <p:spPr bwMode="auto">
          <a:xfrm>
            <a:off x="2660533" y="1899319"/>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9" name="Text Box 78"/>
          <p:cNvSpPr txBox="1">
            <a:spLocks noChangeArrowheads="1"/>
          </p:cNvSpPr>
          <p:nvPr/>
        </p:nvSpPr>
        <p:spPr bwMode="auto">
          <a:xfrm>
            <a:off x="1579445" y="1834232"/>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0" name="Text Box 79"/>
          <p:cNvSpPr txBox="1">
            <a:spLocks noChangeArrowheads="1"/>
          </p:cNvSpPr>
          <p:nvPr/>
        </p:nvSpPr>
        <p:spPr bwMode="auto">
          <a:xfrm>
            <a:off x="1939808" y="1611982"/>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1" name="Text Box 80"/>
          <p:cNvSpPr txBox="1">
            <a:spLocks noChangeArrowheads="1"/>
          </p:cNvSpPr>
          <p:nvPr/>
        </p:nvSpPr>
        <p:spPr bwMode="auto">
          <a:xfrm flipH="1">
            <a:off x="714258" y="891257"/>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P - O  H</a:t>
            </a:r>
            <a:r>
              <a:rPr lang="en-US" altLang="ru-RU" baseline="-25000" smtClean="0">
                <a:solidFill>
                  <a:prstClr val="black"/>
                </a:solidFill>
              </a:rPr>
              <a:t>2</a:t>
            </a:r>
            <a:r>
              <a:rPr lang="en-US" altLang="ru-RU" smtClean="0">
                <a:solidFill>
                  <a:prstClr val="black"/>
                </a:solidFill>
              </a:rPr>
              <a:t>C</a:t>
            </a:r>
            <a:endParaRPr lang="ru-RU" altLang="ru-RU" smtClean="0">
              <a:solidFill>
                <a:prstClr val="black"/>
              </a:solidFill>
            </a:endParaRPr>
          </a:p>
        </p:txBody>
      </p:sp>
      <p:sp>
        <p:nvSpPr>
          <p:cNvPr id="132" name="Oval 81"/>
          <p:cNvSpPr>
            <a:spLocks noChangeArrowheads="1"/>
          </p:cNvSpPr>
          <p:nvPr/>
        </p:nvSpPr>
        <p:spPr bwMode="auto">
          <a:xfrm>
            <a:off x="714258" y="962694"/>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33" name="Text Box 84"/>
          <p:cNvSpPr txBox="1">
            <a:spLocks noChangeArrowheads="1"/>
          </p:cNvSpPr>
          <p:nvPr/>
        </p:nvSpPr>
        <p:spPr bwMode="auto">
          <a:xfrm>
            <a:off x="2874845" y="897607"/>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OH</a:t>
            </a:r>
            <a:endParaRPr lang="ru-RU" altLang="ru-RU" smtClean="0">
              <a:solidFill>
                <a:prstClr val="black"/>
              </a:solidFill>
            </a:endParaRPr>
          </a:p>
        </p:txBody>
      </p:sp>
      <p:sp>
        <p:nvSpPr>
          <p:cNvPr id="134" name="Text Box 85"/>
          <p:cNvSpPr txBox="1">
            <a:spLocks noChangeArrowheads="1"/>
          </p:cNvSpPr>
          <p:nvPr/>
        </p:nvSpPr>
        <p:spPr bwMode="auto">
          <a:xfrm>
            <a:off x="2874845" y="1905669"/>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35" name="Text Box 86"/>
          <p:cNvSpPr txBox="1">
            <a:spLocks noChangeArrowheads="1"/>
          </p:cNvSpPr>
          <p:nvPr/>
        </p:nvSpPr>
        <p:spPr bwMode="auto">
          <a:xfrm>
            <a:off x="2011245" y="2193007"/>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36" name="Text Box 87"/>
          <p:cNvSpPr txBox="1">
            <a:spLocks noChangeArrowheads="1"/>
          </p:cNvSpPr>
          <p:nvPr/>
        </p:nvSpPr>
        <p:spPr bwMode="auto">
          <a:xfrm>
            <a:off x="2514483" y="2193007"/>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7" name="Text Box 88"/>
          <p:cNvSpPr txBox="1">
            <a:spLocks noChangeArrowheads="1"/>
          </p:cNvSpPr>
          <p:nvPr/>
        </p:nvSpPr>
        <p:spPr bwMode="auto">
          <a:xfrm>
            <a:off x="2370020" y="1610394"/>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38" name="Text Box 89"/>
          <p:cNvSpPr txBox="1">
            <a:spLocks noChangeArrowheads="1"/>
          </p:cNvSpPr>
          <p:nvPr/>
        </p:nvSpPr>
        <p:spPr bwMode="auto">
          <a:xfrm>
            <a:off x="1038901" y="2956817"/>
            <a:ext cx="273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dirty="0">
                <a:solidFill>
                  <a:srgbClr val="FF0000"/>
                </a:solidFill>
              </a:rPr>
              <a:t>fructose-6-phosphate</a:t>
            </a:r>
            <a:endParaRPr lang="ru-RU" altLang="ru-RU" dirty="0">
              <a:solidFill>
                <a:srgbClr val="FF0000"/>
              </a:solidFill>
            </a:endParaRPr>
          </a:p>
        </p:txBody>
      </p:sp>
      <p:sp>
        <p:nvSpPr>
          <p:cNvPr id="139" name="Oval 65"/>
          <p:cNvSpPr>
            <a:spLocks noChangeArrowheads="1"/>
          </p:cNvSpPr>
          <p:nvPr/>
        </p:nvSpPr>
        <p:spPr bwMode="auto">
          <a:xfrm>
            <a:off x="3342487" y="1443840"/>
            <a:ext cx="2809875"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40" name="Text Box 67"/>
          <p:cNvSpPr txBox="1">
            <a:spLocks noChangeArrowheads="1"/>
          </p:cNvSpPr>
          <p:nvPr/>
        </p:nvSpPr>
        <p:spPr bwMode="auto">
          <a:xfrm>
            <a:off x="3350343" y="1436312"/>
            <a:ext cx="3027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400" dirty="0" err="1">
                <a:solidFill>
                  <a:prstClr val="black"/>
                </a:solidFill>
              </a:rPr>
              <a:t>Phosphohexaisomerase</a:t>
            </a:r>
            <a:r>
              <a:rPr lang="en-US" altLang="ru-RU" sz="1400" dirty="0">
                <a:solidFill>
                  <a:prstClr val="black"/>
                </a:solidFill>
              </a:rPr>
              <a:t> (glucose phosphate isomerase)</a:t>
            </a:r>
            <a:endParaRPr lang="ru-RU" altLang="ru-RU" sz="1400" b="0" dirty="0" smtClean="0">
              <a:solidFill>
                <a:prstClr val="black"/>
              </a:solidFill>
            </a:endParaRPr>
          </a:p>
        </p:txBody>
      </p:sp>
      <p:sp>
        <p:nvSpPr>
          <p:cNvPr id="141" name="AutoShape 99"/>
          <p:cNvSpPr>
            <a:spLocks noChangeArrowheads="1"/>
          </p:cNvSpPr>
          <p:nvPr/>
        </p:nvSpPr>
        <p:spPr bwMode="auto">
          <a:xfrm rot="5400000">
            <a:off x="4818862" y="688190"/>
            <a:ext cx="144463" cy="2808287"/>
          </a:xfrm>
          <a:prstGeom prst="upArrow">
            <a:avLst>
              <a:gd name="adj1" fmla="val 42861"/>
              <a:gd name="adj2" fmla="val 248123"/>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42" name="AutoShape 100"/>
          <p:cNvSpPr>
            <a:spLocks noChangeArrowheads="1"/>
          </p:cNvSpPr>
          <p:nvPr/>
        </p:nvSpPr>
        <p:spPr bwMode="auto">
          <a:xfrm rot="16200000" flipH="1">
            <a:off x="4747424" y="904090"/>
            <a:ext cx="144463" cy="2808288"/>
          </a:xfrm>
          <a:prstGeom prst="upArrow">
            <a:avLst>
              <a:gd name="adj1" fmla="val 42861"/>
              <a:gd name="adj2" fmla="val 24812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43" name="AutoShape 47"/>
          <p:cNvSpPr>
            <a:spLocks noChangeArrowheads="1"/>
          </p:cNvSpPr>
          <p:nvPr/>
        </p:nvSpPr>
        <p:spPr bwMode="auto">
          <a:xfrm>
            <a:off x="6626272" y="1628874"/>
            <a:ext cx="1727200" cy="719138"/>
          </a:xfrm>
          <a:prstGeom prst="flowChartPrepa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44" name="Text Box 48"/>
          <p:cNvSpPr txBox="1">
            <a:spLocks noChangeArrowheads="1"/>
          </p:cNvSpPr>
          <p:nvPr/>
        </p:nvSpPr>
        <p:spPr bwMode="auto">
          <a:xfrm>
            <a:off x="7850235" y="1478062"/>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45" name="Line 49"/>
          <p:cNvSpPr>
            <a:spLocks noChangeShapeType="1"/>
          </p:cNvSpPr>
          <p:nvPr/>
        </p:nvSpPr>
        <p:spPr bwMode="auto">
          <a:xfrm flipV="1">
            <a:off x="6626272" y="1697137"/>
            <a:ext cx="0"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6" name="Line 50"/>
          <p:cNvSpPr>
            <a:spLocks noChangeShapeType="1"/>
          </p:cNvSpPr>
          <p:nvPr/>
        </p:nvSpPr>
        <p:spPr bwMode="auto">
          <a:xfrm flipV="1">
            <a:off x="7993110" y="2203549"/>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7" name="Line 51"/>
          <p:cNvSpPr>
            <a:spLocks noChangeShapeType="1"/>
          </p:cNvSpPr>
          <p:nvPr/>
        </p:nvSpPr>
        <p:spPr bwMode="auto">
          <a:xfrm flipV="1">
            <a:off x="8353472" y="1628874"/>
            <a:ext cx="0" cy="579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8" name="Text Box 52"/>
          <p:cNvSpPr txBox="1">
            <a:spLocks noChangeArrowheads="1"/>
          </p:cNvSpPr>
          <p:nvPr/>
        </p:nvSpPr>
        <p:spPr bwMode="auto">
          <a:xfrm>
            <a:off x="8210597" y="1333599"/>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49" name="Text Box 53"/>
          <p:cNvSpPr txBox="1">
            <a:spLocks noChangeArrowheads="1"/>
          </p:cNvSpPr>
          <p:nvPr/>
        </p:nvSpPr>
        <p:spPr bwMode="auto">
          <a:xfrm>
            <a:off x="8210597" y="2203549"/>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50" name="Text Box 54"/>
          <p:cNvSpPr txBox="1">
            <a:spLocks noChangeArrowheads="1"/>
          </p:cNvSpPr>
          <p:nvPr/>
        </p:nvSpPr>
        <p:spPr bwMode="auto">
          <a:xfrm>
            <a:off x="7850235" y="1836837"/>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51" name="Text Box 55"/>
          <p:cNvSpPr txBox="1">
            <a:spLocks noChangeArrowheads="1"/>
          </p:cNvSpPr>
          <p:nvPr/>
        </p:nvSpPr>
        <p:spPr bwMode="auto">
          <a:xfrm>
            <a:off x="7850235" y="2492474"/>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52" name="Line 56"/>
          <p:cNvSpPr>
            <a:spLocks noChangeShapeType="1"/>
          </p:cNvSpPr>
          <p:nvPr/>
        </p:nvSpPr>
        <p:spPr bwMode="auto">
          <a:xfrm flipV="1">
            <a:off x="6985047" y="2203549"/>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 name="Line 57"/>
          <p:cNvSpPr>
            <a:spLocks noChangeShapeType="1"/>
          </p:cNvSpPr>
          <p:nvPr/>
        </p:nvSpPr>
        <p:spPr bwMode="auto">
          <a:xfrm flipV="1">
            <a:off x="6985047" y="1195487"/>
            <a:ext cx="0"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 name="Text Box 58"/>
          <p:cNvSpPr txBox="1">
            <a:spLocks noChangeArrowheads="1"/>
          </p:cNvSpPr>
          <p:nvPr/>
        </p:nvSpPr>
        <p:spPr bwMode="auto">
          <a:xfrm>
            <a:off x="6842172" y="1700312"/>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55" name="Text Box 59"/>
          <p:cNvSpPr txBox="1">
            <a:spLocks noChangeArrowheads="1"/>
          </p:cNvSpPr>
          <p:nvPr/>
        </p:nvSpPr>
        <p:spPr bwMode="auto">
          <a:xfrm>
            <a:off x="6842172" y="2492474"/>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56" name="Text Box 60"/>
          <p:cNvSpPr txBox="1">
            <a:spLocks noChangeArrowheads="1"/>
          </p:cNvSpPr>
          <p:nvPr/>
        </p:nvSpPr>
        <p:spPr bwMode="auto">
          <a:xfrm>
            <a:off x="6410372" y="1268512"/>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57" name="Text Box 61"/>
          <p:cNvSpPr txBox="1">
            <a:spLocks noChangeArrowheads="1"/>
          </p:cNvSpPr>
          <p:nvPr/>
        </p:nvSpPr>
        <p:spPr bwMode="auto">
          <a:xfrm>
            <a:off x="6265910" y="2276574"/>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58" name="Text Box 62"/>
          <p:cNvSpPr txBox="1">
            <a:spLocks noChangeArrowheads="1"/>
          </p:cNvSpPr>
          <p:nvPr/>
        </p:nvSpPr>
        <p:spPr bwMode="auto">
          <a:xfrm>
            <a:off x="6842172" y="836712"/>
            <a:ext cx="1871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 - O -  P</a:t>
            </a:r>
            <a:endParaRPr lang="ru-RU" altLang="ru-RU" baseline="-25000" smtClean="0">
              <a:solidFill>
                <a:prstClr val="black"/>
              </a:solidFill>
            </a:endParaRPr>
          </a:p>
        </p:txBody>
      </p:sp>
      <p:sp>
        <p:nvSpPr>
          <p:cNvPr id="159" name="Text Box 63"/>
          <p:cNvSpPr txBox="1">
            <a:spLocks noChangeArrowheads="1"/>
          </p:cNvSpPr>
          <p:nvPr/>
        </p:nvSpPr>
        <p:spPr bwMode="auto">
          <a:xfrm>
            <a:off x="6155630" y="2943621"/>
            <a:ext cx="29883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Glucose - 6 - Phosphate</a:t>
            </a:r>
            <a:endParaRPr lang="ru-RU" altLang="ru-RU" dirty="0" smtClean="0">
              <a:solidFill>
                <a:srgbClr val="FF0000"/>
              </a:solidFill>
            </a:endParaRPr>
          </a:p>
        </p:txBody>
      </p:sp>
      <p:sp>
        <p:nvSpPr>
          <p:cNvPr id="160" name="Oval 82"/>
          <p:cNvSpPr>
            <a:spLocks noChangeArrowheads="1"/>
          </p:cNvSpPr>
          <p:nvPr/>
        </p:nvSpPr>
        <p:spPr bwMode="auto">
          <a:xfrm>
            <a:off x="7921672" y="908149"/>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1" name="Text Box 55"/>
          <p:cNvSpPr txBox="1">
            <a:spLocks noChangeArrowheads="1"/>
          </p:cNvSpPr>
          <p:nvPr/>
        </p:nvSpPr>
        <p:spPr bwMode="auto">
          <a:xfrm>
            <a:off x="6783855" y="1979711"/>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97" name="Text Box 86"/>
          <p:cNvSpPr txBox="1">
            <a:spLocks noChangeArrowheads="1"/>
          </p:cNvSpPr>
          <p:nvPr/>
        </p:nvSpPr>
        <p:spPr bwMode="auto">
          <a:xfrm>
            <a:off x="429049" y="3754714"/>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9)</a:t>
            </a:r>
          </a:p>
        </p:txBody>
      </p:sp>
      <p:sp>
        <p:nvSpPr>
          <p:cNvPr id="162" name="AutoShape 22"/>
          <p:cNvSpPr>
            <a:spLocks noChangeArrowheads="1"/>
          </p:cNvSpPr>
          <p:nvPr/>
        </p:nvSpPr>
        <p:spPr bwMode="auto">
          <a:xfrm>
            <a:off x="918978" y="4471470"/>
            <a:ext cx="1727200" cy="719137"/>
          </a:xfrm>
          <a:prstGeom prst="flowChartPrepa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63" name="Text Box 23"/>
          <p:cNvSpPr txBox="1">
            <a:spLocks noChangeArrowheads="1"/>
          </p:cNvSpPr>
          <p:nvPr/>
        </p:nvSpPr>
        <p:spPr bwMode="auto">
          <a:xfrm>
            <a:off x="2142941" y="4320657"/>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64" name="Line 24"/>
          <p:cNvSpPr>
            <a:spLocks noChangeShapeType="1"/>
          </p:cNvSpPr>
          <p:nvPr/>
        </p:nvSpPr>
        <p:spPr bwMode="auto">
          <a:xfrm flipV="1">
            <a:off x="918978" y="4539732"/>
            <a:ext cx="0" cy="579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5" name="Line 25"/>
          <p:cNvSpPr>
            <a:spLocks noChangeShapeType="1"/>
          </p:cNvSpPr>
          <p:nvPr/>
        </p:nvSpPr>
        <p:spPr bwMode="auto">
          <a:xfrm flipV="1">
            <a:off x="2285816" y="5046145"/>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6" name="Line 26"/>
          <p:cNvSpPr>
            <a:spLocks noChangeShapeType="1"/>
          </p:cNvSpPr>
          <p:nvPr/>
        </p:nvSpPr>
        <p:spPr bwMode="auto">
          <a:xfrm flipV="1">
            <a:off x="2646178" y="4471470"/>
            <a:ext cx="0"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7" name="Text Box 27"/>
          <p:cNvSpPr txBox="1">
            <a:spLocks noChangeArrowheads="1"/>
          </p:cNvSpPr>
          <p:nvPr/>
        </p:nvSpPr>
        <p:spPr bwMode="auto">
          <a:xfrm>
            <a:off x="2503303" y="4176195"/>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68" name="Text Box 28"/>
          <p:cNvSpPr txBox="1">
            <a:spLocks noChangeArrowheads="1"/>
          </p:cNvSpPr>
          <p:nvPr/>
        </p:nvSpPr>
        <p:spPr bwMode="auto">
          <a:xfrm>
            <a:off x="2503303" y="5046145"/>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69" name="Text Box 29"/>
          <p:cNvSpPr txBox="1">
            <a:spLocks noChangeArrowheads="1"/>
          </p:cNvSpPr>
          <p:nvPr/>
        </p:nvSpPr>
        <p:spPr bwMode="auto">
          <a:xfrm>
            <a:off x="2142941" y="4679432"/>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70" name="Text Box 30"/>
          <p:cNvSpPr txBox="1">
            <a:spLocks noChangeArrowheads="1"/>
          </p:cNvSpPr>
          <p:nvPr/>
        </p:nvSpPr>
        <p:spPr bwMode="auto">
          <a:xfrm>
            <a:off x="2142941" y="5335070"/>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71" name="Line 31"/>
          <p:cNvSpPr>
            <a:spLocks noChangeShapeType="1"/>
          </p:cNvSpPr>
          <p:nvPr/>
        </p:nvSpPr>
        <p:spPr bwMode="auto">
          <a:xfrm flipV="1">
            <a:off x="1277753" y="5046145"/>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2" name="Line 32"/>
          <p:cNvSpPr>
            <a:spLocks noChangeShapeType="1"/>
          </p:cNvSpPr>
          <p:nvPr/>
        </p:nvSpPr>
        <p:spPr bwMode="auto">
          <a:xfrm flipV="1">
            <a:off x="1277753" y="4038082"/>
            <a:ext cx="0"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3" name="Text Box 33"/>
          <p:cNvSpPr txBox="1">
            <a:spLocks noChangeArrowheads="1"/>
          </p:cNvSpPr>
          <p:nvPr/>
        </p:nvSpPr>
        <p:spPr bwMode="auto">
          <a:xfrm>
            <a:off x="1134878" y="4542907"/>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74" name="Text Box 34"/>
          <p:cNvSpPr txBox="1">
            <a:spLocks noChangeArrowheads="1"/>
          </p:cNvSpPr>
          <p:nvPr/>
        </p:nvSpPr>
        <p:spPr bwMode="auto">
          <a:xfrm>
            <a:off x="1134878" y="5335070"/>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75" name="Text Box 35"/>
          <p:cNvSpPr txBox="1">
            <a:spLocks noChangeArrowheads="1"/>
          </p:cNvSpPr>
          <p:nvPr/>
        </p:nvSpPr>
        <p:spPr bwMode="auto">
          <a:xfrm>
            <a:off x="703078" y="4111107"/>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76" name="Text Box 36"/>
          <p:cNvSpPr txBox="1">
            <a:spLocks noChangeArrowheads="1"/>
          </p:cNvSpPr>
          <p:nvPr/>
        </p:nvSpPr>
        <p:spPr bwMode="auto">
          <a:xfrm>
            <a:off x="558616" y="5119170"/>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77" name="Text Box 37"/>
          <p:cNvSpPr txBox="1">
            <a:spLocks noChangeArrowheads="1"/>
          </p:cNvSpPr>
          <p:nvPr/>
        </p:nvSpPr>
        <p:spPr bwMode="auto">
          <a:xfrm>
            <a:off x="1134878" y="3679307"/>
            <a:ext cx="1871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 - O -  P</a:t>
            </a:r>
            <a:endParaRPr lang="ru-RU" altLang="ru-RU" baseline="-25000" smtClean="0">
              <a:solidFill>
                <a:prstClr val="black"/>
              </a:solidFill>
            </a:endParaRPr>
          </a:p>
        </p:txBody>
      </p:sp>
      <p:sp>
        <p:nvSpPr>
          <p:cNvPr id="178" name="Text Box 38"/>
          <p:cNvSpPr txBox="1">
            <a:spLocks noChangeArrowheads="1"/>
          </p:cNvSpPr>
          <p:nvPr/>
        </p:nvSpPr>
        <p:spPr bwMode="auto">
          <a:xfrm>
            <a:off x="414152" y="5982770"/>
            <a:ext cx="30369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Glucose - 6 - Phosphate</a:t>
            </a:r>
            <a:endParaRPr lang="ru-RU" altLang="ru-RU" dirty="0">
              <a:solidFill>
                <a:srgbClr val="FF0000"/>
              </a:solidFill>
            </a:endParaRPr>
          </a:p>
        </p:txBody>
      </p:sp>
      <p:sp>
        <p:nvSpPr>
          <p:cNvPr id="179" name="Oval 83"/>
          <p:cNvSpPr>
            <a:spLocks noChangeArrowheads="1"/>
          </p:cNvSpPr>
          <p:nvPr/>
        </p:nvSpPr>
        <p:spPr bwMode="auto">
          <a:xfrm>
            <a:off x="2214378" y="375709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80" name="Oval 41"/>
          <p:cNvSpPr>
            <a:spLocks noChangeArrowheads="1"/>
          </p:cNvSpPr>
          <p:nvPr/>
        </p:nvSpPr>
        <p:spPr bwMode="auto">
          <a:xfrm>
            <a:off x="2984825" y="4186514"/>
            <a:ext cx="2089149"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81" name="Text Box 40"/>
          <p:cNvSpPr txBox="1">
            <a:spLocks noChangeArrowheads="1"/>
          </p:cNvSpPr>
          <p:nvPr/>
        </p:nvSpPr>
        <p:spPr bwMode="auto">
          <a:xfrm>
            <a:off x="3167770" y="4151380"/>
            <a:ext cx="22336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600" dirty="0">
                <a:solidFill>
                  <a:prstClr val="black"/>
                </a:solidFill>
                <a:latin typeface="Coronet" pitchFamily="66" charset="0"/>
              </a:rPr>
              <a:t>Glucose-6-phosphatase</a:t>
            </a:r>
            <a:endParaRPr lang="ru-RU" altLang="ru-RU" sz="1600" dirty="0" smtClean="0">
              <a:solidFill>
                <a:prstClr val="black"/>
              </a:solidFill>
              <a:latin typeface="Coronet" pitchFamily="66" charset="0"/>
            </a:endParaRPr>
          </a:p>
        </p:txBody>
      </p:sp>
      <p:sp>
        <p:nvSpPr>
          <p:cNvPr id="182" name="Text Box 42"/>
          <p:cNvSpPr txBox="1">
            <a:spLocks noChangeArrowheads="1"/>
          </p:cNvSpPr>
          <p:nvPr/>
        </p:nvSpPr>
        <p:spPr bwMode="auto">
          <a:xfrm>
            <a:off x="4065912" y="5123139"/>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ru-RU" altLang="ru-RU" smtClean="0">
                <a:solidFill>
                  <a:prstClr val="black"/>
                </a:solidFill>
              </a:rPr>
              <a:t>Фн</a:t>
            </a:r>
          </a:p>
        </p:txBody>
      </p:sp>
      <p:cxnSp>
        <p:nvCxnSpPr>
          <p:cNvPr id="183" name="AutoShape 45"/>
          <p:cNvCxnSpPr>
            <a:cxnSpLocks noChangeShapeType="1"/>
            <a:endCxn id="182" idx="0"/>
          </p:cNvCxnSpPr>
          <p:nvPr/>
        </p:nvCxnSpPr>
        <p:spPr bwMode="auto">
          <a:xfrm>
            <a:off x="3597600" y="4860407"/>
            <a:ext cx="972344" cy="262732"/>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4" name="AutoShape 98"/>
          <p:cNvSpPr>
            <a:spLocks noChangeArrowheads="1"/>
          </p:cNvSpPr>
          <p:nvPr/>
        </p:nvSpPr>
        <p:spPr bwMode="auto">
          <a:xfrm rot="5400000">
            <a:off x="4101630" y="3790433"/>
            <a:ext cx="144463" cy="2089150"/>
          </a:xfrm>
          <a:prstGeom prst="upArrow">
            <a:avLst>
              <a:gd name="adj1" fmla="val 42861"/>
              <a:gd name="adj2" fmla="val 184585"/>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85" name="AutoShape 5"/>
          <p:cNvSpPr>
            <a:spLocks noChangeArrowheads="1"/>
          </p:cNvSpPr>
          <p:nvPr/>
        </p:nvSpPr>
        <p:spPr bwMode="auto">
          <a:xfrm>
            <a:off x="5578020" y="4481789"/>
            <a:ext cx="1727200" cy="719137"/>
          </a:xfrm>
          <a:prstGeom prst="flowChartPrepa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86" name="Text Box 6"/>
          <p:cNvSpPr txBox="1">
            <a:spLocks noChangeArrowheads="1"/>
          </p:cNvSpPr>
          <p:nvPr/>
        </p:nvSpPr>
        <p:spPr bwMode="auto">
          <a:xfrm>
            <a:off x="6801983" y="4330976"/>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87" name="Line 7"/>
          <p:cNvSpPr>
            <a:spLocks noChangeShapeType="1"/>
          </p:cNvSpPr>
          <p:nvPr/>
        </p:nvSpPr>
        <p:spPr bwMode="auto">
          <a:xfrm flipV="1">
            <a:off x="5578020" y="4550051"/>
            <a:ext cx="0" cy="579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88" name="Line 8"/>
          <p:cNvSpPr>
            <a:spLocks noChangeShapeType="1"/>
          </p:cNvSpPr>
          <p:nvPr/>
        </p:nvSpPr>
        <p:spPr bwMode="auto">
          <a:xfrm flipV="1">
            <a:off x="6944858" y="5056464"/>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89" name="Line 9"/>
          <p:cNvSpPr>
            <a:spLocks noChangeShapeType="1"/>
          </p:cNvSpPr>
          <p:nvPr/>
        </p:nvSpPr>
        <p:spPr bwMode="auto">
          <a:xfrm flipV="1">
            <a:off x="7305220" y="4481789"/>
            <a:ext cx="0"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90" name="Text Box 10"/>
          <p:cNvSpPr txBox="1">
            <a:spLocks noChangeArrowheads="1"/>
          </p:cNvSpPr>
          <p:nvPr/>
        </p:nvSpPr>
        <p:spPr bwMode="auto">
          <a:xfrm>
            <a:off x="7162345" y="4186514"/>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91" name="Text Box 11"/>
          <p:cNvSpPr txBox="1">
            <a:spLocks noChangeArrowheads="1"/>
          </p:cNvSpPr>
          <p:nvPr/>
        </p:nvSpPr>
        <p:spPr bwMode="auto">
          <a:xfrm>
            <a:off x="7162345" y="5056464"/>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92" name="Text Box 12"/>
          <p:cNvSpPr txBox="1">
            <a:spLocks noChangeArrowheads="1"/>
          </p:cNvSpPr>
          <p:nvPr/>
        </p:nvSpPr>
        <p:spPr bwMode="auto">
          <a:xfrm>
            <a:off x="6801983" y="4689751"/>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93" name="Text Box 13"/>
          <p:cNvSpPr txBox="1">
            <a:spLocks noChangeArrowheads="1"/>
          </p:cNvSpPr>
          <p:nvPr/>
        </p:nvSpPr>
        <p:spPr bwMode="auto">
          <a:xfrm>
            <a:off x="6801983" y="5345389"/>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94" name="Line 14"/>
          <p:cNvSpPr>
            <a:spLocks noChangeShapeType="1"/>
          </p:cNvSpPr>
          <p:nvPr/>
        </p:nvSpPr>
        <p:spPr bwMode="auto">
          <a:xfrm flipV="1">
            <a:off x="5936795" y="5056464"/>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95" name="Line 15"/>
          <p:cNvSpPr>
            <a:spLocks noChangeShapeType="1"/>
          </p:cNvSpPr>
          <p:nvPr/>
        </p:nvSpPr>
        <p:spPr bwMode="auto">
          <a:xfrm flipV="1">
            <a:off x="5936795" y="4048401"/>
            <a:ext cx="0"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96" name="Text Box 16"/>
          <p:cNvSpPr txBox="1">
            <a:spLocks noChangeArrowheads="1"/>
          </p:cNvSpPr>
          <p:nvPr/>
        </p:nvSpPr>
        <p:spPr bwMode="auto">
          <a:xfrm>
            <a:off x="5793920" y="4553226"/>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97" name="Text Box 17"/>
          <p:cNvSpPr txBox="1">
            <a:spLocks noChangeArrowheads="1"/>
          </p:cNvSpPr>
          <p:nvPr/>
        </p:nvSpPr>
        <p:spPr bwMode="auto">
          <a:xfrm>
            <a:off x="5793920" y="5345389"/>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98" name="Text Box 18"/>
          <p:cNvSpPr txBox="1">
            <a:spLocks noChangeArrowheads="1"/>
          </p:cNvSpPr>
          <p:nvPr/>
        </p:nvSpPr>
        <p:spPr bwMode="auto">
          <a:xfrm>
            <a:off x="5362120" y="4121426"/>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99" name="Text Box 19"/>
          <p:cNvSpPr txBox="1">
            <a:spLocks noChangeArrowheads="1"/>
          </p:cNvSpPr>
          <p:nvPr/>
        </p:nvSpPr>
        <p:spPr bwMode="auto">
          <a:xfrm>
            <a:off x="5217658" y="5129489"/>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200" name="Text Box 20"/>
          <p:cNvSpPr txBox="1">
            <a:spLocks noChangeArrowheads="1"/>
          </p:cNvSpPr>
          <p:nvPr/>
        </p:nvSpPr>
        <p:spPr bwMode="auto">
          <a:xfrm>
            <a:off x="5720895" y="3616601"/>
            <a:ext cx="1871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 - OH</a:t>
            </a:r>
            <a:endParaRPr lang="ru-RU" altLang="ru-RU" baseline="-25000" smtClean="0">
              <a:solidFill>
                <a:prstClr val="black"/>
              </a:solidFill>
            </a:endParaRPr>
          </a:p>
        </p:txBody>
      </p:sp>
      <p:sp>
        <p:nvSpPr>
          <p:cNvPr id="201" name="Text Box 21"/>
          <p:cNvSpPr txBox="1">
            <a:spLocks noChangeArrowheads="1"/>
          </p:cNvSpPr>
          <p:nvPr/>
        </p:nvSpPr>
        <p:spPr bwMode="auto">
          <a:xfrm>
            <a:off x="5649458" y="5993089"/>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dirty="0" smtClean="0">
                <a:solidFill>
                  <a:srgbClr val="FF0000"/>
                </a:solidFill>
              </a:rPr>
              <a:t>Glucose</a:t>
            </a:r>
            <a:endParaRPr lang="ru-RU" altLang="ru-RU" dirty="0" smtClean="0">
              <a:solidFill>
                <a:srgbClr val="FF0000"/>
              </a:solidFill>
            </a:endParaRPr>
          </a:p>
        </p:txBody>
      </p:sp>
      <p:sp>
        <p:nvSpPr>
          <p:cNvPr id="202" name="Text Box 30"/>
          <p:cNvSpPr txBox="1">
            <a:spLocks noChangeArrowheads="1"/>
          </p:cNvSpPr>
          <p:nvPr/>
        </p:nvSpPr>
        <p:spPr bwMode="auto">
          <a:xfrm>
            <a:off x="1026928" y="4771507"/>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203" name="Text Box 30"/>
          <p:cNvSpPr txBox="1">
            <a:spLocks noChangeArrowheads="1"/>
          </p:cNvSpPr>
          <p:nvPr/>
        </p:nvSpPr>
        <p:spPr bwMode="auto">
          <a:xfrm>
            <a:off x="5710317" y="4835057"/>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90" name="TextBox 89"/>
          <p:cNvSpPr txBox="1"/>
          <p:nvPr/>
        </p:nvSpPr>
        <p:spPr>
          <a:xfrm>
            <a:off x="4569944" y="4234669"/>
            <a:ext cx="389850" cy="584775"/>
          </a:xfrm>
          <a:prstGeom prst="rect">
            <a:avLst/>
          </a:prstGeom>
          <a:noFill/>
        </p:spPr>
        <p:txBody>
          <a:bodyPr wrap="none" rtlCol="0">
            <a:spAutoFit/>
          </a:bodyPr>
          <a:lstStyle/>
          <a:p>
            <a:r>
              <a:rPr lang="en-US" sz="3200" dirty="0" smtClean="0">
                <a:solidFill>
                  <a:prstClr val="black"/>
                </a:solidFill>
              </a:rPr>
              <a:t>*</a:t>
            </a:r>
            <a:endParaRPr lang="ru-RU" sz="3200" dirty="0">
              <a:solidFill>
                <a:prstClr val="black"/>
              </a:solidFill>
            </a:endParaRPr>
          </a:p>
        </p:txBody>
      </p:sp>
    </p:spTree>
    <p:extLst>
      <p:ext uri="{BB962C8B-B14F-4D97-AF65-F5344CB8AC3E}">
        <p14:creationId xmlns:p14="http://schemas.microsoft.com/office/powerpoint/2010/main" val="17781587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38025" y="548680"/>
            <a:ext cx="8229600" cy="20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ru-RU" sz="3600" b="1" dirty="0"/>
              <a:t>Regulation of gluconeogenesis</a:t>
            </a:r>
            <a:endParaRPr lang="ru-RU" altLang="ru-RU" sz="3600" dirty="0" smtClean="0"/>
          </a:p>
        </p:txBody>
      </p:sp>
      <p:graphicFrame>
        <p:nvGraphicFramePr>
          <p:cNvPr id="6" name="Group 26"/>
          <p:cNvGraphicFramePr>
            <a:graphicFrameLocks/>
          </p:cNvGraphicFramePr>
          <p:nvPr>
            <p:extLst>
              <p:ext uri="{D42A27DB-BD31-4B8C-83A1-F6EECF244321}">
                <p14:modId xmlns:p14="http://schemas.microsoft.com/office/powerpoint/2010/main" val="4235819502"/>
              </p:ext>
            </p:extLst>
          </p:nvPr>
        </p:nvGraphicFramePr>
        <p:xfrm>
          <a:off x="64303" y="921494"/>
          <a:ext cx="9069029" cy="3230856"/>
        </p:xfrm>
        <a:graphic>
          <a:graphicData uri="http://schemas.openxmlformats.org/drawingml/2006/table">
            <a:tbl>
              <a:tblPr/>
              <a:tblGrid>
                <a:gridCol w="3023010">
                  <a:extLst>
                    <a:ext uri="{9D8B030D-6E8A-4147-A177-3AD203B41FA5}">
                      <a16:colId xmlns="" xmlns:a16="http://schemas.microsoft.com/office/drawing/2014/main" val="20000"/>
                    </a:ext>
                  </a:extLst>
                </a:gridCol>
                <a:gridCol w="3888984">
                  <a:extLst>
                    <a:ext uri="{9D8B030D-6E8A-4147-A177-3AD203B41FA5}">
                      <a16:colId xmlns="" xmlns:a16="http://schemas.microsoft.com/office/drawing/2014/main" val="20001"/>
                    </a:ext>
                  </a:extLst>
                </a:gridCol>
                <a:gridCol w="2157035">
                  <a:extLst>
                    <a:ext uri="{9D8B030D-6E8A-4147-A177-3AD203B41FA5}">
                      <a16:colId xmlns="" xmlns:a16="http://schemas.microsoft.com/office/drawing/2014/main" val="20002"/>
                    </a:ext>
                  </a:extLst>
                </a:gridCol>
              </a:tblGrid>
              <a:tr h="332166">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GB" sz="2000" b="1"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Key enzymes</a:t>
                      </a:r>
                      <a:endParaRPr kumimoji="0" lang="ru-RU" sz="20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GB" sz="2000" b="1"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Activators</a:t>
                      </a:r>
                      <a:endParaRPr kumimoji="0" lang="ru-RU" sz="20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GB" sz="20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Inhibitors</a:t>
                      </a:r>
                      <a:r>
                        <a:rPr kumimoji="0" lang="ru-RU" sz="20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0"/>
                  </a:ext>
                </a:extLst>
              </a:tr>
              <a:tr h="332166">
                <a:tc>
                  <a:txBody>
                    <a:bodyPr/>
                    <a:lstStyle/>
                    <a:p>
                      <a:pPr marL="0" marR="0" lvl="0" indent="0" algn="l" defTabSz="914400" rtl="0" eaLnBrk="1" fontAlgn="base" latinLnBrk="0" hangingPunct="1">
                        <a:lnSpc>
                          <a:spcPct val="100000"/>
                        </a:lnSpc>
                        <a:spcBef>
                          <a:spcPct val="20000"/>
                        </a:spcBef>
                        <a:spcAft>
                          <a:spcPct val="0"/>
                        </a:spcAft>
                        <a:buClr>
                          <a:srgbClr val="0000FF"/>
                        </a:buClr>
                        <a:buSzTx/>
                        <a:buFont typeface="Wingdings" pitchFamily="2" charset="2"/>
                        <a:buNone/>
                        <a:tabLst/>
                        <a:defRPr/>
                      </a:pPr>
                      <a:r>
                        <a:rPr kumimoji="0" lang="en-US" sz="1800" b="1" i="0" u="none" strike="noStrike" cap="none" normalizeH="0" baseline="0" dirty="0" smtClean="0">
                          <a:ln>
                            <a:noFill/>
                          </a:ln>
                          <a:solidFill>
                            <a:schemeClr val="tx1"/>
                          </a:solidFill>
                          <a:effectLst/>
                          <a:latin typeface="Arial" charset="0"/>
                          <a:cs typeface="Arial" charset="0"/>
                        </a:rPr>
                        <a:t>Pyruvate carboxylase (initial)</a:t>
                      </a:r>
                      <a:endParaRPr kumimoji="0" lang="ru-RU" sz="1800" b="0" i="0" u="none" strike="noStrike" cap="none" normalizeH="0" baseline="0" dirty="0" smtClean="0">
                        <a:ln>
                          <a:noFill/>
                        </a:ln>
                        <a:solidFill>
                          <a:schemeClr val="tx1"/>
                        </a:solidFill>
                        <a:effectLst>
                          <a:outerShdw blurRad="38100" dist="38100" dir="2700000" algn="tl">
                            <a:srgbClr val="000000"/>
                          </a:outerShdw>
                        </a:effectLst>
                        <a:latin typeface="Arial"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Glucagon, </a:t>
                      </a:r>
                      <a:r>
                        <a:rPr kumimoji="0" lang="en-US" sz="1600" b="0" i="0" u="none" strike="noStrike" cap="none" normalizeH="0" baseline="0" dirty="0" err="1" smtClean="0">
                          <a:ln>
                            <a:noFill/>
                          </a:ln>
                          <a:solidFill>
                            <a:schemeClr val="tx1"/>
                          </a:solidFill>
                          <a:effectLst/>
                          <a:latin typeface="Arial" charset="0"/>
                          <a:cs typeface="Arial" charset="0"/>
                        </a:rPr>
                        <a:t>catecholamines</a:t>
                      </a:r>
                      <a:r>
                        <a:rPr kumimoji="0" lang="en-US" sz="1600" b="0" i="0" u="none" strike="noStrike" cap="none" normalizeH="0" baseline="0" dirty="0" smtClean="0">
                          <a:ln>
                            <a:noFill/>
                          </a:ln>
                          <a:solidFill>
                            <a:schemeClr val="tx1"/>
                          </a:solidFill>
                          <a:effectLst/>
                          <a:latin typeface="Arial" charset="0"/>
                          <a:cs typeface="Arial" charset="0"/>
                        </a:rPr>
                        <a:t>, GCS, </a:t>
                      </a:r>
                      <a:r>
                        <a:rPr kumimoji="0" lang="en-US" sz="1600" b="0" i="0" u="none" strike="noStrike" cap="none" normalizeH="0" baseline="0" dirty="0" err="1" smtClean="0">
                          <a:ln>
                            <a:noFill/>
                          </a:ln>
                          <a:solidFill>
                            <a:schemeClr val="tx1"/>
                          </a:solidFill>
                          <a:effectLst/>
                          <a:latin typeface="Arial" charset="0"/>
                          <a:cs typeface="Arial" charset="0"/>
                        </a:rPr>
                        <a:t>cAMP</a:t>
                      </a:r>
                      <a:r>
                        <a:rPr kumimoji="0" lang="en-US" sz="1600" b="0" i="0" u="none" strike="noStrike" cap="none" normalizeH="0" baseline="0" dirty="0" smtClean="0">
                          <a:ln>
                            <a:noFill/>
                          </a:ln>
                          <a:solidFill>
                            <a:schemeClr val="tx1"/>
                          </a:solidFill>
                          <a:effectLst/>
                          <a:latin typeface="Arial" charset="0"/>
                          <a:cs typeface="Arial" charset="0"/>
                        </a:rPr>
                        <a:t>, acetyl-CoA, ATP</a:t>
                      </a:r>
                      <a:endParaRPr kumimoji="0" lang="ru-RU" sz="1600" b="0" i="0" u="none" strike="noStrike" cap="none" normalizeH="0" baseline="0" dirty="0" smtClean="0">
                        <a:ln>
                          <a:noFill/>
                        </a:ln>
                        <a:solidFill>
                          <a:schemeClr val="tx1"/>
                        </a:solidFill>
                        <a:effectLst/>
                        <a:latin typeface="Arial"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GB" sz="1600" b="0" i="0" u="none" strike="noStrike" cap="none" normalizeH="0" baseline="0" dirty="0" smtClean="0">
                          <a:ln>
                            <a:noFill/>
                          </a:ln>
                          <a:solidFill>
                            <a:schemeClr val="tx1"/>
                          </a:solidFill>
                          <a:effectLst/>
                          <a:latin typeface="Arial" charset="0"/>
                          <a:cs typeface="Arial" charset="0"/>
                        </a:rPr>
                        <a:t>ADP</a:t>
                      </a:r>
                      <a:endParaRPr kumimoji="0" lang="ru-RU" sz="1600" b="0" i="0" u="none" strike="noStrike" cap="none" normalizeH="0" baseline="0" dirty="0" smtClean="0">
                        <a:ln>
                          <a:noFill/>
                        </a:ln>
                        <a:solidFill>
                          <a:schemeClr val="tx1"/>
                        </a:solidFill>
                        <a:effectLst/>
                        <a:latin typeface="Arial"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1"/>
                  </a:ext>
                </a:extLst>
              </a:tr>
              <a:tr h="332166">
                <a:tc>
                  <a:txBody>
                    <a:bodyPr/>
                    <a:lstStyle/>
                    <a:p>
                      <a:pPr marL="0" marR="0" lvl="0" indent="0" algn="l" defTabSz="914400" rtl="0" eaLnBrk="1" fontAlgn="base" latinLnBrk="0" hangingPunct="1">
                        <a:lnSpc>
                          <a:spcPct val="100000"/>
                        </a:lnSpc>
                        <a:spcBef>
                          <a:spcPct val="20000"/>
                        </a:spcBef>
                        <a:spcAft>
                          <a:spcPct val="0"/>
                        </a:spcAft>
                        <a:buClr>
                          <a:srgbClr val="0000FF"/>
                        </a:buClr>
                        <a:buSzTx/>
                        <a:buFont typeface="Wingdings" pitchFamily="2" charset="2"/>
                        <a:buNone/>
                        <a:tabLst/>
                        <a:defRPr/>
                      </a:pPr>
                      <a:r>
                        <a:rPr kumimoji="0" lang="en-US" sz="1800" b="1" i="0" u="none" strike="noStrike" cap="none" normalizeH="0" baseline="0" dirty="0" smtClean="0">
                          <a:ln>
                            <a:noFill/>
                          </a:ln>
                          <a:solidFill>
                            <a:schemeClr val="tx1"/>
                          </a:solidFill>
                          <a:effectLst/>
                          <a:latin typeface="Arial" charset="0"/>
                          <a:cs typeface="Arial" charset="0"/>
                        </a:rPr>
                        <a:t>Phosphoenolpyruvate </a:t>
                      </a:r>
                      <a:r>
                        <a:rPr kumimoji="0" lang="en-US" sz="1800" b="1" i="0" u="none" strike="noStrike" cap="none" normalizeH="0" baseline="0" dirty="0" err="1" smtClean="0">
                          <a:ln>
                            <a:noFill/>
                          </a:ln>
                          <a:solidFill>
                            <a:schemeClr val="tx1"/>
                          </a:solidFill>
                          <a:effectLst/>
                          <a:latin typeface="Arial" charset="0"/>
                          <a:cs typeface="Arial" charset="0"/>
                        </a:rPr>
                        <a:t>carboxykinase</a:t>
                      </a:r>
                      <a:r>
                        <a:rPr kumimoji="0" lang="en-US" sz="1800" b="1" i="0" u="none" strike="noStrike" cap="none" normalizeH="0" baseline="0" dirty="0" smtClean="0">
                          <a:ln>
                            <a:noFill/>
                          </a:ln>
                          <a:solidFill>
                            <a:schemeClr val="tx1"/>
                          </a:solidFill>
                          <a:effectLst/>
                          <a:latin typeface="Arial" charset="0"/>
                          <a:cs typeface="Arial" charset="0"/>
                        </a:rPr>
                        <a:t> (PEPCK) (limiting)</a:t>
                      </a:r>
                      <a:endParaRPr kumimoji="0" lang="ru-RU" sz="1800" b="0" i="0" u="none" strike="noStrike" kern="1200" cap="none" spc="0" normalizeH="0" baseline="0" noProof="0" dirty="0" smtClean="0">
                        <a:ln>
                          <a:noFill/>
                        </a:ln>
                        <a:solidFill>
                          <a:prstClr val="black"/>
                        </a:solidFill>
                        <a:effectLst/>
                        <a:uLnTx/>
                        <a:uFillTx/>
                        <a:latin typeface="Arial"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Glucagon, </a:t>
                      </a:r>
                      <a:r>
                        <a:rPr kumimoji="0" lang="en-US" sz="1600" b="0" i="0" u="none" strike="noStrike" cap="none" normalizeH="0" baseline="0" dirty="0" err="1" smtClean="0">
                          <a:ln>
                            <a:noFill/>
                          </a:ln>
                          <a:solidFill>
                            <a:schemeClr val="tx1"/>
                          </a:solidFill>
                          <a:effectLst/>
                          <a:latin typeface="Arial" charset="0"/>
                          <a:cs typeface="Arial" charset="0"/>
                        </a:rPr>
                        <a:t>catecholamines</a:t>
                      </a:r>
                      <a:r>
                        <a:rPr kumimoji="0" lang="en-US" sz="1600" b="0" i="0" u="none" strike="noStrike" cap="none" normalizeH="0" baseline="0" dirty="0" smtClean="0">
                          <a:ln>
                            <a:noFill/>
                          </a:ln>
                          <a:solidFill>
                            <a:schemeClr val="tx1"/>
                          </a:solidFill>
                          <a:effectLst/>
                          <a:latin typeface="Arial" charset="0"/>
                          <a:cs typeface="Arial" charset="0"/>
                        </a:rPr>
                        <a:t>, GCS, </a:t>
                      </a:r>
                      <a:r>
                        <a:rPr kumimoji="0" lang="en-US" sz="1600" b="0" i="0" u="none" strike="noStrike" cap="none" normalizeH="0" baseline="0" dirty="0" err="1" smtClean="0">
                          <a:ln>
                            <a:noFill/>
                          </a:ln>
                          <a:solidFill>
                            <a:schemeClr val="tx1"/>
                          </a:solidFill>
                          <a:effectLst/>
                          <a:latin typeface="Arial" charset="0"/>
                          <a:cs typeface="Arial" charset="0"/>
                        </a:rPr>
                        <a:t>cAMP</a:t>
                      </a:r>
                      <a:r>
                        <a:rPr kumimoji="0" lang="en-US" sz="1600" b="0" i="0" u="none" strike="noStrike" cap="none" normalizeH="0" baseline="0" dirty="0" smtClean="0">
                          <a:ln>
                            <a:noFill/>
                          </a:ln>
                          <a:solidFill>
                            <a:schemeClr val="tx1"/>
                          </a:solidFill>
                          <a:effectLst/>
                          <a:latin typeface="Arial" charset="0"/>
                          <a:cs typeface="Arial" charset="0"/>
                        </a:rPr>
                        <a:t>, ATP</a:t>
                      </a:r>
                      <a:endParaRPr kumimoji="0" lang="ru-RU" sz="1600" b="0" i="0" u="none" strike="noStrike" cap="none" normalizeH="0" baseline="0" dirty="0" smtClean="0">
                        <a:ln>
                          <a:noFill/>
                        </a:ln>
                        <a:solidFill>
                          <a:schemeClr val="tx1"/>
                        </a:solidFill>
                        <a:effectLst/>
                        <a:latin typeface="Arial"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Insulin (repression)</a:t>
                      </a:r>
                      <a:endParaRPr kumimoji="0" lang="ru-RU" sz="1600" b="0" i="0" u="none" strike="noStrike" cap="none" normalizeH="0" baseline="0" dirty="0" smtClean="0">
                        <a:ln>
                          <a:noFill/>
                        </a:ln>
                        <a:solidFill>
                          <a:schemeClr val="tx1"/>
                        </a:solidFill>
                        <a:effectLst/>
                        <a:latin typeface="Arial"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2"/>
                  </a:ext>
                </a:extLst>
              </a:tr>
              <a:tr h="587678">
                <a:tc>
                  <a:txBody>
                    <a:bodyPr/>
                    <a:lstStyle/>
                    <a:p>
                      <a:pPr marL="0" marR="0" lvl="0" indent="0" algn="l" defTabSz="914400" rtl="0" eaLnBrk="1" fontAlgn="base" latinLnBrk="0" hangingPunct="1">
                        <a:lnSpc>
                          <a:spcPct val="100000"/>
                        </a:lnSpc>
                        <a:spcBef>
                          <a:spcPct val="20000"/>
                        </a:spcBef>
                        <a:spcAft>
                          <a:spcPct val="0"/>
                        </a:spcAft>
                        <a:buClr>
                          <a:srgbClr val="0000FF"/>
                        </a:buClr>
                        <a:buSzTx/>
                        <a:buFont typeface="Wingdings" pitchFamily="2" charset="2"/>
                        <a:buNone/>
                        <a:tabLst/>
                        <a:defRPr/>
                      </a:pPr>
                      <a:r>
                        <a:rPr kumimoji="0" lang="en-US" sz="1800" b="1" i="0" u="none" strike="noStrike" cap="none" normalizeH="0" baseline="0" dirty="0" smtClean="0">
                          <a:ln>
                            <a:noFill/>
                          </a:ln>
                          <a:solidFill>
                            <a:schemeClr val="tx1"/>
                          </a:solidFill>
                          <a:effectLst/>
                          <a:latin typeface="Arial" charset="0"/>
                          <a:cs typeface="Arial" charset="0"/>
                        </a:rPr>
                        <a:t>Fructose-1,6-bisphosphatase (limiting)</a:t>
                      </a:r>
                      <a:endParaRPr kumimoji="0" lang="ru-RU" sz="1800" b="0" i="0" u="none" strike="noStrike" kern="1200" cap="none" spc="0" normalizeH="0" baseline="0" noProof="0" dirty="0" smtClean="0">
                        <a:ln>
                          <a:noFill/>
                        </a:ln>
                        <a:solidFill>
                          <a:prstClr val="black"/>
                        </a:solidFill>
                        <a:effectLst/>
                        <a:uLnTx/>
                        <a:uFillTx/>
                        <a:latin typeface="Arial"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GCS (induction)</a:t>
                      </a:r>
                      <a:endParaRPr kumimoji="0" lang="ru-RU" sz="1600" b="0" i="0" u="none" strike="noStrike" cap="none" normalizeH="0" baseline="0" dirty="0" smtClean="0">
                        <a:ln>
                          <a:noFill/>
                        </a:ln>
                        <a:solidFill>
                          <a:schemeClr val="tx1"/>
                        </a:solidFill>
                        <a:effectLst/>
                        <a:latin typeface="Arial"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GB" sz="1600" b="0" i="0" u="none" strike="noStrike" cap="none" normalizeH="0" baseline="0" dirty="0" smtClean="0">
                          <a:ln>
                            <a:noFill/>
                          </a:ln>
                          <a:solidFill>
                            <a:schemeClr val="tx1"/>
                          </a:solidFill>
                          <a:effectLst/>
                          <a:latin typeface="Arial" charset="0"/>
                          <a:cs typeface="Arial" charset="0"/>
                        </a:rPr>
                        <a:t>AMP</a:t>
                      </a:r>
                      <a:endParaRPr kumimoji="0" lang="ru-RU" sz="1600" b="0" i="0" u="none" strike="noStrike" cap="none" normalizeH="0" baseline="0" dirty="0" smtClean="0">
                        <a:ln>
                          <a:noFill/>
                        </a:ln>
                        <a:solidFill>
                          <a:schemeClr val="tx1"/>
                        </a:solidFill>
                        <a:effectLst/>
                        <a:latin typeface="Arial"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3"/>
                  </a:ext>
                </a:extLst>
              </a:tr>
              <a:tr h="587678">
                <a:tc>
                  <a:txBody>
                    <a:bodyPr/>
                    <a:lstStyle/>
                    <a:p>
                      <a:pPr marL="0" marR="0" lvl="0" indent="0" algn="l" defTabSz="914400" rtl="0" eaLnBrk="1" fontAlgn="base" latinLnBrk="0" hangingPunct="1">
                        <a:lnSpc>
                          <a:spcPct val="100000"/>
                        </a:lnSpc>
                        <a:spcBef>
                          <a:spcPct val="20000"/>
                        </a:spcBef>
                        <a:spcAft>
                          <a:spcPct val="0"/>
                        </a:spcAft>
                        <a:buClr>
                          <a:srgbClr val="0000FF"/>
                        </a:buClr>
                        <a:buSzTx/>
                        <a:buFont typeface="Wingdings" pitchFamily="2" charset="2"/>
                        <a:buNone/>
                        <a:tabLst/>
                        <a:defRPr/>
                      </a:pPr>
                      <a:r>
                        <a:rPr kumimoji="0" lang="en-US" sz="1800" b="1" i="0" u="none" strike="noStrike" cap="none" normalizeH="0" baseline="0" dirty="0" smtClean="0">
                          <a:ln>
                            <a:noFill/>
                          </a:ln>
                          <a:solidFill>
                            <a:schemeClr val="tx1"/>
                          </a:solidFill>
                          <a:effectLst/>
                          <a:latin typeface="Arial" charset="0"/>
                          <a:cs typeface="Arial" charset="0"/>
                        </a:rPr>
                        <a:t>Glucose-6-phosphatase (limiting)</a:t>
                      </a:r>
                      <a:endParaRPr kumimoji="0" lang="ru-RU" sz="1800" b="0" i="0" u="none" strike="noStrike" kern="1200" cap="none" spc="0" normalizeH="0" baseline="0" noProof="0" dirty="0" smtClean="0">
                        <a:ln>
                          <a:noFill/>
                        </a:ln>
                        <a:solidFill>
                          <a:prstClr val="black"/>
                        </a:solidFill>
                        <a:effectLst/>
                        <a:uLnTx/>
                        <a:uFillTx/>
                        <a:latin typeface="Arial"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GCS (induction)</a:t>
                      </a:r>
                      <a:endParaRPr kumimoji="0" lang="ru-RU" sz="1600" b="0" i="0" u="none" strike="noStrike" cap="none" normalizeH="0" baseline="0" dirty="0" smtClean="0">
                        <a:ln>
                          <a:noFill/>
                        </a:ln>
                        <a:solidFill>
                          <a:schemeClr val="tx1"/>
                        </a:solidFill>
                        <a:effectLst/>
                        <a:latin typeface="Arial"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dirty="0" smtClean="0">
                          <a:ln>
                            <a:noFill/>
                          </a:ln>
                          <a:solidFill>
                            <a:schemeClr val="tx1"/>
                          </a:solidFill>
                          <a:effectLst/>
                          <a:latin typeface="Arial" charset="0"/>
                          <a:cs typeface="Arial" charset="0"/>
                        </a:rPr>
                        <a:t>Insulin (repression)</a:t>
                      </a:r>
                      <a:endParaRPr kumimoji="0" lang="ru-RU" sz="1600" b="0" i="0" u="none" strike="noStrike" cap="none" normalizeH="0" baseline="0" dirty="0" smtClean="0">
                        <a:ln>
                          <a:noFill/>
                        </a:ln>
                        <a:solidFill>
                          <a:schemeClr val="tx1"/>
                        </a:solidFill>
                        <a:effectLst/>
                        <a:latin typeface="Arial"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4"/>
                  </a:ext>
                </a:extLst>
              </a:tr>
            </a:tbl>
          </a:graphicData>
        </a:graphic>
      </p:graphicFrame>
      <p:sp>
        <p:nvSpPr>
          <p:cNvPr id="8" name="Text Box 41"/>
          <p:cNvSpPr txBox="1">
            <a:spLocks noChangeArrowheads="1"/>
          </p:cNvSpPr>
          <p:nvPr/>
        </p:nvSpPr>
        <p:spPr bwMode="auto">
          <a:xfrm>
            <a:off x="0" y="4366975"/>
            <a:ext cx="905394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b="0" dirty="0">
                <a:solidFill>
                  <a:prstClr val="black"/>
                </a:solidFill>
              </a:rPr>
              <a:t>Ethanol inhibits gluconeogenesis</a:t>
            </a:r>
            <a:endParaRPr lang="ru-RU" altLang="ru-RU" b="0" dirty="0" smtClean="0">
              <a:solidFill>
                <a:prstClr val="black"/>
              </a:solidFill>
            </a:endParaRPr>
          </a:p>
        </p:txBody>
      </p:sp>
    </p:spTree>
    <p:extLst>
      <p:ext uri="{BB962C8B-B14F-4D97-AF65-F5344CB8AC3E}">
        <p14:creationId xmlns:p14="http://schemas.microsoft.com/office/powerpoint/2010/main" val="31779134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300" r="963"/>
          <a:stretch/>
        </p:blipFill>
        <p:spPr bwMode="auto">
          <a:xfrm>
            <a:off x="42445" y="980728"/>
            <a:ext cx="8994051"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979712" y="260648"/>
            <a:ext cx="5392054" cy="584775"/>
          </a:xfrm>
          <a:prstGeom prst="rect">
            <a:avLst/>
          </a:prstGeom>
        </p:spPr>
        <p:txBody>
          <a:bodyPr wrap="none">
            <a:spAutoFit/>
          </a:bodyPr>
          <a:lstStyle/>
          <a:p>
            <a:r>
              <a:rPr lang="ru-RU" sz="3200" b="1" dirty="0" err="1">
                <a:solidFill>
                  <a:srgbClr val="FF0000"/>
                </a:solidFill>
              </a:rPr>
              <a:t>Gluconeogenesis</a:t>
            </a:r>
            <a:r>
              <a:rPr lang="ru-RU" sz="3200" b="1" dirty="0">
                <a:solidFill>
                  <a:srgbClr val="FF0000"/>
                </a:solidFill>
              </a:rPr>
              <a:t> </a:t>
            </a:r>
            <a:r>
              <a:rPr lang="ru-RU" sz="3200" b="1" dirty="0" err="1">
                <a:solidFill>
                  <a:srgbClr val="FF0000"/>
                </a:solidFill>
              </a:rPr>
              <a:t>from</a:t>
            </a:r>
            <a:r>
              <a:rPr lang="ru-RU" sz="3200" b="1" dirty="0">
                <a:solidFill>
                  <a:srgbClr val="FF0000"/>
                </a:solidFill>
              </a:rPr>
              <a:t> </a:t>
            </a:r>
            <a:r>
              <a:rPr lang="ru-RU" sz="3200" b="1" dirty="0" err="1">
                <a:solidFill>
                  <a:srgbClr val="FF0000"/>
                </a:solidFill>
              </a:rPr>
              <a:t>glycerol</a:t>
            </a:r>
            <a:endParaRPr lang="ru-RU" sz="3200" b="1" dirty="0">
              <a:solidFill>
                <a:srgbClr val="FF0000"/>
              </a:solidFill>
            </a:endParaRPr>
          </a:p>
        </p:txBody>
      </p:sp>
    </p:spTree>
    <p:extLst>
      <p:ext uri="{BB962C8B-B14F-4D97-AF65-F5344CB8AC3E}">
        <p14:creationId xmlns:p14="http://schemas.microsoft.com/office/powerpoint/2010/main" val="4421088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650500"/>
          </a:xfrm>
        </p:spPr>
        <p:txBody>
          <a:bodyPr>
            <a:noAutofit/>
          </a:bodyPr>
          <a:lstStyle/>
          <a:p>
            <a:r>
              <a:rPr lang="en-US" sz="3200" b="1" dirty="0">
                <a:solidFill>
                  <a:srgbClr val="FF0000"/>
                </a:solidFill>
              </a:rPr>
              <a:t>Gluconeogenesis from amino acids</a:t>
            </a:r>
            <a:endParaRPr lang="ru-RU" sz="3200" b="1" dirty="0">
              <a:solidFill>
                <a:srgbClr val="FF0000"/>
              </a:solidFill>
            </a:endParaRPr>
          </a:p>
        </p:txBody>
      </p:sp>
      <p:sp>
        <p:nvSpPr>
          <p:cNvPr id="3" name="Прямоугольник 2"/>
          <p:cNvSpPr/>
          <p:nvPr/>
        </p:nvSpPr>
        <p:spPr>
          <a:xfrm>
            <a:off x="29479" y="669629"/>
            <a:ext cx="5047784" cy="1477328"/>
          </a:xfrm>
          <a:prstGeom prst="rect">
            <a:avLst/>
          </a:prstGeom>
        </p:spPr>
        <p:txBody>
          <a:bodyPr wrap="square">
            <a:spAutoFit/>
          </a:bodyPr>
          <a:lstStyle/>
          <a:p>
            <a:pPr algn="ctr"/>
            <a:r>
              <a:rPr lang="en-US" dirty="0"/>
              <a:t>All amino acids, except for the ketogenic </a:t>
            </a:r>
            <a:r>
              <a:rPr lang="en-US" b="1" dirty="0"/>
              <a:t>leucine and lysine</a:t>
            </a:r>
            <a:r>
              <a:rPr lang="en-US" dirty="0"/>
              <a:t>, are able to participate in glucose synthesis. The carbon atoms of some of them (</a:t>
            </a:r>
            <a:r>
              <a:rPr lang="en-US" dirty="0" err="1"/>
              <a:t>gly</a:t>
            </a:r>
            <a:r>
              <a:rPr lang="en-US" dirty="0"/>
              <a:t> (u) </a:t>
            </a:r>
            <a:r>
              <a:rPr lang="en-US" dirty="0" err="1"/>
              <a:t>cogenous</a:t>
            </a:r>
            <a:r>
              <a:rPr lang="en-US" dirty="0"/>
              <a:t>) are completely included in the glucose molecule, some (mixed) - partially</a:t>
            </a:r>
            <a:endParaRPr lang="ru-RU" dirty="0"/>
          </a:p>
        </p:txBody>
      </p:sp>
      <p:pic>
        <p:nvPicPr>
          <p:cNvPr id="4" name="Рисунок 3"/>
          <p:cNvPicPr>
            <a:picLocks noChangeAspect="1"/>
          </p:cNvPicPr>
          <p:nvPr/>
        </p:nvPicPr>
        <p:blipFill>
          <a:blip r:embed="rId2"/>
          <a:stretch>
            <a:fillRect/>
          </a:stretch>
        </p:blipFill>
        <p:spPr>
          <a:xfrm>
            <a:off x="1763688" y="2166085"/>
            <a:ext cx="6696744" cy="4386367"/>
          </a:xfrm>
          <a:prstGeom prst="rect">
            <a:avLst/>
          </a:prstGeom>
        </p:spPr>
      </p:pic>
    </p:spTree>
    <p:extLst>
      <p:ext uri="{BB962C8B-B14F-4D97-AF65-F5344CB8AC3E}">
        <p14:creationId xmlns:p14="http://schemas.microsoft.com/office/powerpoint/2010/main" val="5554454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a:xfrm>
            <a:off x="-108520" y="0"/>
            <a:ext cx="9433048" cy="1143000"/>
          </a:xfrm>
        </p:spPr>
        <p:txBody>
          <a:bodyPr/>
          <a:lstStyle/>
          <a:p>
            <a:r>
              <a:rPr lang="fr-FR" altLang="ru-RU" sz="3200" b="1" dirty="0"/>
              <a:t>Glucose-lactate cycle (lactate cycle, </a:t>
            </a:r>
            <a:r>
              <a:rPr lang="en-GB" altLang="ru-RU" sz="3200" b="1" dirty="0" smtClean="0"/>
              <a:t>Cori</a:t>
            </a:r>
            <a:r>
              <a:rPr lang="fr-FR" altLang="ru-RU" sz="3200" b="1" dirty="0" smtClean="0"/>
              <a:t> </a:t>
            </a:r>
            <a:r>
              <a:rPr lang="fr-FR" altLang="ru-RU" sz="3200" b="1" dirty="0"/>
              <a:t>cycle)</a:t>
            </a:r>
            <a:endParaRPr lang="ru-RU" altLang="ru-RU" sz="3200" dirty="0" smtClean="0"/>
          </a:p>
        </p:txBody>
      </p:sp>
      <p:pic>
        <p:nvPicPr>
          <p:cNvPr id="2" name="Рисунок 1"/>
          <p:cNvPicPr>
            <a:picLocks noChangeAspect="1"/>
          </p:cNvPicPr>
          <p:nvPr/>
        </p:nvPicPr>
        <p:blipFill rotWithShape="1">
          <a:blip r:embed="rId2"/>
          <a:srcRect l="-1" r="-2093" b="12434"/>
          <a:stretch/>
        </p:blipFill>
        <p:spPr>
          <a:xfrm>
            <a:off x="323528" y="1144555"/>
            <a:ext cx="8656671" cy="4176464"/>
          </a:xfrm>
          <a:prstGeom prst="rect">
            <a:avLst/>
          </a:prstGeom>
        </p:spPr>
      </p:pic>
    </p:spTree>
    <p:extLst>
      <p:ext uri="{BB962C8B-B14F-4D97-AF65-F5344CB8AC3E}">
        <p14:creationId xmlns:p14="http://schemas.microsoft.com/office/powerpoint/2010/main" val="29032548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a:xfrm>
            <a:off x="-108520" y="0"/>
            <a:ext cx="9433048" cy="1143000"/>
          </a:xfrm>
        </p:spPr>
        <p:txBody>
          <a:bodyPr/>
          <a:lstStyle/>
          <a:p>
            <a:r>
              <a:rPr lang="fr-FR" altLang="ru-RU" sz="3200" b="1" dirty="0"/>
              <a:t>Glucose-lactate cycle (lactate cycle, </a:t>
            </a:r>
            <a:r>
              <a:rPr lang="en-GB" altLang="ru-RU" sz="3200" b="1" dirty="0"/>
              <a:t>Cori</a:t>
            </a:r>
            <a:r>
              <a:rPr lang="fr-FR" altLang="ru-RU" sz="3200" b="1" dirty="0"/>
              <a:t> cycle)</a:t>
            </a:r>
            <a:endParaRPr lang="ru-RU" altLang="ru-RU" sz="3200"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05" y="764704"/>
            <a:ext cx="8784976" cy="580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6453336"/>
            <a:ext cx="9144000" cy="369332"/>
          </a:xfrm>
          <a:prstGeom prst="rect">
            <a:avLst/>
          </a:prstGeom>
        </p:spPr>
        <p:txBody>
          <a:bodyPr wrap="square">
            <a:spAutoFit/>
          </a:bodyPr>
          <a:lstStyle/>
          <a:p>
            <a:pPr algn="ctr"/>
            <a:r>
              <a:rPr lang="en-US" dirty="0">
                <a:hlinkClick r:id="rId3"/>
              </a:rPr>
              <a:t>http://</a:t>
            </a:r>
            <a:r>
              <a:rPr lang="en-US" dirty="0" smtClean="0">
                <a:hlinkClick r:id="rId3"/>
              </a:rPr>
              <a:t>helpiks.org/helpiksorg/baza7/1017425536827.files/image010.gif</a:t>
            </a:r>
            <a:r>
              <a:rPr lang="ru-RU" dirty="0" smtClean="0"/>
              <a:t> </a:t>
            </a:r>
            <a:endParaRPr lang="ru-RU" dirty="0"/>
          </a:p>
        </p:txBody>
      </p:sp>
    </p:spTree>
    <p:extLst>
      <p:ext uri="{BB962C8B-B14F-4D97-AF65-F5344CB8AC3E}">
        <p14:creationId xmlns:p14="http://schemas.microsoft.com/office/powerpoint/2010/main" val="24364145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a:xfrm>
            <a:off x="0" y="12820"/>
            <a:ext cx="9144000" cy="751884"/>
          </a:xfrm>
        </p:spPr>
        <p:txBody>
          <a:bodyPr/>
          <a:lstStyle/>
          <a:p>
            <a:r>
              <a:rPr lang="en-US" altLang="ru-RU" sz="3200" b="1" dirty="0"/>
              <a:t>Glucose-Alanine Cycle</a:t>
            </a:r>
            <a:endParaRPr lang="ru-RU" altLang="ru-RU" sz="3200" dirty="0" smtClean="0"/>
          </a:p>
        </p:txBody>
      </p:sp>
      <p:pic>
        <p:nvPicPr>
          <p:cNvPr id="2" name="Рисунок 1"/>
          <p:cNvPicPr>
            <a:picLocks noChangeAspect="1"/>
          </p:cNvPicPr>
          <p:nvPr/>
        </p:nvPicPr>
        <p:blipFill>
          <a:blip r:embed="rId2"/>
          <a:stretch>
            <a:fillRect/>
          </a:stretch>
        </p:blipFill>
        <p:spPr>
          <a:xfrm>
            <a:off x="1691680" y="697384"/>
            <a:ext cx="5257179" cy="6126134"/>
          </a:xfrm>
          <a:prstGeom prst="rect">
            <a:avLst/>
          </a:prstGeom>
        </p:spPr>
      </p:pic>
    </p:spTree>
    <p:extLst>
      <p:ext uri="{BB962C8B-B14F-4D97-AF65-F5344CB8AC3E}">
        <p14:creationId xmlns:p14="http://schemas.microsoft.com/office/powerpoint/2010/main" val="35173763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686800" cy="1143000"/>
          </a:xfrm>
        </p:spPr>
        <p:txBody>
          <a:bodyPr>
            <a:noAutofit/>
          </a:bodyPr>
          <a:lstStyle/>
          <a:p>
            <a:pPr algn="just"/>
            <a:r>
              <a:rPr lang="en-US" sz="3200" b="1" dirty="0"/>
              <a:t>The conversion processes of carbohydrates provide </a:t>
            </a:r>
            <a:r>
              <a:rPr lang="en-US" sz="3200" b="1" dirty="0">
                <a:solidFill>
                  <a:srgbClr val="FF0000"/>
                </a:solidFill>
              </a:rPr>
              <a:t>60% </a:t>
            </a:r>
            <a:r>
              <a:rPr lang="en-US" sz="3200" b="1" dirty="0"/>
              <a:t>of the total energy exchange:</a:t>
            </a:r>
            <a:endParaRPr lang="ru-RU" sz="3200" b="1" dirty="0"/>
          </a:p>
        </p:txBody>
      </p:sp>
      <p:sp>
        <p:nvSpPr>
          <p:cNvPr id="3" name="Объект 2"/>
          <p:cNvSpPr>
            <a:spLocks noGrp="1"/>
          </p:cNvSpPr>
          <p:nvPr>
            <p:ph idx="1"/>
          </p:nvPr>
        </p:nvSpPr>
        <p:spPr/>
        <p:txBody>
          <a:bodyPr>
            <a:normAutofit/>
          </a:bodyPr>
          <a:lstStyle/>
          <a:p>
            <a:r>
              <a:rPr lang="en-US" dirty="0">
                <a:cs typeface="Times New Roman" panose="02020603050405020304" pitchFamily="18" charset="0"/>
              </a:rPr>
              <a:t>Direct heat / energy source (glucose-6-phosphate), energy reserve (glycogen);</a:t>
            </a:r>
          </a:p>
          <a:p>
            <a:r>
              <a:rPr lang="en-US" dirty="0">
                <a:cs typeface="Times New Roman" panose="02020603050405020304" pitchFamily="18" charset="0"/>
              </a:rPr>
              <a:t>About 70% of food carbohydrates are oxidized in tissues to water and carbon dioxide;</a:t>
            </a:r>
          </a:p>
          <a:p>
            <a:r>
              <a:rPr lang="en-US" dirty="0">
                <a:cs typeface="Times New Roman" panose="02020603050405020304" pitchFamily="18" charset="0"/>
              </a:rPr>
              <a:t>25% of blood glucose is converted to fat;</a:t>
            </a:r>
          </a:p>
          <a:p>
            <a:r>
              <a:rPr lang="en-US" dirty="0">
                <a:cs typeface="Times New Roman" panose="02020603050405020304" pitchFamily="18" charset="0"/>
              </a:rPr>
              <a:t>From 2 - 5% glycogen is synthesized in the liver and muscles.</a:t>
            </a:r>
            <a:endParaRPr lang="ru-RU" dirty="0">
              <a:cs typeface="Times New Roman" panose="02020603050405020304" pitchFamily="18" charset="0"/>
            </a:endParaRPr>
          </a:p>
        </p:txBody>
      </p:sp>
    </p:spTree>
    <p:extLst>
      <p:ext uri="{BB962C8B-B14F-4D97-AF65-F5344CB8AC3E}">
        <p14:creationId xmlns:p14="http://schemas.microsoft.com/office/powerpoint/2010/main" val="170945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Distribution of glucose transporter proteins (GLUT)</a:t>
            </a:r>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556792"/>
            <a:ext cx="7451897" cy="4829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115616" y="6381328"/>
            <a:ext cx="4572000" cy="307777"/>
          </a:xfrm>
          <a:prstGeom prst="rect">
            <a:avLst/>
          </a:prstGeom>
        </p:spPr>
        <p:txBody>
          <a:bodyPr>
            <a:spAutoFit/>
          </a:bodyPr>
          <a:lstStyle/>
          <a:p>
            <a:r>
              <a:rPr lang="en-US" sz="1400" dirty="0"/>
              <a:t>https://ask.exprto.com/t/glucose-transporter/731</a:t>
            </a:r>
            <a:endParaRPr lang="ru-RU" sz="1400" dirty="0"/>
          </a:p>
        </p:txBody>
      </p:sp>
    </p:spTree>
    <p:extLst>
      <p:ext uri="{BB962C8B-B14F-4D97-AF65-F5344CB8AC3E}">
        <p14:creationId xmlns:p14="http://schemas.microsoft.com/office/powerpoint/2010/main" val="3791820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301917" cy="476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971600" y="5733256"/>
            <a:ext cx="7200800" cy="369332"/>
          </a:xfrm>
          <a:prstGeom prst="rect">
            <a:avLst/>
          </a:prstGeom>
        </p:spPr>
        <p:txBody>
          <a:bodyPr wrap="square">
            <a:spAutoFit/>
          </a:bodyPr>
          <a:lstStyle/>
          <a:p>
            <a:r>
              <a:rPr lang="en-US" dirty="0"/>
              <a:t>https://es.slideshare.net/AlejandroChavez12/diabetes-presentacin-1</a:t>
            </a:r>
            <a:endParaRPr lang="ru-RU" dirty="0"/>
          </a:p>
        </p:txBody>
      </p:sp>
    </p:spTree>
    <p:extLst>
      <p:ext uri="{BB962C8B-B14F-4D97-AF65-F5344CB8AC3E}">
        <p14:creationId xmlns:p14="http://schemas.microsoft.com/office/powerpoint/2010/main" val="1185375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val 41"/>
          <p:cNvSpPr>
            <a:spLocks noChangeArrowheads="1"/>
          </p:cNvSpPr>
          <p:nvPr/>
        </p:nvSpPr>
        <p:spPr bwMode="auto">
          <a:xfrm>
            <a:off x="3132138" y="1484313"/>
            <a:ext cx="1727200"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291" name="Text Box 4"/>
          <p:cNvSpPr txBox="1">
            <a:spLocks noChangeArrowheads="1"/>
          </p:cNvSpPr>
          <p:nvPr/>
        </p:nvSpPr>
        <p:spPr bwMode="auto">
          <a:xfrm>
            <a:off x="0" y="1052513"/>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1)</a:t>
            </a:r>
          </a:p>
        </p:txBody>
      </p:sp>
      <p:sp>
        <p:nvSpPr>
          <p:cNvPr id="12292" name="AutoShape 5"/>
          <p:cNvSpPr>
            <a:spLocks noChangeArrowheads="1"/>
          </p:cNvSpPr>
          <p:nvPr/>
        </p:nvSpPr>
        <p:spPr bwMode="auto">
          <a:xfrm>
            <a:off x="828675" y="1846263"/>
            <a:ext cx="1727200" cy="719137"/>
          </a:xfrm>
          <a:prstGeom prst="flowChartPrepa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293" name="Text Box 6"/>
          <p:cNvSpPr txBox="1">
            <a:spLocks noChangeArrowheads="1"/>
          </p:cNvSpPr>
          <p:nvPr/>
        </p:nvSpPr>
        <p:spPr bwMode="auto">
          <a:xfrm>
            <a:off x="2052638" y="169545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2294" name="Line 7"/>
          <p:cNvSpPr>
            <a:spLocks noChangeShapeType="1"/>
          </p:cNvSpPr>
          <p:nvPr/>
        </p:nvSpPr>
        <p:spPr bwMode="auto">
          <a:xfrm flipV="1">
            <a:off x="828675" y="1914525"/>
            <a:ext cx="0" cy="579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295" name="Line 8"/>
          <p:cNvSpPr>
            <a:spLocks noChangeShapeType="1"/>
          </p:cNvSpPr>
          <p:nvPr/>
        </p:nvSpPr>
        <p:spPr bwMode="auto">
          <a:xfrm flipV="1">
            <a:off x="2195513" y="2420938"/>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296" name="Line 9"/>
          <p:cNvSpPr>
            <a:spLocks noChangeShapeType="1"/>
          </p:cNvSpPr>
          <p:nvPr/>
        </p:nvSpPr>
        <p:spPr bwMode="auto">
          <a:xfrm flipV="1">
            <a:off x="2555875" y="1846263"/>
            <a:ext cx="0"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297" name="Text Box 10"/>
          <p:cNvSpPr txBox="1">
            <a:spLocks noChangeArrowheads="1"/>
          </p:cNvSpPr>
          <p:nvPr/>
        </p:nvSpPr>
        <p:spPr bwMode="auto">
          <a:xfrm>
            <a:off x="2413000" y="155098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298" name="Text Box 11"/>
          <p:cNvSpPr txBox="1">
            <a:spLocks noChangeArrowheads="1"/>
          </p:cNvSpPr>
          <p:nvPr/>
        </p:nvSpPr>
        <p:spPr bwMode="auto">
          <a:xfrm>
            <a:off x="2413000" y="2420938"/>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2299" name="Text Box 12"/>
          <p:cNvSpPr txBox="1">
            <a:spLocks noChangeArrowheads="1"/>
          </p:cNvSpPr>
          <p:nvPr/>
        </p:nvSpPr>
        <p:spPr bwMode="auto">
          <a:xfrm>
            <a:off x="2052638" y="205422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00" name="Text Box 13"/>
          <p:cNvSpPr txBox="1">
            <a:spLocks noChangeArrowheads="1"/>
          </p:cNvSpPr>
          <p:nvPr/>
        </p:nvSpPr>
        <p:spPr bwMode="auto">
          <a:xfrm>
            <a:off x="2052638" y="270986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2301" name="Line 14"/>
          <p:cNvSpPr>
            <a:spLocks noChangeShapeType="1"/>
          </p:cNvSpPr>
          <p:nvPr/>
        </p:nvSpPr>
        <p:spPr bwMode="auto">
          <a:xfrm flipV="1">
            <a:off x="1187450" y="2420938"/>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02" name="Line 15"/>
          <p:cNvSpPr>
            <a:spLocks noChangeShapeType="1"/>
          </p:cNvSpPr>
          <p:nvPr/>
        </p:nvSpPr>
        <p:spPr bwMode="auto">
          <a:xfrm flipV="1">
            <a:off x="1187450" y="1412875"/>
            <a:ext cx="0"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03" name="Text Box 16"/>
          <p:cNvSpPr txBox="1">
            <a:spLocks noChangeArrowheads="1"/>
          </p:cNvSpPr>
          <p:nvPr/>
        </p:nvSpPr>
        <p:spPr bwMode="auto">
          <a:xfrm>
            <a:off x="1044575" y="191770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04" name="Text Box 17"/>
          <p:cNvSpPr txBox="1">
            <a:spLocks noChangeArrowheads="1"/>
          </p:cNvSpPr>
          <p:nvPr/>
        </p:nvSpPr>
        <p:spPr bwMode="auto">
          <a:xfrm>
            <a:off x="1044575" y="270986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05" name="Text Box 18"/>
          <p:cNvSpPr txBox="1">
            <a:spLocks noChangeArrowheads="1"/>
          </p:cNvSpPr>
          <p:nvPr/>
        </p:nvSpPr>
        <p:spPr bwMode="auto">
          <a:xfrm>
            <a:off x="612775" y="148590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06" name="Text Box 19"/>
          <p:cNvSpPr txBox="1">
            <a:spLocks noChangeArrowheads="1"/>
          </p:cNvSpPr>
          <p:nvPr/>
        </p:nvSpPr>
        <p:spPr bwMode="auto">
          <a:xfrm>
            <a:off x="468313" y="249396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2307" name="Text Box 20"/>
          <p:cNvSpPr txBox="1">
            <a:spLocks noChangeArrowheads="1"/>
          </p:cNvSpPr>
          <p:nvPr/>
        </p:nvSpPr>
        <p:spPr bwMode="auto">
          <a:xfrm>
            <a:off x="971550" y="981075"/>
            <a:ext cx="1871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 - OH</a:t>
            </a:r>
            <a:endParaRPr lang="ru-RU" altLang="ru-RU" baseline="-25000" smtClean="0">
              <a:solidFill>
                <a:prstClr val="black"/>
              </a:solidFill>
            </a:endParaRPr>
          </a:p>
        </p:txBody>
      </p:sp>
      <p:sp>
        <p:nvSpPr>
          <p:cNvPr id="12308" name="Text Box 21"/>
          <p:cNvSpPr txBox="1">
            <a:spLocks noChangeArrowheads="1"/>
          </p:cNvSpPr>
          <p:nvPr/>
        </p:nvSpPr>
        <p:spPr bwMode="auto">
          <a:xfrm>
            <a:off x="900113" y="3357563"/>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dirty="0" smtClean="0">
                <a:solidFill>
                  <a:srgbClr val="FF0000"/>
                </a:solidFill>
              </a:rPr>
              <a:t>Glucose</a:t>
            </a:r>
            <a:endParaRPr lang="ru-RU" altLang="ru-RU" dirty="0" smtClean="0">
              <a:solidFill>
                <a:srgbClr val="FF0000"/>
              </a:solidFill>
            </a:endParaRPr>
          </a:p>
        </p:txBody>
      </p:sp>
      <p:sp>
        <p:nvSpPr>
          <p:cNvPr id="12309" name="AutoShape 22"/>
          <p:cNvSpPr>
            <a:spLocks noChangeArrowheads="1"/>
          </p:cNvSpPr>
          <p:nvPr/>
        </p:nvSpPr>
        <p:spPr bwMode="auto">
          <a:xfrm>
            <a:off x="5581650" y="1766888"/>
            <a:ext cx="1727200" cy="719137"/>
          </a:xfrm>
          <a:prstGeom prst="flowChartPrepa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310" name="Text Box 23"/>
          <p:cNvSpPr txBox="1">
            <a:spLocks noChangeArrowheads="1"/>
          </p:cNvSpPr>
          <p:nvPr/>
        </p:nvSpPr>
        <p:spPr bwMode="auto">
          <a:xfrm>
            <a:off x="6805613" y="161607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2311" name="Line 24"/>
          <p:cNvSpPr>
            <a:spLocks noChangeShapeType="1"/>
          </p:cNvSpPr>
          <p:nvPr/>
        </p:nvSpPr>
        <p:spPr bwMode="auto">
          <a:xfrm flipV="1">
            <a:off x="5581650" y="1835150"/>
            <a:ext cx="0" cy="579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12" name="Line 25"/>
          <p:cNvSpPr>
            <a:spLocks noChangeShapeType="1"/>
          </p:cNvSpPr>
          <p:nvPr/>
        </p:nvSpPr>
        <p:spPr bwMode="auto">
          <a:xfrm flipV="1">
            <a:off x="6948488" y="2341563"/>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13" name="Line 26"/>
          <p:cNvSpPr>
            <a:spLocks noChangeShapeType="1"/>
          </p:cNvSpPr>
          <p:nvPr/>
        </p:nvSpPr>
        <p:spPr bwMode="auto">
          <a:xfrm flipV="1">
            <a:off x="7308850" y="1766888"/>
            <a:ext cx="0"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14" name="Text Box 27"/>
          <p:cNvSpPr txBox="1">
            <a:spLocks noChangeArrowheads="1"/>
          </p:cNvSpPr>
          <p:nvPr/>
        </p:nvSpPr>
        <p:spPr bwMode="auto">
          <a:xfrm>
            <a:off x="7165975" y="14716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15" name="Text Box 28"/>
          <p:cNvSpPr txBox="1">
            <a:spLocks noChangeArrowheads="1"/>
          </p:cNvSpPr>
          <p:nvPr/>
        </p:nvSpPr>
        <p:spPr bwMode="auto">
          <a:xfrm>
            <a:off x="7165975" y="234156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2316" name="Text Box 29"/>
          <p:cNvSpPr txBox="1">
            <a:spLocks noChangeArrowheads="1"/>
          </p:cNvSpPr>
          <p:nvPr/>
        </p:nvSpPr>
        <p:spPr bwMode="auto">
          <a:xfrm>
            <a:off x="6805613" y="197485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17" name="Text Box 30"/>
          <p:cNvSpPr txBox="1">
            <a:spLocks noChangeArrowheads="1"/>
          </p:cNvSpPr>
          <p:nvPr/>
        </p:nvSpPr>
        <p:spPr bwMode="auto">
          <a:xfrm>
            <a:off x="6805613" y="2630488"/>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2318" name="Line 31"/>
          <p:cNvSpPr>
            <a:spLocks noChangeShapeType="1"/>
          </p:cNvSpPr>
          <p:nvPr/>
        </p:nvSpPr>
        <p:spPr bwMode="auto">
          <a:xfrm flipV="1">
            <a:off x="5940425" y="2341563"/>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19" name="Line 32"/>
          <p:cNvSpPr>
            <a:spLocks noChangeShapeType="1"/>
          </p:cNvSpPr>
          <p:nvPr/>
        </p:nvSpPr>
        <p:spPr bwMode="auto">
          <a:xfrm flipV="1">
            <a:off x="5940425" y="1333500"/>
            <a:ext cx="0"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20" name="Text Box 33"/>
          <p:cNvSpPr txBox="1">
            <a:spLocks noChangeArrowheads="1"/>
          </p:cNvSpPr>
          <p:nvPr/>
        </p:nvSpPr>
        <p:spPr bwMode="auto">
          <a:xfrm>
            <a:off x="5797550" y="18383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21" name="Text Box 34"/>
          <p:cNvSpPr txBox="1">
            <a:spLocks noChangeArrowheads="1"/>
          </p:cNvSpPr>
          <p:nvPr/>
        </p:nvSpPr>
        <p:spPr bwMode="auto">
          <a:xfrm>
            <a:off x="5797550" y="263048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22" name="Text Box 35"/>
          <p:cNvSpPr txBox="1">
            <a:spLocks noChangeArrowheads="1"/>
          </p:cNvSpPr>
          <p:nvPr/>
        </p:nvSpPr>
        <p:spPr bwMode="auto">
          <a:xfrm>
            <a:off x="5365750" y="14065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23" name="Text Box 36"/>
          <p:cNvSpPr txBox="1">
            <a:spLocks noChangeArrowheads="1"/>
          </p:cNvSpPr>
          <p:nvPr/>
        </p:nvSpPr>
        <p:spPr bwMode="auto">
          <a:xfrm>
            <a:off x="5221288" y="2414588"/>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2324" name="Text Box 37"/>
          <p:cNvSpPr txBox="1">
            <a:spLocks noChangeArrowheads="1"/>
          </p:cNvSpPr>
          <p:nvPr/>
        </p:nvSpPr>
        <p:spPr bwMode="auto">
          <a:xfrm>
            <a:off x="5797550" y="974725"/>
            <a:ext cx="1871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 - O -  P</a:t>
            </a:r>
            <a:endParaRPr lang="ru-RU" altLang="ru-RU" baseline="-25000" smtClean="0">
              <a:solidFill>
                <a:prstClr val="black"/>
              </a:solidFill>
            </a:endParaRPr>
          </a:p>
        </p:txBody>
      </p:sp>
      <p:sp>
        <p:nvSpPr>
          <p:cNvPr id="12325" name="Text Box 38"/>
          <p:cNvSpPr txBox="1">
            <a:spLocks noChangeArrowheads="1"/>
          </p:cNvSpPr>
          <p:nvPr/>
        </p:nvSpPr>
        <p:spPr bwMode="auto">
          <a:xfrm>
            <a:off x="5076825" y="3278188"/>
            <a:ext cx="2736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Glucose - 6 - Phosphate</a:t>
            </a:r>
            <a:endParaRPr lang="ru-RU" altLang="ru-RU" dirty="0" smtClean="0">
              <a:solidFill>
                <a:srgbClr val="FF0000"/>
              </a:solidFill>
            </a:endParaRPr>
          </a:p>
        </p:txBody>
      </p:sp>
      <p:sp>
        <p:nvSpPr>
          <p:cNvPr id="12326" name="Text Box 40"/>
          <p:cNvSpPr txBox="1">
            <a:spLocks noChangeArrowheads="1"/>
          </p:cNvSpPr>
          <p:nvPr/>
        </p:nvSpPr>
        <p:spPr bwMode="auto">
          <a:xfrm>
            <a:off x="3276600" y="1557338"/>
            <a:ext cx="1582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600" dirty="0">
                <a:latin typeface="Coronet" pitchFamily="66" charset="0"/>
              </a:rPr>
              <a:t>hexokinase</a:t>
            </a:r>
            <a:endParaRPr lang="ru-RU" altLang="ru-RU" sz="1600" dirty="0" smtClean="0">
              <a:latin typeface="Coronet" pitchFamily="66" charset="0"/>
            </a:endParaRPr>
          </a:p>
        </p:txBody>
      </p:sp>
      <p:sp>
        <p:nvSpPr>
          <p:cNvPr id="12327" name="Text Box 42"/>
          <p:cNvSpPr txBox="1">
            <a:spLocks noChangeArrowheads="1"/>
          </p:cNvSpPr>
          <p:nvPr/>
        </p:nvSpPr>
        <p:spPr bwMode="auto">
          <a:xfrm>
            <a:off x="3924300" y="2420938"/>
            <a:ext cx="1296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А</a:t>
            </a:r>
            <a:r>
              <a:rPr lang="en-GB" altLang="ru-RU" dirty="0" smtClean="0">
                <a:solidFill>
                  <a:prstClr val="black"/>
                </a:solidFill>
              </a:rPr>
              <a:t>DP</a:t>
            </a:r>
            <a:r>
              <a:rPr lang="ru-RU" altLang="ru-RU" dirty="0" smtClean="0">
                <a:solidFill>
                  <a:prstClr val="black"/>
                </a:solidFill>
              </a:rPr>
              <a:t> </a:t>
            </a:r>
          </a:p>
        </p:txBody>
      </p:sp>
      <p:sp>
        <p:nvSpPr>
          <p:cNvPr id="12328" name="Text Box 44"/>
          <p:cNvSpPr txBox="1">
            <a:spLocks noChangeArrowheads="1"/>
          </p:cNvSpPr>
          <p:nvPr/>
        </p:nvSpPr>
        <p:spPr bwMode="auto">
          <a:xfrm>
            <a:off x="3059113" y="2420938"/>
            <a:ext cx="792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АТ</a:t>
            </a:r>
            <a:r>
              <a:rPr lang="en-GB" altLang="ru-RU" dirty="0" smtClean="0">
                <a:solidFill>
                  <a:prstClr val="black"/>
                </a:solidFill>
              </a:rPr>
              <a:t>P</a:t>
            </a:r>
            <a:endParaRPr lang="ru-RU" altLang="ru-RU" dirty="0" smtClean="0">
              <a:solidFill>
                <a:prstClr val="black"/>
              </a:solidFill>
            </a:endParaRPr>
          </a:p>
        </p:txBody>
      </p:sp>
      <p:cxnSp>
        <p:nvCxnSpPr>
          <p:cNvPr id="12329" name="AutoShape 45"/>
          <p:cNvCxnSpPr>
            <a:cxnSpLocks noChangeShapeType="1"/>
            <a:stCxn id="12328" idx="0"/>
            <a:endCxn id="12327" idx="0"/>
          </p:cNvCxnSpPr>
          <p:nvPr/>
        </p:nvCxnSpPr>
        <p:spPr bwMode="auto">
          <a:xfrm rot="5400000" flipH="1" flipV="1">
            <a:off x="4013994" y="1862138"/>
            <a:ext cx="12700" cy="1117600"/>
          </a:xfrm>
          <a:prstGeom prst="curvedConnector3">
            <a:avLst>
              <a:gd name="adj1" fmla="val 180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2330" name="Text Box 46"/>
          <p:cNvSpPr txBox="1">
            <a:spLocks noChangeArrowheads="1"/>
          </p:cNvSpPr>
          <p:nvPr/>
        </p:nvSpPr>
        <p:spPr bwMode="auto">
          <a:xfrm>
            <a:off x="179388" y="3860800"/>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2)</a:t>
            </a:r>
          </a:p>
        </p:txBody>
      </p:sp>
      <p:sp>
        <p:nvSpPr>
          <p:cNvPr id="12331" name="AutoShape 47"/>
          <p:cNvSpPr>
            <a:spLocks noChangeArrowheads="1"/>
          </p:cNvSpPr>
          <p:nvPr/>
        </p:nvSpPr>
        <p:spPr bwMode="auto">
          <a:xfrm>
            <a:off x="755650" y="4654550"/>
            <a:ext cx="1727200" cy="719138"/>
          </a:xfrm>
          <a:prstGeom prst="flowChartPrepa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332" name="Text Box 48"/>
          <p:cNvSpPr txBox="1">
            <a:spLocks noChangeArrowheads="1"/>
          </p:cNvSpPr>
          <p:nvPr/>
        </p:nvSpPr>
        <p:spPr bwMode="auto">
          <a:xfrm>
            <a:off x="1979613" y="4503738"/>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2333" name="Line 49"/>
          <p:cNvSpPr>
            <a:spLocks noChangeShapeType="1"/>
          </p:cNvSpPr>
          <p:nvPr/>
        </p:nvSpPr>
        <p:spPr bwMode="auto">
          <a:xfrm flipV="1">
            <a:off x="755650" y="4722813"/>
            <a:ext cx="0"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34" name="Line 50"/>
          <p:cNvSpPr>
            <a:spLocks noChangeShapeType="1"/>
          </p:cNvSpPr>
          <p:nvPr/>
        </p:nvSpPr>
        <p:spPr bwMode="auto">
          <a:xfrm flipV="1">
            <a:off x="2122488" y="5229225"/>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35" name="Line 51"/>
          <p:cNvSpPr>
            <a:spLocks noChangeShapeType="1"/>
          </p:cNvSpPr>
          <p:nvPr/>
        </p:nvSpPr>
        <p:spPr bwMode="auto">
          <a:xfrm flipV="1">
            <a:off x="2482850" y="4654550"/>
            <a:ext cx="0" cy="579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36" name="Text Box 52"/>
          <p:cNvSpPr txBox="1">
            <a:spLocks noChangeArrowheads="1"/>
          </p:cNvSpPr>
          <p:nvPr/>
        </p:nvSpPr>
        <p:spPr bwMode="auto">
          <a:xfrm>
            <a:off x="2339975" y="43592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37" name="Text Box 53"/>
          <p:cNvSpPr txBox="1">
            <a:spLocks noChangeArrowheads="1"/>
          </p:cNvSpPr>
          <p:nvPr/>
        </p:nvSpPr>
        <p:spPr bwMode="auto">
          <a:xfrm>
            <a:off x="2339975" y="522922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2338" name="Text Box 54"/>
          <p:cNvSpPr txBox="1">
            <a:spLocks noChangeArrowheads="1"/>
          </p:cNvSpPr>
          <p:nvPr/>
        </p:nvSpPr>
        <p:spPr bwMode="auto">
          <a:xfrm>
            <a:off x="1979613" y="486251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39" name="Text Box 55"/>
          <p:cNvSpPr txBox="1">
            <a:spLocks noChangeArrowheads="1"/>
          </p:cNvSpPr>
          <p:nvPr/>
        </p:nvSpPr>
        <p:spPr bwMode="auto">
          <a:xfrm>
            <a:off x="1979613" y="551815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2340" name="Line 56"/>
          <p:cNvSpPr>
            <a:spLocks noChangeShapeType="1"/>
          </p:cNvSpPr>
          <p:nvPr/>
        </p:nvSpPr>
        <p:spPr bwMode="auto">
          <a:xfrm flipV="1">
            <a:off x="1114425" y="5229225"/>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41" name="Line 57"/>
          <p:cNvSpPr>
            <a:spLocks noChangeShapeType="1"/>
          </p:cNvSpPr>
          <p:nvPr/>
        </p:nvSpPr>
        <p:spPr bwMode="auto">
          <a:xfrm flipV="1">
            <a:off x="1114425" y="4221163"/>
            <a:ext cx="0"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42" name="Text Box 58"/>
          <p:cNvSpPr txBox="1">
            <a:spLocks noChangeArrowheads="1"/>
          </p:cNvSpPr>
          <p:nvPr/>
        </p:nvSpPr>
        <p:spPr bwMode="auto">
          <a:xfrm>
            <a:off x="971550" y="472598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43" name="Text Box 59"/>
          <p:cNvSpPr txBox="1">
            <a:spLocks noChangeArrowheads="1"/>
          </p:cNvSpPr>
          <p:nvPr/>
        </p:nvSpPr>
        <p:spPr bwMode="auto">
          <a:xfrm>
            <a:off x="971550" y="551815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44" name="Text Box 60"/>
          <p:cNvSpPr txBox="1">
            <a:spLocks noChangeArrowheads="1"/>
          </p:cNvSpPr>
          <p:nvPr/>
        </p:nvSpPr>
        <p:spPr bwMode="auto">
          <a:xfrm>
            <a:off x="539750" y="429418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45" name="Text Box 61"/>
          <p:cNvSpPr txBox="1">
            <a:spLocks noChangeArrowheads="1"/>
          </p:cNvSpPr>
          <p:nvPr/>
        </p:nvSpPr>
        <p:spPr bwMode="auto">
          <a:xfrm>
            <a:off x="395288" y="530225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2346" name="Text Box 62"/>
          <p:cNvSpPr txBox="1">
            <a:spLocks noChangeArrowheads="1"/>
          </p:cNvSpPr>
          <p:nvPr/>
        </p:nvSpPr>
        <p:spPr bwMode="auto">
          <a:xfrm>
            <a:off x="971550" y="3862388"/>
            <a:ext cx="1871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 - O -  P</a:t>
            </a:r>
            <a:endParaRPr lang="ru-RU" altLang="ru-RU" baseline="-25000" smtClean="0">
              <a:solidFill>
                <a:prstClr val="black"/>
              </a:solidFill>
            </a:endParaRPr>
          </a:p>
        </p:txBody>
      </p:sp>
      <p:sp>
        <p:nvSpPr>
          <p:cNvPr id="12347" name="Text Box 63"/>
          <p:cNvSpPr txBox="1">
            <a:spLocks noChangeArrowheads="1"/>
          </p:cNvSpPr>
          <p:nvPr/>
        </p:nvSpPr>
        <p:spPr bwMode="auto">
          <a:xfrm>
            <a:off x="250824" y="6165850"/>
            <a:ext cx="3210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Glucose - 6 - Phosphate</a:t>
            </a:r>
            <a:endParaRPr lang="ru-RU" altLang="ru-RU" dirty="0" smtClean="0">
              <a:solidFill>
                <a:srgbClr val="FF0000"/>
              </a:solidFill>
            </a:endParaRPr>
          </a:p>
        </p:txBody>
      </p:sp>
      <p:sp>
        <p:nvSpPr>
          <p:cNvPr id="12348" name="Oval 65"/>
          <p:cNvSpPr>
            <a:spLocks noChangeArrowheads="1"/>
          </p:cNvSpPr>
          <p:nvPr/>
        </p:nvSpPr>
        <p:spPr bwMode="auto">
          <a:xfrm>
            <a:off x="2698750" y="4221163"/>
            <a:ext cx="2809875"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349" name="Text Box 67"/>
          <p:cNvSpPr txBox="1">
            <a:spLocks noChangeArrowheads="1"/>
          </p:cNvSpPr>
          <p:nvPr/>
        </p:nvSpPr>
        <p:spPr bwMode="auto">
          <a:xfrm>
            <a:off x="2704627" y="4160823"/>
            <a:ext cx="30273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err="1" smtClean="0"/>
              <a:t>Phosphohexoisomerase</a:t>
            </a:r>
            <a:r>
              <a:rPr lang="en-US" altLang="ru-RU" sz="1600" dirty="0" smtClean="0"/>
              <a:t> </a:t>
            </a:r>
            <a:r>
              <a:rPr lang="en-US" altLang="ru-RU" sz="1600" b="0" dirty="0"/>
              <a:t>(glucose phosphate isomerase)</a:t>
            </a:r>
            <a:endParaRPr lang="ru-RU" altLang="ru-RU" sz="1600" b="0" dirty="0" smtClean="0"/>
          </a:p>
        </p:txBody>
      </p:sp>
      <p:sp>
        <p:nvSpPr>
          <p:cNvPr id="12350" name="Line 68"/>
          <p:cNvSpPr>
            <a:spLocks noChangeShapeType="1"/>
          </p:cNvSpPr>
          <p:nvPr/>
        </p:nvSpPr>
        <p:spPr bwMode="auto">
          <a:xfrm flipH="1">
            <a:off x="6877050" y="4359275"/>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51" name="Line 69"/>
          <p:cNvSpPr>
            <a:spLocks noChangeShapeType="1"/>
          </p:cNvSpPr>
          <p:nvPr/>
        </p:nvSpPr>
        <p:spPr bwMode="auto">
          <a:xfrm>
            <a:off x="7596188" y="4359275"/>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52" name="Text Box 70"/>
          <p:cNvSpPr txBox="1">
            <a:spLocks noChangeArrowheads="1"/>
          </p:cNvSpPr>
          <p:nvPr/>
        </p:nvSpPr>
        <p:spPr bwMode="auto">
          <a:xfrm>
            <a:off x="7308850" y="4143375"/>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2353" name="Line 71"/>
          <p:cNvSpPr>
            <a:spLocks noChangeShapeType="1"/>
          </p:cNvSpPr>
          <p:nvPr/>
        </p:nvSpPr>
        <p:spPr bwMode="auto">
          <a:xfrm>
            <a:off x="6877050" y="4791075"/>
            <a:ext cx="360363"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54" name="Line 72"/>
          <p:cNvSpPr>
            <a:spLocks noChangeShapeType="1"/>
          </p:cNvSpPr>
          <p:nvPr/>
        </p:nvSpPr>
        <p:spPr bwMode="auto">
          <a:xfrm flipH="1">
            <a:off x="7740650" y="4791075"/>
            <a:ext cx="360363"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55" name="Line 73"/>
          <p:cNvSpPr>
            <a:spLocks noChangeShapeType="1"/>
          </p:cNvSpPr>
          <p:nvPr/>
        </p:nvSpPr>
        <p:spPr bwMode="auto">
          <a:xfrm>
            <a:off x="7237413" y="5222875"/>
            <a:ext cx="5032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56" name="Line 74"/>
          <p:cNvSpPr>
            <a:spLocks noChangeShapeType="1"/>
          </p:cNvSpPr>
          <p:nvPr/>
        </p:nvSpPr>
        <p:spPr bwMode="auto">
          <a:xfrm>
            <a:off x="6877050" y="4359275"/>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57" name="Line 75"/>
          <p:cNvSpPr>
            <a:spLocks noChangeShapeType="1"/>
          </p:cNvSpPr>
          <p:nvPr/>
        </p:nvSpPr>
        <p:spPr bwMode="auto">
          <a:xfrm>
            <a:off x="8101013" y="4359275"/>
            <a:ext cx="0" cy="719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58" name="Line 76"/>
          <p:cNvSpPr>
            <a:spLocks noChangeShapeType="1"/>
          </p:cNvSpPr>
          <p:nvPr/>
        </p:nvSpPr>
        <p:spPr bwMode="auto">
          <a:xfrm>
            <a:off x="7237413" y="5006975"/>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59" name="Line 77"/>
          <p:cNvSpPr>
            <a:spLocks noChangeShapeType="1"/>
          </p:cNvSpPr>
          <p:nvPr/>
        </p:nvSpPr>
        <p:spPr bwMode="auto">
          <a:xfrm>
            <a:off x="7742238" y="5006975"/>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360" name="Text Box 78"/>
          <p:cNvSpPr txBox="1">
            <a:spLocks noChangeArrowheads="1"/>
          </p:cNvSpPr>
          <p:nvPr/>
        </p:nvSpPr>
        <p:spPr bwMode="auto">
          <a:xfrm>
            <a:off x="6661150" y="4941888"/>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61" name="Text Box 79"/>
          <p:cNvSpPr txBox="1">
            <a:spLocks noChangeArrowheads="1"/>
          </p:cNvSpPr>
          <p:nvPr/>
        </p:nvSpPr>
        <p:spPr bwMode="auto">
          <a:xfrm>
            <a:off x="7021513" y="4719638"/>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62" name="Text Box 80"/>
          <p:cNvSpPr txBox="1">
            <a:spLocks noChangeArrowheads="1"/>
          </p:cNvSpPr>
          <p:nvPr/>
        </p:nvSpPr>
        <p:spPr bwMode="auto">
          <a:xfrm flipH="1">
            <a:off x="5795963" y="3998913"/>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P - O  H</a:t>
            </a:r>
            <a:r>
              <a:rPr lang="en-US" altLang="ru-RU" baseline="-25000" smtClean="0">
                <a:solidFill>
                  <a:prstClr val="black"/>
                </a:solidFill>
              </a:rPr>
              <a:t>2</a:t>
            </a:r>
            <a:r>
              <a:rPr lang="en-US" altLang="ru-RU" smtClean="0">
                <a:solidFill>
                  <a:prstClr val="black"/>
                </a:solidFill>
              </a:rPr>
              <a:t>C</a:t>
            </a:r>
            <a:endParaRPr lang="ru-RU" altLang="ru-RU" smtClean="0">
              <a:solidFill>
                <a:prstClr val="black"/>
              </a:solidFill>
            </a:endParaRPr>
          </a:p>
        </p:txBody>
      </p:sp>
      <p:sp>
        <p:nvSpPr>
          <p:cNvPr id="12363" name="Oval 81"/>
          <p:cNvSpPr>
            <a:spLocks noChangeArrowheads="1"/>
          </p:cNvSpPr>
          <p:nvPr/>
        </p:nvSpPr>
        <p:spPr bwMode="auto">
          <a:xfrm>
            <a:off x="5795963" y="4070350"/>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364" name="Oval 82"/>
          <p:cNvSpPr>
            <a:spLocks noChangeArrowheads="1"/>
          </p:cNvSpPr>
          <p:nvPr/>
        </p:nvSpPr>
        <p:spPr bwMode="auto">
          <a:xfrm>
            <a:off x="2051050" y="393382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365" name="Oval 83"/>
          <p:cNvSpPr>
            <a:spLocks noChangeArrowheads="1"/>
          </p:cNvSpPr>
          <p:nvPr/>
        </p:nvSpPr>
        <p:spPr bwMode="auto">
          <a:xfrm>
            <a:off x="6877050" y="1052513"/>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366" name="Text Box 84"/>
          <p:cNvSpPr txBox="1">
            <a:spLocks noChangeArrowheads="1"/>
          </p:cNvSpPr>
          <p:nvPr/>
        </p:nvSpPr>
        <p:spPr bwMode="auto">
          <a:xfrm>
            <a:off x="7956550" y="4005263"/>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OH</a:t>
            </a:r>
            <a:endParaRPr lang="ru-RU" altLang="ru-RU" smtClean="0">
              <a:solidFill>
                <a:prstClr val="black"/>
              </a:solidFill>
            </a:endParaRPr>
          </a:p>
        </p:txBody>
      </p:sp>
      <p:sp>
        <p:nvSpPr>
          <p:cNvPr id="12367" name="Text Box 85"/>
          <p:cNvSpPr txBox="1">
            <a:spLocks noChangeArrowheads="1"/>
          </p:cNvSpPr>
          <p:nvPr/>
        </p:nvSpPr>
        <p:spPr bwMode="auto">
          <a:xfrm>
            <a:off x="7956550" y="501332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2368" name="Text Box 86"/>
          <p:cNvSpPr txBox="1">
            <a:spLocks noChangeArrowheads="1"/>
          </p:cNvSpPr>
          <p:nvPr/>
        </p:nvSpPr>
        <p:spPr bwMode="auto">
          <a:xfrm>
            <a:off x="7092950" y="530066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2369" name="Text Box 87"/>
          <p:cNvSpPr txBox="1">
            <a:spLocks noChangeArrowheads="1"/>
          </p:cNvSpPr>
          <p:nvPr/>
        </p:nvSpPr>
        <p:spPr bwMode="auto">
          <a:xfrm>
            <a:off x="7596188" y="5300663"/>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2370" name="Text Box 88"/>
          <p:cNvSpPr txBox="1">
            <a:spLocks noChangeArrowheads="1"/>
          </p:cNvSpPr>
          <p:nvPr/>
        </p:nvSpPr>
        <p:spPr bwMode="auto">
          <a:xfrm>
            <a:off x="7451725" y="4718050"/>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2371" name="Text Box 89"/>
          <p:cNvSpPr txBox="1">
            <a:spLocks noChangeArrowheads="1"/>
          </p:cNvSpPr>
          <p:nvPr/>
        </p:nvSpPr>
        <p:spPr bwMode="auto">
          <a:xfrm>
            <a:off x="5507037" y="6092825"/>
            <a:ext cx="3025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Fructose - 6 - Phosphate</a:t>
            </a:r>
            <a:endParaRPr lang="ru-RU" altLang="ru-RU" dirty="0" smtClean="0">
              <a:solidFill>
                <a:srgbClr val="FF0000"/>
              </a:solidFill>
            </a:endParaRPr>
          </a:p>
        </p:txBody>
      </p:sp>
      <p:sp>
        <p:nvSpPr>
          <p:cNvPr id="12372" name="AutoShape 98"/>
          <p:cNvSpPr>
            <a:spLocks noChangeArrowheads="1"/>
          </p:cNvSpPr>
          <p:nvPr/>
        </p:nvSpPr>
        <p:spPr bwMode="auto">
          <a:xfrm rot="5400000">
            <a:off x="3960018" y="1088232"/>
            <a:ext cx="144463" cy="2089150"/>
          </a:xfrm>
          <a:prstGeom prst="upArrow">
            <a:avLst>
              <a:gd name="adj1" fmla="val 42861"/>
              <a:gd name="adj2" fmla="val 184585"/>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373" name="AutoShape 99"/>
          <p:cNvSpPr>
            <a:spLocks noChangeArrowheads="1"/>
          </p:cNvSpPr>
          <p:nvPr/>
        </p:nvSpPr>
        <p:spPr bwMode="auto">
          <a:xfrm rot="5400000">
            <a:off x="4175125" y="3465513"/>
            <a:ext cx="144463" cy="2808287"/>
          </a:xfrm>
          <a:prstGeom prst="upArrow">
            <a:avLst>
              <a:gd name="adj1" fmla="val 42861"/>
              <a:gd name="adj2" fmla="val 248123"/>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374" name="AutoShape 100"/>
          <p:cNvSpPr>
            <a:spLocks noChangeArrowheads="1"/>
          </p:cNvSpPr>
          <p:nvPr/>
        </p:nvSpPr>
        <p:spPr bwMode="auto">
          <a:xfrm rot="16200000" flipH="1">
            <a:off x="4103687" y="3681413"/>
            <a:ext cx="144463" cy="2808288"/>
          </a:xfrm>
          <a:prstGeom prst="upArrow">
            <a:avLst>
              <a:gd name="adj1" fmla="val 42861"/>
              <a:gd name="adj2" fmla="val 24812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375" name="Rectangle 102"/>
          <p:cNvSpPr>
            <a:spLocks noGrp="1" noChangeArrowheads="1"/>
          </p:cNvSpPr>
          <p:nvPr>
            <p:ph type="title"/>
          </p:nvPr>
        </p:nvSpPr>
        <p:spPr>
          <a:xfrm>
            <a:off x="468313" y="0"/>
            <a:ext cx="8229600" cy="850900"/>
          </a:xfrm>
          <a:noFill/>
        </p:spPr>
        <p:txBody>
          <a:bodyPr>
            <a:normAutofit fontScale="90000"/>
          </a:bodyPr>
          <a:lstStyle/>
          <a:p>
            <a:r>
              <a:rPr lang="en-US" altLang="ru-RU" b="1" dirty="0"/>
              <a:t>The progress of glycolysis reactions</a:t>
            </a:r>
            <a:endParaRPr lang="ru-RU" altLang="ru-RU" b="1" dirty="0" smtClean="0"/>
          </a:p>
        </p:txBody>
      </p:sp>
      <p:sp>
        <p:nvSpPr>
          <p:cNvPr id="88" name="Text Box 13"/>
          <p:cNvSpPr txBox="1">
            <a:spLocks noChangeArrowheads="1"/>
          </p:cNvSpPr>
          <p:nvPr/>
        </p:nvSpPr>
        <p:spPr bwMode="auto">
          <a:xfrm>
            <a:off x="973138" y="2158206"/>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89" name="Text Box 13"/>
          <p:cNvSpPr txBox="1">
            <a:spLocks noChangeArrowheads="1"/>
          </p:cNvSpPr>
          <p:nvPr/>
        </p:nvSpPr>
        <p:spPr bwMode="auto">
          <a:xfrm>
            <a:off x="5692689" y="209204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90" name="Text Box 13"/>
          <p:cNvSpPr txBox="1">
            <a:spLocks noChangeArrowheads="1"/>
          </p:cNvSpPr>
          <p:nvPr/>
        </p:nvSpPr>
        <p:spPr bwMode="auto">
          <a:xfrm>
            <a:off x="874758" y="4944269"/>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2" name="TextBox 1"/>
          <p:cNvSpPr txBox="1"/>
          <p:nvPr/>
        </p:nvSpPr>
        <p:spPr>
          <a:xfrm>
            <a:off x="3525697" y="2709863"/>
            <a:ext cx="696024" cy="400110"/>
          </a:xfrm>
          <a:prstGeom prst="rect">
            <a:avLst/>
          </a:prstGeom>
          <a:noFill/>
        </p:spPr>
        <p:txBody>
          <a:bodyPr wrap="none" rtlCol="0">
            <a:spAutoFit/>
          </a:bodyPr>
          <a:lstStyle/>
          <a:p>
            <a:r>
              <a:rPr lang="en-US" sz="2000" dirty="0" smtClean="0"/>
              <a:t>Mg</a:t>
            </a:r>
            <a:r>
              <a:rPr lang="ru-RU" sz="2000" baseline="30000" dirty="0" smtClean="0"/>
              <a:t>2+</a:t>
            </a:r>
            <a:endParaRPr lang="ru-RU" sz="2000" baseline="30000" dirty="0"/>
          </a:p>
        </p:txBody>
      </p:sp>
      <p:sp>
        <p:nvSpPr>
          <p:cNvPr id="3" name="TextBox 2"/>
          <p:cNvSpPr txBox="1"/>
          <p:nvPr/>
        </p:nvSpPr>
        <p:spPr>
          <a:xfrm>
            <a:off x="4483871" y="1507043"/>
            <a:ext cx="389850" cy="584775"/>
          </a:xfrm>
          <a:prstGeom prst="rect">
            <a:avLst/>
          </a:prstGeom>
          <a:noFill/>
        </p:spPr>
        <p:txBody>
          <a:bodyPr wrap="none" rtlCol="0">
            <a:spAutoFit/>
          </a:bodyPr>
          <a:lstStyle/>
          <a:p>
            <a:r>
              <a:rPr lang="en-US" sz="3200" dirty="0" smtClean="0"/>
              <a:t>*</a:t>
            </a:r>
            <a:endParaRPr lang="ru-RU" sz="3200" dirty="0"/>
          </a:p>
        </p:txBody>
      </p:sp>
    </p:spTree>
    <p:extLst>
      <p:ext uri="{BB962C8B-B14F-4D97-AF65-F5344CB8AC3E}">
        <p14:creationId xmlns:p14="http://schemas.microsoft.com/office/powerpoint/2010/main" val="36077110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2800" b="1" dirty="0" smtClean="0"/>
              <a:t>Sodium-glucose </a:t>
            </a:r>
            <a:r>
              <a:rPr lang="en-US" sz="2800" b="1" dirty="0"/>
              <a:t>transport proteins/sodium-glucose linked transporter, </a:t>
            </a:r>
            <a:r>
              <a:rPr lang="en-US" sz="2800" b="1" dirty="0" smtClean="0"/>
              <a:t>SGLT</a:t>
            </a:r>
            <a:endParaRPr lang="ru-RU" sz="2800" b="1" dirty="0"/>
          </a:p>
        </p:txBody>
      </p:sp>
      <p:sp>
        <p:nvSpPr>
          <p:cNvPr id="4" name="Прямоугольник 3"/>
          <p:cNvSpPr/>
          <p:nvPr/>
        </p:nvSpPr>
        <p:spPr>
          <a:xfrm>
            <a:off x="251520" y="5805264"/>
            <a:ext cx="8712968" cy="369332"/>
          </a:xfrm>
          <a:prstGeom prst="rect">
            <a:avLst/>
          </a:prstGeom>
        </p:spPr>
        <p:txBody>
          <a:bodyPr wrap="square">
            <a:spAutoFit/>
          </a:bodyPr>
          <a:lstStyle/>
          <a:p>
            <a:r>
              <a:rPr lang="en-US" dirty="0"/>
              <a:t>https://slideplayer.com/slide/10415128/</a:t>
            </a:r>
            <a:endParaRPr lang="ru-RU" dirty="0"/>
          </a:p>
        </p:txBody>
      </p:sp>
      <p:pic>
        <p:nvPicPr>
          <p:cNvPr id="5" name="Объект 4"/>
          <p:cNvPicPr>
            <a:picLocks noGrp="1" noChangeAspect="1"/>
          </p:cNvPicPr>
          <p:nvPr>
            <p:ph idx="1"/>
          </p:nvPr>
        </p:nvPicPr>
        <p:blipFill rotWithShape="1">
          <a:blip r:embed="rId2"/>
          <a:srcRect l="5849" t="18133" r="2272" b="21409"/>
          <a:stretch/>
        </p:blipFill>
        <p:spPr>
          <a:xfrm>
            <a:off x="899592" y="1556792"/>
            <a:ext cx="7577519" cy="3739555"/>
          </a:xfrm>
          <a:prstGeom prst="rect">
            <a:avLst/>
          </a:prstGeom>
        </p:spPr>
      </p:pic>
    </p:spTree>
    <p:extLst>
      <p:ext uri="{BB962C8B-B14F-4D97-AF65-F5344CB8AC3E}">
        <p14:creationId xmlns:p14="http://schemas.microsoft.com/office/powerpoint/2010/main" val="3539324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7504" y="274638"/>
            <a:ext cx="8928992" cy="1143000"/>
          </a:xfrm>
        </p:spPr>
        <p:txBody>
          <a:bodyPr>
            <a:noAutofit/>
          </a:bodyPr>
          <a:lstStyle/>
          <a:p>
            <a:r>
              <a:rPr lang="en-US" altLang="ru-RU" sz="3200" b="1" dirty="0">
                <a:solidFill>
                  <a:srgbClr val="FF0000"/>
                </a:solidFill>
              </a:rPr>
              <a:t>Pentose phosphate pathway (PPP, pentose pathway / cycle, hexose monophosphate shunt, Warburg-Dickens-</a:t>
            </a:r>
            <a:r>
              <a:rPr lang="en-US" altLang="ru-RU" sz="3200" b="1" dirty="0" err="1">
                <a:solidFill>
                  <a:srgbClr val="FF0000"/>
                </a:solidFill>
              </a:rPr>
              <a:t>Horeker</a:t>
            </a:r>
            <a:r>
              <a:rPr lang="en-US" altLang="ru-RU" sz="3200" b="1" dirty="0">
                <a:solidFill>
                  <a:srgbClr val="FF0000"/>
                </a:solidFill>
              </a:rPr>
              <a:t> pathway)</a:t>
            </a:r>
            <a:endParaRPr lang="ru-RU" altLang="ru-RU" sz="3200" b="1" dirty="0">
              <a:solidFill>
                <a:srgbClr val="FF0000"/>
              </a:solidFill>
            </a:endParaRPr>
          </a:p>
        </p:txBody>
      </p:sp>
      <p:sp>
        <p:nvSpPr>
          <p:cNvPr id="2" name="Прямоугольник 1"/>
          <p:cNvSpPr/>
          <p:nvPr/>
        </p:nvSpPr>
        <p:spPr>
          <a:xfrm>
            <a:off x="314019" y="1700808"/>
            <a:ext cx="8424936" cy="954107"/>
          </a:xfrm>
          <a:prstGeom prst="rect">
            <a:avLst/>
          </a:prstGeom>
        </p:spPr>
        <p:txBody>
          <a:bodyPr wrap="square">
            <a:spAutoFit/>
          </a:bodyPr>
          <a:lstStyle/>
          <a:p>
            <a:pPr marL="457200" indent="-457200">
              <a:buFontTx/>
              <a:buChar char="-"/>
            </a:pPr>
            <a:r>
              <a:rPr lang="en-US" sz="2800" dirty="0"/>
              <a:t>direct oxidation of glucose-6-phosphate</a:t>
            </a:r>
          </a:p>
          <a:p>
            <a:pPr marL="457200" indent="-457200">
              <a:buFontTx/>
              <a:buChar char="-"/>
            </a:pPr>
            <a:r>
              <a:rPr lang="en-US" sz="2800" dirty="0"/>
              <a:t>alternative pathway for glucose oxidation</a:t>
            </a:r>
            <a:endParaRPr lang="ru-RU" sz="2800" dirty="0"/>
          </a:p>
        </p:txBody>
      </p:sp>
      <p:pic>
        <p:nvPicPr>
          <p:cNvPr id="4" name="Рисунок 3"/>
          <p:cNvPicPr>
            <a:picLocks noChangeAspect="1"/>
          </p:cNvPicPr>
          <p:nvPr/>
        </p:nvPicPr>
        <p:blipFill rotWithShape="1">
          <a:blip r:embed="rId2"/>
          <a:srcRect t="10463" r="-1537"/>
          <a:stretch/>
        </p:blipFill>
        <p:spPr>
          <a:xfrm>
            <a:off x="683568" y="2685566"/>
            <a:ext cx="6948709" cy="3816424"/>
          </a:xfrm>
          <a:prstGeom prst="rect">
            <a:avLst/>
          </a:prstGeom>
        </p:spPr>
      </p:pic>
    </p:spTree>
    <p:extLst>
      <p:ext uri="{BB962C8B-B14F-4D97-AF65-F5344CB8AC3E}">
        <p14:creationId xmlns:p14="http://schemas.microsoft.com/office/powerpoint/2010/main" val="39962705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Oval 45"/>
          <p:cNvSpPr>
            <a:spLocks noChangeArrowheads="1"/>
          </p:cNvSpPr>
          <p:nvPr/>
        </p:nvSpPr>
        <p:spPr bwMode="auto">
          <a:xfrm>
            <a:off x="7546928" y="1052736"/>
            <a:ext cx="1569127" cy="719137"/>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9698" name="Rectangle 134"/>
          <p:cNvSpPr>
            <a:spLocks noChangeArrowheads="1"/>
          </p:cNvSpPr>
          <p:nvPr/>
        </p:nvSpPr>
        <p:spPr bwMode="auto">
          <a:xfrm>
            <a:off x="7740650" y="3500438"/>
            <a:ext cx="1403350" cy="649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9700" name="Oval 45"/>
          <p:cNvSpPr>
            <a:spLocks noChangeArrowheads="1"/>
          </p:cNvSpPr>
          <p:nvPr/>
        </p:nvSpPr>
        <p:spPr bwMode="auto">
          <a:xfrm>
            <a:off x="2771775" y="1052513"/>
            <a:ext cx="2663825" cy="719137"/>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9702" name="AutoShape 4"/>
          <p:cNvSpPr>
            <a:spLocks noChangeArrowheads="1"/>
          </p:cNvSpPr>
          <p:nvPr/>
        </p:nvSpPr>
        <p:spPr bwMode="auto">
          <a:xfrm>
            <a:off x="828675" y="1412875"/>
            <a:ext cx="1727200" cy="719138"/>
          </a:xfrm>
          <a:prstGeom prst="flowChartPrepa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9703" name="Text Box 5"/>
          <p:cNvSpPr txBox="1">
            <a:spLocks noChangeArrowheads="1"/>
          </p:cNvSpPr>
          <p:nvPr/>
        </p:nvSpPr>
        <p:spPr bwMode="auto">
          <a:xfrm>
            <a:off x="2052638" y="126206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29704" name="Line 6"/>
          <p:cNvSpPr>
            <a:spLocks noChangeShapeType="1"/>
          </p:cNvSpPr>
          <p:nvPr/>
        </p:nvSpPr>
        <p:spPr bwMode="auto">
          <a:xfrm flipV="1">
            <a:off x="828675" y="1481138"/>
            <a:ext cx="0"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05" name="Line 9"/>
          <p:cNvSpPr>
            <a:spLocks noChangeShapeType="1"/>
          </p:cNvSpPr>
          <p:nvPr/>
        </p:nvSpPr>
        <p:spPr bwMode="auto">
          <a:xfrm flipV="1">
            <a:off x="2195513" y="1987550"/>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06" name="Line 10"/>
          <p:cNvSpPr>
            <a:spLocks noChangeShapeType="1"/>
          </p:cNvSpPr>
          <p:nvPr/>
        </p:nvSpPr>
        <p:spPr bwMode="auto">
          <a:xfrm flipV="1">
            <a:off x="2555875" y="1412875"/>
            <a:ext cx="0" cy="579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07" name="Text Box 11"/>
          <p:cNvSpPr txBox="1">
            <a:spLocks noChangeArrowheads="1"/>
          </p:cNvSpPr>
          <p:nvPr/>
        </p:nvSpPr>
        <p:spPr bwMode="auto">
          <a:xfrm>
            <a:off x="2413000" y="111760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08" name="Text Box 12"/>
          <p:cNvSpPr txBox="1">
            <a:spLocks noChangeArrowheads="1"/>
          </p:cNvSpPr>
          <p:nvPr/>
        </p:nvSpPr>
        <p:spPr bwMode="auto">
          <a:xfrm>
            <a:off x="2413000" y="1987550"/>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29709" name="Text Box 13"/>
          <p:cNvSpPr txBox="1">
            <a:spLocks noChangeArrowheads="1"/>
          </p:cNvSpPr>
          <p:nvPr/>
        </p:nvSpPr>
        <p:spPr bwMode="auto">
          <a:xfrm>
            <a:off x="2052638" y="1620838"/>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10" name="Text Box 14"/>
          <p:cNvSpPr txBox="1">
            <a:spLocks noChangeArrowheads="1"/>
          </p:cNvSpPr>
          <p:nvPr/>
        </p:nvSpPr>
        <p:spPr bwMode="auto">
          <a:xfrm>
            <a:off x="2052638" y="227647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OH</a:t>
            </a:r>
            <a:endParaRPr lang="ru-RU" altLang="ru-RU" dirty="0" smtClean="0">
              <a:solidFill>
                <a:prstClr val="black"/>
              </a:solidFill>
            </a:endParaRPr>
          </a:p>
        </p:txBody>
      </p:sp>
      <p:sp>
        <p:nvSpPr>
          <p:cNvPr id="29711" name="Line 15"/>
          <p:cNvSpPr>
            <a:spLocks noChangeShapeType="1"/>
          </p:cNvSpPr>
          <p:nvPr/>
        </p:nvSpPr>
        <p:spPr bwMode="auto">
          <a:xfrm flipV="1">
            <a:off x="1187450" y="1987550"/>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12" name="Line 16"/>
          <p:cNvSpPr>
            <a:spLocks noChangeShapeType="1"/>
          </p:cNvSpPr>
          <p:nvPr/>
        </p:nvSpPr>
        <p:spPr bwMode="auto">
          <a:xfrm flipV="1">
            <a:off x="1187450" y="979488"/>
            <a:ext cx="0"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13" name="Text Box 17"/>
          <p:cNvSpPr txBox="1">
            <a:spLocks noChangeArrowheads="1"/>
          </p:cNvSpPr>
          <p:nvPr/>
        </p:nvSpPr>
        <p:spPr bwMode="auto">
          <a:xfrm>
            <a:off x="1044575" y="14843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14" name="Text Box 18"/>
          <p:cNvSpPr txBox="1">
            <a:spLocks noChangeArrowheads="1"/>
          </p:cNvSpPr>
          <p:nvPr/>
        </p:nvSpPr>
        <p:spPr bwMode="auto">
          <a:xfrm>
            <a:off x="1044575" y="22764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15" name="Text Box 19"/>
          <p:cNvSpPr txBox="1">
            <a:spLocks noChangeArrowheads="1"/>
          </p:cNvSpPr>
          <p:nvPr/>
        </p:nvSpPr>
        <p:spPr bwMode="auto">
          <a:xfrm>
            <a:off x="612775" y="10525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16" name="Text Box 20"/>
          <p:cNvSpPr txBox="1">
            <a:spLocks noChangeArrowheads="1"/>
          </p:cNvSpPr>
          <p:nvPr/>
        </p:nvSpPr>
        <p:spPr bwMode="auto">
          <a:xfrm>
            <a:off x="468313" y="206057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29717" name="Text Box 21"/>
          <p:cNvSpPr txBox="1">
            <a:spLocks noChangeArrowheads="1"/>
          </p:cNvSpPr>
          <p:nvPr/>
        </p:nvSpPr>
        <p:spPr bwMode="auto">
          <a:xfrm>
            <a:off x="1044575" y="620713"/>
            <a:ext cx="1871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CH</a:t>
            </a:r>
            <a:r>
              <a:rPr lang="en-US" altLang="ru-RU" baseline="-25000" dirty="0" smtClean="0">
                <a:solidFill>
                  <a:prstClr val="black"/>
                </a:solidFill>
              </a:rPr>
              <a:t>2</a:t>
            </a:r>
            <a:r>
              <a:rPr lang="en-US" altLang="ru-RU" dirty="0" smtClean="0">
                <a:solidFill>
                  <a:prstClr val="black"/>
                </a:solidFill>
              </a:rPr>
              <a:t> - O - P</a:t>
            </a:r>
            <a:endParaRPr lang="ru-RU" altLang="ru-RU" baseline="-25000" dirty="0" smtClean="0">
              <a:solidFill>
                <a:prstClr val="black"/>
              </a:solidFill>
            </a:endParaRPr>
          </a:p>
        </p:txBody>
      </p:sp>
      <p:sp>
        <p:nvSpPr>
          <p:cNvPr id="29718" name="Text Box 22"/>
          <p:cNvSpPr txBox="1">
            <a:spLocks noChangeArrowheads="1"/>
          </p:cNvSpPr>
          <p:nvPr/>
        </p:nvSpPr>
        <p:spPr bwMode="auto">
          <a:xfrm>
            <a:off x="323850" y="2924175"/>
            <a:ext cx="3175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Glucose - 6 - phosphate</a:t>
            </a:r>
            <a:endParaRPr lang="ru-RU" altLang="ru-RU" dirty="0" smtClean="0">
              <a:solidFill>
                <a:srgbClr val="FF0000"/>
              </a:solidFill>
            </a:endParaRPr>
          </a:p>
        </p:txBody>
      </p:sp>
      <p:sp>
        <p:nvSpPr>
          <p:cNvPr id="29719" name="AutoShape 23"/>
          <p:cNvSpPr>
            <a:spLocks noChangeArrowheads="1"/>
          </p:cNvSpPr>
          <p:nvPr/>
        </p:nvSpPr>
        <p:spPr bwMode="auto">
          <a:xfrm>
            <a:off x="5653088" y="1484313"/>
            <a:ext cx="1727200" cy="719137"/>
          </a:xfrm>
          <a:prstGeom prst="flowChartPreparat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dirty="0" smtClean="0">
              <a:solidFill>
                <a:prstClr val="black"/>
              </a:solidFill>
            </a:endParaRPr>
          </a:p>
        </p:txBody>
      </p:sp>
      <p:sp>
        <p:nvSpPr>
          <p:cNvPr id="29720" name="Text Box 24"/>
          <p:cNvSpPr txBox="1">
            <a:spLocks noChangeArrowheads="1"/>
          </p:cNvSpPr>
          <p:nvPr/>
        </p:nvSpPr>
        <p:spPr bwMode="auto">
          <a:xfrm>
            <a:off x="6877050" y="13319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29721" name="Line 25"/>
          <p:cNvSpPr>
            <a:spLocks noChangeShapeType="1"/>
          </p:cNvSpPr>
          <p:nvPr/>
        </p:nvSpPr>
        <p:spPr bwMode="auto">
          <a:xfrm flipV="1">
            <a:off x="5653088" y="1552575"/>
            <a:ext cx="0" cy="579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22" name="Line 26"/>
          <p:cNvSpPr>
            <a:spLocks noChangeShapeType="1"/>
          </p:cNvSpPr>
          <p:nvPr/>
        </p:nvSpPr>
        <p:spPr bwMode="auto">
          <a:xfrm flipV="1">
            <a:off x="7019925" y="2058988"/>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23" name="Text Box 30"/>
          <p:cNvSpPr txBox="1">
            <a:spLocks noChangeArrowheads="1"/>
          </p:cNvSpPr>
          <p:nvPr/>
        </p:nvSpPr>
        <p:spPr bwMode="auto">
          <a:xfrm>
            <a:off x="6877050" y="16922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24" name="Text Box 31"/>
          <p:cNvSpPr txBox="1">
            <a:spLocks noChangeArrowheads="1"/>
          </p:cNvSpPr>
          <p:nvPr/>
        </p:nvSpPr>
        <p:spPr bwMode="auto">
          <a:xfrm>
            <a:off x="6877050" y="234791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29725" name="Line 32"/>
          <p:cNvSpPr>
            <a:spLocks noChangeShapeType="1"/>
          </p:cNvSpPr>
          <p:nvPr/>
        </p:nvSpPr>
        <p:spPr bwMode="auto">
          <a:xfrm flipV="1">
            <a:off x="6011863" y="2058988"/>
            <a:ext cx="0" cy="285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26" name="Line 33"/>
          <p:cNvSpPr>
            <a:spLocks noChangeShapeType="1"/>
          </p:cNvSpPr>
          <p:nvPr/>
        </p:nvSpPr>
        <p:spPr bwMode="auto">
          <a:xfrm flipV="1">
            <a:off x="6011863" y="1050925"/>
            <a:ext cx="0"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27" name="Text Box 34"/>
          <p:cNvSpPr txBox="1">
            <a:spLocks noChangeArrowheads="1"/>
          </p:cNvSpPr>
          <p:nvPr/>
        </p:nvSpPr>
        <p:spPr bwMode="auto">
          <a:xfrm>
            <a:off x="5868988" y="155575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28" name="Text Box 35"/>
          <p:cNvSpPr txBox="1">
            <a:spLocks noChangeArrowheads="1"/>
          </p:cNvSpPr>
          <p:nvPr/>
        </p:nvSpPr>
        <p:spPr bwMode="auto">
          <a:xfrm>
            <a:off x="5868988" y="234791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29" name="Text Box 36"/>
          <p:cNvSpPr txBox="1">
            <a:spLocks noChangeArrowheads="1"/>
          </p:cNvSpPr>
          <p:nvPr/>
        </p:nvSpPr>
        <p:spPr bwMode="auto">
          <a:xfrm>
            <a:off x="5437188" y="112395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30" name="Text Box 37"/>
          <p:cNvSpPr txBox="1">
            <a:spLocks noChangeArrowheads="1"/>
          </p:cNvSpPr>
          <p:nvPr/>
        </p:nvSpPr>
        <p:spPr bwMode="auto">
          <a:xfrm>
            <a:off x="5292725" y="213201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29731" name="Text Box 38"/>
          <p:cNvSpPr txBox="1">
            <a:spLocks noChangeArrowheads="1"/>
          </p:cNvSpPr>
          <p:nvPr/>
        </p:nvSpPr>
        <p:spPr bwMode="auto">
          <a:xfrm>
            <a:off x="5868690" y="693738"/>
            <a:ext cx="1871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CH</a:t>
            </a:r>
            <a:r>
              <a:rPr lang="en-US" altLang="ru-RU" baseline="-25000" dirty="0" smtClean="0">
                <a:solidFill>
                  <a:prstClr val="black"/>
                </a:solidFill>
              </a:rPr>
              <a:t>2</a:t>
            </a:r>
            <a:r>
              <a:rPr lang="en-US" altLang="ru-RU" dirty="0" smtClean="0">
                <a:solidFill>
                  <a:prstClr val="black"/>
                </a:solidFill>
              </a:rPr>
              <a:t> - O - P</a:t>
            </a:r>
            <a:endParaRPr lang="ru-RU" altLang="ru-RU" baseline="-25000" dirty="0" smtClean="0">
              <a:solidFill>
                <a:prstClr val="black"/>
              </a:solidFill>
            </a:endParaRPr>
          </a:p>
        </p:txBody>
      </p:sp>
      <p:sp>
        <p:nvSpPr>
          <p:cNvPr id="29732" name="Line 39"/>
          <p:cNvSpPr>
            <a:spLocks noChangeShapeType="1"/>
          </p:cNvSpPr>
          <p:nvPr/>
        </p:nvSpPr>
        <p:spPr bwMode="auto">
          <a:xfrm>
            <a:off x="7380312" y="18430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33" name="Line 40"/>
          <p:cNvSpPr>
            <a:spLocks noChangeShapeType="1"/>
          </p:cNvSpPr>
          <p:nvPr/>
        </p:nvSpPr>
        <p:spPr bwMode="auto">
          <a:xfrm>
            <a:off x="7380312" y="19145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34" name="Text Box 41"/>
          <p:cNvSpPr txBox="1">
            <a:spLocks noChangeArrowheads="1"/>
          </p:cNvSpPr>
          <p:nvPr/>
        </p:nvSpPr>
        <p:spPr bwMode="auto">
          <a:xfrm>
            <a:off x="7523187" y="1692275"/>
            <a:ext cx="287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29735" name="Text Box 42"/>
          <p:cNvSpPr txBox="1">
            <a:spLocks noChangeArrowheads="1"/>
          </p:cNvSpPr>
          <p:nvPr/>
        </p:nvSpPr>
        <p:spPr bwMode="auto">
          <a:xfrm>
            <a:off x="5651500" y="2924101"/>
            <a:ext cx="3384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6 - </a:t>
            </a:r>
            <a:r>
              <a:rPr lang="en-US" altLang="ru-RU" dirty="0" err="1">
                <a:solidFill>
                  <a:srgbClr val="FF0000"/>
                </a:solidFill>
              </a:rPr>
              <a:t>phosphogluconolactone</a:t>
            </a:r>
            <a:endParaRPr lang="ru-RU" altLang="ru-RU" dirty="0" smtClean="0">
              <a:solidFill>
                <a:srgbClr val="FF0000"/>
              </a:solidFill>
            </a:endParaRPr>
          </a:p>
        </p:txBody>
      </p:sp>
      <p:sp>
        <p:nvSpPr>
          <p:cNvPr id="29736" name="Text Box 44"/>
          <p:cNvSpPr txBox="1">
            <a:spLocks noChangeArrowheads="1"/>
          </p:cNvSpPr>
          <p:nvPr/>
        </p:nvSpPr>
        <p:spPr bwMode="auto">
          <a:xfrm>
            <a:off x="2916238" y="1123950"/>
            <a:ext cx="25193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prstClr val="black"/>
                </a:solidFill>
              </a:rPr>
              <a:t>Glucose - 6 - phosphate - dehydrogenase</a:t>
            </a:r>
            <a:endParaRPr lang="ru-RU" altLang="ru-RU" sz="1600" dirty="0" smtClean="0">
              <a:solidFill>
                <a:prstClr val="black"/>
              </a:solidFill>
            </a:endParaRPr>
          </a:p>
        </p:txBody>
      </p:sp>
      <p:sp>
        <p:nvSpPr>
          <p:cNvPr id="29737" name="Text Box 46"/>
          <p:cNvSpPr txBox="1">
            <a:spLocks noChangeArrowheads="1"/>
          </p:cNvSpPr>
          <p:nvPr/>
        </p:nvSpPr>
        <p:spPr bwMode="auto">
          <a:xfrm>
            <a:off x="2989263" y="2132013"/>
            <a:ext cx="100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NADP</a:t>
            </a:r>
            <a:r>
              <a:rPr lang="ru-RU" altLang="ru-RU" baseline="30000" dirty="0" smtClean="0">
                <a:solidFill>
                  <a:prstClr val="black"/>
                </a:solidFill>
              </a:rPr>
              <a:t>+</a:t>
            </a:r>
          </a:p>
        </p:txBody>
      </p:sp>
      <p:sp>
        <p:nvSpPr>
          <p:cNvPr id="29738" name="Text Box 47"/>
          <p:cNvSpPr txBox="1">
            <a:spLocks noChangeArrowheads="1"/>
          </p:cNvSpPr>
          <p:nvPr/>
        </p:nvSpPr>
        <p:spPr bwMode="auto">
          <a:xfrm>
            <a:off x="3997324" y="2132013"/>
            <a:ext cx="1438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latin typeface="Arial" panose="020B0604020202020204" pitchFamily="34" charset="0"/>
                <a:cs typeface="Arial" panose="020B0604020202020204" pitchFamily="34" charset="0"/>
              </a:rPr>
              <a:t>NADP</a:t>
            </a:r>
            <a:r>
              <a:rPr lang="ru-RU" altLang="ru-RU" dirty="0" smtClean="0">
                <a:solidFill>
                  <a:prstClr val="black"/>
                </a:solidFill>
                <a:latin typeface="Arial" panose="020B0604020202020204" pitchFamily="34" charset="0"/>
                <a:cs typeface="Arial" panose="020B0604020202020204" pitchFamily="34" charset="0"/>
              </a:rPr>
              <a:t>Н+Н</a:t>
            </a:r>
            <a:r>
              <a:rPr lang="ru-RU" altLang="ru-RU" baseline="30000" dirty="0">
                <a:solidFill>
                  <a:prstClr val="black"/>
                </a:solidFill>
                <a:latin typeface="Arial" panose="020B0604020202020204" pitchFamily="34" charset="0"/>
                <a:cs typeface="Arial" panose="020B0604020202020204" pitchFamily="34" charset="0"/>
              </a:rPr>
              <a:t>+</a:t>
            </a:r>
          </a:p>
        </p:txBody>
      </p:sp>
      <p:cxnSp>
        <p:nvCxnSpPr>
          <p:cNvPr id="29739" name="AutoShape 48"/>
          <p:cNvCxnSpPr>
            <a:cxnSpLocks noChangeShapeType="1"/>
            <a:stCxn id="29737" idx="0"/>
            <a:endCxn id="29738" idx="0"/>
          </p:cNvCxnSpPr>
          <p:nvPr/>
        </p:nvCxnSpPr>
        <p:spPr bwMode="auto">
          <a:xfrm rot="5400000" flipH="1" flipV="1">
            <a:off x="4104878" y="1520429"/>
            <a:ext cx="12700" cy="1223168"/>
          </a:xfrm>
          <a:prstGeom prst="curvedConnector3">
            <a:avLst>
              <a:gd name="adj1" fmla="val 180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740" name="Text Box 52"/>
          <p:cNvSpPr txBox="1">
            <a:spLocks noChangeArrowheads="1"/>
          </p:cNvSpPr>
          <p:nvPr/>
        </p:nvSpPr>
        <p:spPr bwMode="auto">
          <a:xfrm>
            <a:off x="7667625" y="234950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HOH</a:t>
            </a:r>
            <a:endParaRPr lang="ru-RU" altLang="ru-RU" smtClean="0">
              <a:solidFill>
                <a:prstClr val="black"/>
              </a:solidFill>
            </a:endParaRPr>
          </a:p>
        </p:txBody>
      </p:sp>
      <p:cxnSp>
        <p:nvCxnSpPr>
          <p:cNvPr id="29741" name="AutoShape 53"/>
          <p:cNvCxnSpPr>
            <a:cxnSpLocks noChangeShapeType="1"/>
            <a:stCxn id="29740" idx="0"/>
          </p:cNvCxnSpPr>
          <p:nvPr/>
        </p:nvCxnSpPr>
        <p:spPr bwMode="auto">
          <a:xfrm rot="-5400000">
            <a:off x="8230394" y="1715294"/>
            <a:ext cx="431800" cy="83661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742" name="Text Box 54"/>
          <p:cNvSpPr txBox="1">
            <a:spLocks noChangeArrowheads="1"/>
          </p:cNvSpPr>
          <p:nvPr/>
        </p:nvSpPr>
        <p:spPr bwMode="auto">
          <a:xfrm>
            <a:off x="7505925" y="1034504"/>
            <a:ext cx="16724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Aft>
                <a:spcPct val="0"/>
              </a:spcAft>
            </a:pPr>
            <a:r>
              <a:rPr lang="en-US" altLang="ru-RU" sz="1400" dirty="0">
                <a:solidFill>
                  <a:prstClr val="black"/>
                </a:solidFill>
              </a:rPr>
              <a:t>lactonase</a:t>
            </a:r>
          </a:p>
          <a:p>
            <a:pPr algn="ctr" eaLnBrk="1" fontAlgn="base" hangingPunct="1">
              <a:spcAft>
                <a:spcPct val="0"/>
              </a:spcAft>
            </a:pPr>
            <a:r>
              <a:rPr lang="en-US" altLang="ru-RU" sz="1400" dirty="0">
                <a:solidFill>
                  <a:prstClr val="black"/>
                </a:solidFill>
              </a:rPr>
              <a:t>(</a:t>
            </a:r>
            <a:r>
              <a:rPr lang="en-US" altLang="ru-RU" sz="1400" dirty="0" err="1">
                <a:solidFill>
                  <a:prstClr val="black"/>
                </a:solidFill>
              </a:rPr>
              <a:t>gluconolactone</a:t>
            </a:r>
            <a:r>
              <a:rPr lang="en-US" altLang="ru-RU" sz="1400" dirty="0">
                <a:solidFill>
                  <a:prstClr val="black"/>
                </a:solidFill>
              </a:rPr>
              <a:t> hydratase)</a:t>
            </a:r>
            <a:endParaRPr lang="ru-RU" altLang="ru-RU" sz="1200" dirty="0" smtClean="0">
              <a:solidFill>
                <a:prstClr val="black"/>
              </a:solidFill>
            </a:endParaRPr>
          </a:p>
        </p:txBody>
      </p:sp>
      <p:sp>
        <p:nvSpPr>
          <p:cNvPr id="29743" name="Text Box 56"/>
          <p:cNvSpPr txBox="1">
            <a:spLocks noChangeArrowheads="1"/>
          </p:cNvSpPr>
          <p:nvPr/>
        </p:nvSpPr>
        <p:spPr bwMode="auto">
          <a:xfrm>
            <a:off x="1187450" y="35734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COOH</a:t>
            </a:r>
            <a:endParaRPr lang="ru-RU" altLang="ru-RU" smtClean="0">
              <a:solidFill>
                <a:prstClr val="black"/>
              </a:solidFill>
            </a:endParaRPr>
          </a:p>
        </p:txBody>
      </p:sp>
      <p:sp>
        <p:nvSpPr>
          <p:cNvPr id="29744" name="Text Box 57"/>
          <p:cNvSpPr txBox="1">
            <a:spLocks noChangeArrowheads="1"/>
          </p:cNvSpPr>
          <p:nvPr/>
        </p:nvSpPr>
        <p:spPr bwMode="auto">
          <a:xfrm>
            <a:off x="1187450" y="400526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29745" name="Line 58"/>
          <p:cNvSpPr>
            <a:spLocks noChangeShapeType="1"/>
          </p:cNvSpPr>
          <p:nvPr/>
        </p:nvSpPr>
        <p:spPr bwMode="auto">
          <a:xfrm>
            <a:off x="1331913" y="386080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46" name="Line 59"/>
          <p:cNvSpPr>
            <a:spLocks noChangeShapeType="1"/>
          </p:cNvSpPr>
          <p:nvPr/>
        </p:nvSpPr>
        <p:spPr bwMode="auto">
          <a:xfrm>
            <a:off x="1331913" y="429418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47" name="Text Box 60"/>
          <p:cNvSpPr txBox="1">
            <a:spLocks noChangeArrowheads="1"/>
          </p:cNvSpPr>
          <p:nvPr/>
        </p:nvSpPr>
        <p:spPr bwMode="auto">
          <a:xfrm>
            <a:off x="1187450" y="443706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29748" name="Text Box 61"/>
          <p:cNvSpPr txBox="1">
            <a:spLocks noChangeArrowheads="1"/>
          </p:cNvSpPr>
          <p:nvPr/>
        </p:nvSpPr>
        <p:spPr bwMode="auto">
          <a:xfrm>
            <a:off x="1187450" y="486886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29749" name="Line 62"/>
          <p:cNvSpPr>
            <a:spLocks noChangeShapeType="1"/>
          </p:cNvSpPr>
          <p:nvPr/>
        </p:nvSpPr>
        <p:spPr bwMode="auto">
          <a:xfrm>
            <a:off x="1331913" y="472440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50" name="Line 63"/>
          <p:cNvSpPr>
            <a:spLocks noChangeShapeType="1"/>
          </p:cNvSpPr>
          <p:nvPr/>
        </p:nvSpPr>
        <p:spPr bwMode="auto">
          <a:xfrm>
            <a:off x="1331913" y="515778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51" name="Text Box 64"/>
          <p:cNvSpPr txBox="1">
            <a:spLocks noChangeArrowheads="1"/>
          </p:cNvSpPr>
          <p:nvPr/>
        </p:nvSpPr>
        <p:spPr bwMode="auto">
          <a:xfrm>
            <a:off x="1187450" y="530066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29752" name="Text Box 65"/>
          <p:cNvSpPr txBox="1">
            <a:spLocks noChangeArrowheads="1"/>
          </p:cNvSpPr>
          <p:nvPr/>
        </p:nvSpPr>
        <p:spPr bwMode="auto">
          <a:xfrm>
            <a:off x="1187450" y="5732463"/>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С</a:t>
            </a:r>
            <a:r>
              <a:rPr lang="en-US" altLang="ru-RU" dirty="0" smtClean="0">
                <a:solidFill>
                  <a:prstClr val="black"/>
                </a:solidFill>
              </a:rPr>
              <a:t>H</a:t>
            </a:r>
            <a:r>
              <a:rPr lang="en-US" altLang="ru-RU" baseline="-25000" dirty="0" smtClean="0">
                <a:solidFill>
                  <a:prstClr val="black"/>
                </a:solidFill>
              </a:rPr>
              <a:t>2</a:t>
            </a:r>
            <a:r>
              <a:rPr lang="ru-RU" altLang="ru-RU" dirty="0">
                <a:solidFill>
                  <a:prstClr val="black"/>
                </a:solidFill>
              </a:rPr>
              <a:t> - </a:t>
            </a:r>
            <a:r>
              <a:rPr lang="en-US" altLang="ru-RU" dirty="0" smtClean="0">
                <a:solidFill>
                  <a:prstClr val="black"/>
                </a:solidFill>
              </a:rPr>
              <a:t>O</a:t>
            </a:r>
            <a:r>
              <a:rPr lang="ru-RU" altLang="ru-RU" dirty="0" smtClean="0">
                <a:solidFill>
                  <a:prstClr val="black"/>
                </a:solidFill>
              </a:rPr>
              <a:t> - </a:t>
            </a:r>
            <a:r>
              <a:rPr lang="en-US" altLang="ru-RU" dirty="0" smtClean="0">
                <a:solidFill>
                  <a:prstClr val="black"/>
                </a:solidFill>
              </a:rPr>
              <a:t>P</a:t>
            </a:r>
            <a:endParaRPr lang="ru-RU" altLang="ru-RU" baseline="-25000" dirty="0" smtClean="0">
              <a:solidFill>
                <a:prstClr val="black"/>
              </a:solidFill>
            </a:endParaRPr>
          </a:p>
        </p:txBody>
      </p:sp>
      <p:sp>
        <p:nvSpPr>
          <p:cNvPr id="29753" name="Line 66"/>
          <p:cNvSpPr>
            <a:spLocks noChangeShapeType="1"/>
          </p:cNvSpPr>
          <p:nvPr/>
        </p:nvSpPr>
        <p:spPr bwMode="auto">
          <a:xfrm>
            <a:off x="1331913" y="558800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54" name="Line 68"/>
          <p:cNvSpPr>
            <a:spLocks noChangeShapeType="1"/>
          </p:cNvSpPr>
          <p:nvPr/>
        </p:nvSpPr>
        <p:spPr bwMode="auto">
          <a:xfrm>
            <a:off x="1042988" y="41497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55" name="Line 69"/>
          <p:cNvSpPr>
            <a:spLocks noChangeShapeType="1"/>
          </p:cNvSpPr>
          <p:nvPr/>
        </p:nvSpPr>
        <p:spPr bwMode="auto">
          <a:xfrm>
            <a:off x="1476375" y="41497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56" name="Text Box 70"/>
          <p:cNvSpPr txBox="1">
            <a:spLocks noChangeArrowheads="1"/>
          </p:cNvSpPr>
          <p:nvPr/>
        </p:nvSpPr>
        <p:spPr bwMode="auto">
          <a:xfrm>
            <a:off x="755650" y="400526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57" name="Text Box 71"/>
          <p:cNvSpPr txBox="1">
            <a:spLocks noChangeArrowheads="1"/>
          </p:cNvSpPr>
          <p:nvPr/>
        </p:nvSpPr>
        <p:spPr bwMode="auto">
          <a:xfrm>
            <a:off x="1619250" y="399891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29758" name="Line 72"/>
          <p:cNvSpPr>
            <a:spLocks noChangeShapeType="1"/>
          </p:cNvSpPr>
          <p:nvPr/>
        </p:nvSpPr>
        <p:spPr bwMode="auto">
          <a:xfrm>
            <a:off x="1042988" y="50196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59" name="Line 73"/>
          <p:cNvSpPr>
            <a:spLocks noChangeShapeType="1"/>
          </p:cNvSpPr>
          <p:nvPr/>
        </p:nvSpPr>
        <p:spPr bwMode="auto">
          <a:xfrm>
            <a:off x="1476375" y="50196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60" name="Text Box 74"/>
          <p:cNvSpPr txBox="1">
            <a:spLocks noChangeArrowheads="1"/>
          </p:cNvSpPr>
          <p:nvPr/>
        </p:nvSpPr>
        <p:spPr bwMode="auto">
          <a:xfrm>
            <a:off x="755650" y="48752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61" name="Text Box 75"/>
          <p:cNvSpPr txBox="1">
            <a:spLocks noChangeArrowheads="1"/>
          </p:cNvSpPr>
          <p:nvPr/>
        </p:nvSpPr>
        <p:spPr bwMode="auto">
          <a:xfrm>
            <a:off x="1619250" y="486886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29762" name="Line 76"/>
          <p:cNvSpPr>
            <a:spLocks noChangeShapeType="1"/>
          </p:cNvSpPr>
          <p:nvPr/>
        </p:nvSpPr>
        <p:spPr bwMode="auto">
          <a:xfrm>
            <a:off x="1042988" y="54514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63" name="Line 77"/>
          <p:cNvSpPr>
            <a:spLocks noChangeShapeType="1"/>
          </p:cNvSpPr>
          <p:nvPr/>
        </p:nvSpPr>
        <p:spPr bwMode="auto">
          <a:xfrm>
            <a:off x="1476375" y="54514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64" name="Text Box 78"/>
          <p:cNvSpPr txBox="1">
            <a:spLocks noChangeArrowheads="1"/>
          </p:cNvSpPr>
          <p:nvPr/>
        </p:nvSpPr>
        <p:spPr bwMode="auto">
          <a:xfrm>
            <a:off x="755650" y="53070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65" name="Text Box 79"/>
          <p:cNvSpPr txBox="1">
            <a:spLocks noChangeArrowheads="1"/>
          </p:cNvSpPr>
          <p:nvPr/>
        </p:nvSpPr>
        <p:spPr bwMode="auto">
          <a:xfrm>
            <a:off x="1619250" y="530066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29766" name="Line 80"/>
          <p:cNvSpPr>
            <a:spLocks noChangeShapeType="1"/>
          </p:cNvSpPr>
          <p:nvPr/>
        </p:nvSpPr>
        <p:spPr bwMode="auto">
          <a:xfrm>
            <a:off x="1042988" y="45751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67" name="Line 81"/>
          <p:cNvSpPr>
            <a:spLocks noChangeShapeType="1"/>
          </p:cNvSpPr>
          <p:nvPr/>
        </p:nvSpPr>
        <p:spPr bwMode="auto">
          <a:xfrm>
            <a:off x="1476375" y="45751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68" name="Text Box 82"/>
          <p:cNvSpPr txBox="1">
            <a:spLocks noChangeArrowheads="1"/>
          </p:cNvSpPr>
          <p:nvPr/>
        </p:nvSpPr>
        <p:spPr bwMode="auto">
          <a:xfrm>
            <a:off x="539750" y="443071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HO</a:t>
            </a:r>
            <a:endParaRPr lang="ru-RU" altLang="ru-RU" dirty="0" smtClean="0">
              <a:solidFill>
                <a:prstClr val="black"/>
              </a:solidFill>
            </a:endParaRPr>
          </a:p>
        </p:txBody>
      </p:sp>
      <p:sp>
        <p:nvSpPr>
          <p:cNvPr id="29769" name="Text Box 83"/>
          <p:cNvSpPr txBox="1">
            <a:spLocks noChangeArrowheads="1"/>
          </p:cNvSpPr>
          <p:nvPr/>
        </p:nvSpPr>
        <p:spPr bwMode="auto">
          <a:xfrm>
            <a:off x="1619250" y="442436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70" name="Text Box 84"/>
          <p:cNvSpPr txBox="1">
            <a:spLocks noChangeArrowheads="1"/>
          </p:cNvSpPr>
          <p:nvPr/>
        </p:nvSpPr>
        <p:spPr bwMode="auto">
          <a:xfrm>
            <a:off x="179388" y="6165850"/>
            <a:ext cx="34575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6 - </a:t>
            </a:r>
            <a:r>
              <a:rPr lang="en-US" altLang="ru-RU" dirty="0" err="1" smtClean="0">
                <a:solidFill>
                  <a:srgbClr val="FF0000"/>
                </a:solidFill>
              </a:rPr>
              <a:t>phosphogluconate</a:t>
            </a:r>
            <a:endParaRPr lang="ru-RU" altLang="ru-RU" dirty="0">
              <a:solidFill>
                <a:srgbClr val="FF0000"/>
              </a:solidFill>
            </a:endParaRPr>
          </a:p>
        </p:txBody>
      </p:sp>
      <p:sp>
        <p:nvSpPr>
          <p:cNvPr id="29771" name="Oval 86"/>
          <p:cNvSpPr>
            <a:spLocks noChangeArrowheads="1"/>
          </p:cNvSpPr>
          <p:nvPr/>
        </p:nvSpPr>
        <p:spPr bwMode="auto">
          <a:xfrm>
            <a:off x="2482850" y="3862388"/>
            <a:ext cx="2736850" cy="719137"/>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9772" name="Text Box 87"/>
          <p:cNvSpPr txBox="1">
            <a:spLocks noChangeArrowheads="1"/>
          </p:cNvSpPr>
          <p:nvPr/>
        </p:nvSpPr>
        <p:spPr bwMode="auto">
          <a:xfrm>
            <a:off x="2557463" y="3933825"/>
            <a:ext cx="25193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prstClr val="black"/>
                </a:solidFill>
              </a:rPr>
              <a:t>6 - </a:t>
            </a:r>
            <a:r>
              <a:rPr lang="en-US" altLang="ru-RU" sz="1600" dirty="0" err="1">
                <a:solidFill>
                  <a:prstClr val="black"/>
                </a:solidFill>
              </a:rPr>
              <a:t>phosphogluconate</a:t>
            </a:r>
            <a:r>
              <a:rPr lang="en-US" altLang="ru-RU" sz="1600" dirty="0">
                <a:solidFill>
                  <a:prstClr val="black"/>
                </a:solidFill>
              </a:rPr>
              <a:t> - dehydrogenase</a:t>
            </a:r>
            <a:endParaRPr lang="ru-RU" altLang="ru-RU" sz="1600" dirty="0" smtClean="0">
              <a:solidFill>
                <a:prstClr val="black"/>
              </a:solidFill>
            </a:endParaRPr>
          </a:p>
        </p:txBody>
      </p:sp>
      <p:sp>
        <p:nvSpPr>
          <p:cNvPr id="29773" name="Text Box 89"/>
          <p:cNvSpPr txBox="1">
            <a:spLocks noChangeArrowheads="1"/>
          </p:cNvSpPr>
          <p:nvPr/>
        </p:nvSpPr>
        <p:spPr bwMode="auto">
          <a:xfrm>
            <a:off x="2557463" y="5013325"/>
            <a:ext cx="100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dirty="0" smtClean="0">
                <a:solidFill>
                  <a:prstClr val="black"/>
                </a:solidFill>
              </a:rPr>
              <a:t>NADP</a:t>
            </a:r>
            <a:r>
              <a:rPr lang="ru-RU" altLang="ru-RU" baseline="30000" dirty="0" smtClean="0">
                <a:solidFill>
                  <a:prstClr val="black"/>
                </a:solidFill>
              </a:rPr>
              <a:t>+</a:t>
            </a:r>
          </a:p>
        </p:txBody>
      </p:sp>
      <p:cxnSp>
        <p:nvCxnSpPr>
          <p:cNvPr id="29775" name="AutoShape 91"/>
          <p:cNvCxnSpPr>
            <a:cxnSpLocks noChangeShapeType="1"/>
            <a:stCxn id="29773" idx="0"/>
          </p:cNvCxnSpPr>
          <p:nvPr/>
        </p:nvCxnSpPr>
        <p:spPr bwMode="auto">
          <a:xfrm rot="5400000" flipV="1">
            <a:off x="3636963" y="4438650"/>
            <a:ext cx="1588" cy="1150937"/>
          </a:xfrm>
          <a:prstGeom prst="curvedConnector3">
            <a:avLst>
              <a:gd name="adj1" fmla="val -14400005"/>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776" name="Text Box 94"/>
          <p:cNvSpPr txBox="1">
            <a:spLocks noChangeArrowheads="1"/>
          </p:cNvSpPr>
          <p:nvPr/>
        </p:nvSpPr>
        <p:spPr bwMode="auto">
          <a:xfrm>
            <a:off x="5507038" y="3803650"/>
            <a:ext cx="1223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H</a:t>
            </a:r>
            <a:r>
              <a:rPr lang="en-US" altLang="ru-RU" baseline="-25000" smtClean="0">
                <a:solidFill>
                  <a:prstClr val="black"/>
                </a:solidFill>
              </a:rPr>
              <a:t>2</a:t>
            </a:r>
            <a:r>
              <a:rPr lang="en-US" altLang="ru-RU" smtClean="0">
                <a:solidFill>
                  <a:prstClr val="black"/>
                </a:solidFill>
              </a:rPr>
              <a:t>OH</a:t>
            </a:r>
            <a:endParaRPr lang="ru-RU" altLang="ru-RU" smtClean="0">
              <a:solidFill>
                <a:prstClr val="black"/>
              </a:solidFill>
            </a:endParaRPr>
          </a:p>
        </p:txBody>
      </p:sp>
      <p:sp>
        <p:nvSpPr>
          <p:cNvPr id="29777" name="Line 95"/>
          <p:cNvSpPr>
            <a:spLocks noChangeShapeType="1"/>
          </p:cNvSpPr>
          <p:nvPr/>
        </p:nvSpPr>
        <p:spPr bwMode="auto">
          <a:xfrm>
            <a:off x="5651500" y="409257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78" name="Text Box 96"/>
          <p:cNvSpPr txBox="1">
            <a:spLocks noChangeArrowheads="1"/>
          </p:cNvSpPr>
          <p:nvPr/>
        </p:nvSpPr>
        <p:spPr bwMode="auto">
          <a:xfrm>
            <a:off x="5507038" y="4235450"/>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29779" name="Text Box 97"/>
          <p:cNvSpPr txBox="1">
            <a:spLocks noChangeArrowheads="1"/>
          </p:cNvSpPr>
          <p:nvPr/>
        </p:nvSpPr>
        <p:spPr bwMode="auto">
          <a:xfrm>
            <a:off x="5507038" y="4667250"/>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29780" name="Line 98"/>
          <p:cNvSpPr>
            <a:spLocks noChangeShapeType="1"/>
          </p:cNvSpPr>
          <p:nvPr/>
        </p:nvSpPr>
        <p:spPr bwMode="auto">
          <a:xfrm>
            <a:off x="5651500" y="452278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81" name="Line 99"/>
          <p:cNvSpPr>
            <a:spLocks noChangeShapeType="1"/>
          </p:cNvSpPr>
          <p:nvPr/>
        </p:nvSpPr>
        <p:spPr bwMode="auto">
          <a:xfrm>
            <a:off x="5651500" y="495617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82" name="Text Box 100"/>
          <p:cNvSpPr txBox="1">
            <a:spLocks noChangeArrowheads="1"/>
          </p:cNvSpPr>
          <p:nvPr/>
        </p:nvSpPr>
        <p:spPr bwMode="auto">
          <a:xfrm>
            <a:off x="5507038" y="5099050"/>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29783" name="Text Box 101"/>
          <p:cNvSpPr txBox="1">
            <a:spLocks noChangeArrowheads="1"/>
          </p:cNvSpPr>
          <p:nvPr/>
        </p:nvSpPr>
        <p:spPr bwMode="auto">
          <a:xfrm>
            <a:off x="5507038" y="5530850"/>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С</a:t>
            </a:r>
            <a:r>
              <a:rPr lang="en-US" altLang="ru-RU" dirty="0" smtClean="0">
                <a:solidFill>
                  <a:prstClr val="black"/>
                </a:solidFill>
              </a:rPr>
              <a:t>H</a:t>
            </a:r>
            <a:r>
              <a:rPr lang="en-US" altLang="ru-RU" baseline="-25000" dirty="0" smtClean="0">
                <a:solidFill>
                  <a:prstClr val="black"/>
                </a:solidFill>
              </a:rPr>
              <a:t>2</a:t>
            </a:r>
            <a:r>
              <a:rPr lang="ru-RU" altLang="ru-RU" baseline="-25000" dirty="0" smtClean="0">
                <a:solidFill>
                  <a:prstClr val="black"/>
                </a:solidFill>
              </a:rPr>
              <a:t> </a:t>
            </a:r>
            <a:r>
              <a:rPr lang="ru-RU" altLang="ru-RU" dirty="0">
                <a:solidFill>
                  <a:prstClr val="black"/>
                </a:solidFill>
              </a:rPr>
              <a:t>-</a:t>
            </a:r>
            <a:r>
              <a:rPr lang="ru-RU" altLang="ru-RU" dirty="0" smtClean="0">
                <a:solidFill>
                  <a:prstClr val="black"/>
                </a:solidFill>
              </a:rPr>
              <a:t> </a:t>
            </a:r>
            <a:r>
              <a:rPr lang="en-US" altLang="ru-RU" dirty="0" smtClean="0">
                <a:solidFill>
                  <a:prstClr val="black"/>
                </a:solidFill>
              </a:rPr>
              <a:t>O</a:t>
            </a:r>
            <a:r>
              <a:rPr lang="ru-RU" altLang="ru-RU" dirty="0">
                <a:solidFill>
                  <a:prstClr val="black"/>
                </a:solidFill>
              </a:rPr>
              <a:t> - </a:t>
            </a:r>
            <a:r>
              <a:rPr lang="ru-RU" altLang="ru-RU" dirty="0" smtClean="0">
                <a:solidFill>
                  <a:prstClr val="black"/>
                </a:solidFill>
              </a:rPr>
              <a:t> </a:t>
            </a:r>
            <a:r>
              <a:rPr lang="en-US" altLang="ru-RU" dirty="0" smtClean="0">
                <a:solidFill>
                  <a:prstClr val="black"/>
                </a:solidFill>
              </a:rPr>
              <a:t>P</a:t>
            </a:r>
            <a:endParaRPr lang="ru-RU" altLang="ru-RU" baseline="-25000" dirty="0" smtClean="0">
              <a:solidFill>
                <a:prstClr val="black"/>
              </a:solidFill>
            </a:endParaRPr>
          </a:p>
        </p:txBody>
      </p:sp>
      <p:sp>
        <p:nvSpPr>
          <p:cNvPr id="29784" name="Line 102"/>
          <p:cNvSpPr>
            <a:spLocks noChangeShapeType="1"/>
          </p:cNvSpPr>
          <p:nvPr/>
        </p:nvSpPr>
        <p:spPr bwMode="auto">
          <a:xfrm>
            <a:off x="5651500" y="538638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85" name="Line 107"/>
          <p:cNvSpPr>
            <a:spLocks noChangeShapeType="1"/>
          </p:cNvSpPr>
          <p:nvPr/>
        </p:nvSpPr>
        <p:spPr bwMode="auto">
          <a:xfrm>
            <a:off x="5362575" y="48180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86" name="Line 108"/>
          <p:cNvSpPr>
            <a:spLocks noChangeShapeType="1"/>
          </p:cNvSpPr>
          <p:nvPr/>
        </p:nvSpPr>
        <p:spPr bwMode="auto">
          <a:xfrm>
            <a:off x="5795963" y="48180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87" name="Text Box 109"/>
          <p:cNvSpPr txBox="1">
            <a:spLocks noChangeArrowheads="1"/>
          </p:cNvSpPr>
          <p:nvPr/>
        </p:nvSpPr>
        <p:spPr bwMode="auto">
          <a:xfrm>
            <a:off x="5075238" y="46736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88" name="Text Box 110"/>
          <p:cNvSpPr txBox="1">
            <a:spLocks noChangeArrowheads="1"/>
          </p:cNvSpPr>
          <p:nvPr/>
        </p:nvSpPr>
        <p:spPr bwMode="auto">
          <a:xfrm>
            <a:off x="5940425" y="465296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29789" name="Line 111"/>
          <p:cNvSpPr>
            <a:spLocks noChangeShapeType="1"/>
          </p:cNvSpPr>
          <p:nvPr/>
        </p:nvSpPr>
        <p:spPr bwMode="auto">
          <a:xfrm>
            <a:off x="5362575" y="52498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90" name="Line 112"/>
          <p:cNvSpPr>
            <a:spLocks noChangeShapeType="1"/>
          </p:cNvSpPr>
          <p:nvPr/>
        </p:nvSpPr>
        <p:spPr bwMode="auto">
          <a:xfrm>
            <a:off x="5795963" y="52498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91" name="Text Box 113"/>
          <p:cNvSpPr txBox="1">
            <a:spLocks noChangeArrowheads="1"/>
          </p:cNvSpPr>
          <p:nvPr/>
        </p:nvSpPr>
        <p:spPr bwMode="auto">
          <a:xfrm>
            <a:off x="5075238" y="51054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9792" name="Text Box 114"/>
          <p:cNvSpPr txBox="1">
            <a:spLocks noChangeArrowheads="1"/>
          </p:cNvSpPr>
          <p:nvPr/>
        </p:nvSpPr>
        <p:spPr bwMode="auto">
          <a:xfrm>
            <a:off x="5938838" y="509905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29793" name="Line 116"/>
          <p:cNvSpPr>
            <a:spLocks noChangeShapeType="1"/>
          </p:cNvSpPr>
          <p:nvPr/>
        </p:nvSpPr>
        <p:spPr bwMode="auto">
          <a:xfrm>
            <a:off x="5795963" y="43735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94" name="Line 119"/>
          <p:cNvSpPr>
            <a:spLocks noChangeShapeType="1"/>
          </p:cNvSpPr>
          <p:nvPr/>
        </p:nvSpPr>
        <p:spPr bwMode="auto">
          <a:xfrm>
            <a:off x="5795963" y="44513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9795" name="Text Box 120"/>
          <p:cNvSpPr txBox="1">
            <a:spLocks noChangeArrowheads="1"/>
          </p:cNvSpPr>
          <p:nvPr/>
        </p:nvSpPr>
        <p:spPr bwMode="auto">
          <a:xfrm>
            <a:off x="6011863" y="423545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29796" name="Text Box 121"/>
          <p:cNvSpPr txBox="1">
            <a:spLocks noChangeArrowheads="1"/>
          </p:cNvSpPr>
          <p:nvPr/>
        </p:nvSpPr>
        <p:spPr bwMode="auto">
          <a:xfrm>
            <a:off x="4859338" y="6086475"/>
            <a:ext cx="2808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srgbClr val="FF0000"/>
                </a:solidFill>
              </a:rPr>
              <a:t>Ribulose-5-phosphate</a:t>
            </a:r>
            <a:endParaRPr lang="ru-RU" altLang="ru-RU" dirty="0" smtClean="0">
              <a:solidFill>
                <a:srgbClr val="FF0000"/>
              </a:solidFill>
            </a:endParaRPr>
          </a:p>
        </p:txBody>
      </p:sp>
      <p:sp>
        <p:nvSpPr>
          <p:cNvPr id="29797" name="Text Box 122"/>
          <p:cNvSpPr txBox="1">
            <a:spLocks noChangeArrowheads="1"/>
          </p:cNvSpPr>
          <p:nvPr/>
        </p:nvSpPr>
        <p:spPr bwMode="auto">
          <a:xfrm>
            <a:off x="4211638" y="5589588"/>
            <a:ext cx="647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СО</a:t>
            </a:r>
            <a:r>
              <a:rPr lang="ru-RU" altLang="ru-RU" baseline="-25000" smtClean="0">
                <a:solidFill>
                  <a:prstClr val="black"/>
                </a:solidFill>
              </a:rPr>
              <a:t>2</a:t>
            </a:r>
          </a:p>
        </p:txBody>
      </p:sp>
      <p:cxnSp>
        <p:nvCxnSpPr>
          <p:cNvPr id="29798" name="AutoShape 127"/>
          <p:cNvCxnSpPr>
            <a:cxnSpLocks noChangeShapeType="1"/>
            <a:endCxn id="29797" idx="3"/>
          </p:cNvCxnSpPr>
          <p:nvPr/>
        </p:nvCxnSpPr>
        <p:spPr bwMode="auto">
          <a:xfrm rot="16200000" flipH="1">
            <a:off x="4048125" y="4962525"/>
            <a:ext cx="976313" cy="646113"/>
          </a:xfrm>
          <a:prstGeom prst="curvedConnector4">
            <a:avLst>
              <a:gd name="adj1" fmla="val 13333"/>
              <a:gd name="adj2" fmla="val 13538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799" name="Text Box 128"/>
          <p:cNvSpPr txBox="1">
            <a:spLocks noChangeArrowheads="1"/>
          </p:cNvSpPr>
          <p:nvPr/>
        </p:nvSpPr>
        <p:spPr bwMode="auto">
          <a:xfrm>
            <a:off x="7704138" y="3500438"/>
            <a:ext cx="1439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600" dirty="0" err="1">
                <a:solidFill>
                  <a:srgbClr val="FF0000"/>
                </a:solidFill>
              </a:rPr>
              <a:t>Xylulose</a:t>
            </a:r>
            <a:r>
              <a:rPr lang="en-US" altLang="ru-RU" sz="1600" dirty="0">
                <a:solidFill>
                  <a:srgbClr val="FF0000"/>
                </a:solidFill>
              </a:rPr>
              <a:t> - 5 - phosphate</a:t>
            </a:r>
            <a:endParaRPr lang="ru-RU" altLang="ru-RU" sz="1600" dirty="0" smtClean="0">
              <a:solidFill>
                <a:srgbClr val="FF0000"/>
              </a:solidFill>
            </a:endParaRPr>
          </a:p>
        </p:txBody>
      </p:sp>
      <p:sp>
        <p:nvSpPr>
          <p:cNvPr id="29800" name="Text Box 129"/>
          <p:cNvSpPr txBox="1">
            <a:spLocks noChangeArrowheads="1"/>
          </p:cNvSpPr>
          <p:nvPr/>
        </p:nvSpPr>
        <p:spPr bwMode="auto">
          <a:xfrm>
            <a:off x="7704138" y="5300663"/>
            <a:ext cx="1439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600" dirty="0">
                <a:solidFill>
                  <a:srgbClr val="FF0000"/>
                </a:solidFill>
              </a:rPr>
              <a:t>Ribose - 5 - phosphate</a:t>
            </a:r>
            <a:endParaRPr lang="ru-RU" altLang="ru-RU" sz="1600" dirty="0" smtClean="0">
              <a:solidFill>
                <a:srgbClr val="FF0000"/>
              </a:solidFill>
            </a:endParaRPr>
          </a:p>
        </p:txBody>
      </p:sp>
      <p:sp>
        <p:nvSpPr>
          <p:cNvPr id="29801" name="Rectangle 135"/>
          <p:cNvSpPr>
            <a:spLocks noChangeArrowheads="1"/>
          </p:cNvSpPr>
          <p:nvPr/>
        </p:nvSpPr>
        <p:spPr bwMode="auto">
          <a:xfrm>
            <a:off x="7740650" y="5229225"/>
            <a:ext cx="1403350" cy="64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srgbClr val="FF0000"/>
              </a:solidFill>
            </a:endParaRPr>
          </a:p>
        </p:txBody>
      </p:sp>
      <p:sp>
        <p:nvSpPr>
          <p:cNvPr id="29802" name="AutoShape 140"/>
          <p:cNvSpPr>
            <a:spLocks noChangeArrowheads="1"/>
          </p:cNvSpPr>
          <p:nvPr/>
        </p:nvSpPr>
        <p:spPr bwMode="auto">
          <a:xfrm rot="5400000">
            <a:off x="4067969" y="548482"/>
            <a:ext cx="142875" cy="2592387"/>
          </a:xfrm>
          <a:prstGeom prst="upArrow">
            <a:avLst>
              <a:gd name="adj1" fmla="val 42861"/>
              <a:gd name="adj2" fmla="val 23159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9803" name="AutoShape 142"/>
          <p:cNvSpPr>
            <a:spLocks noChangeArrowheads="1"/>
          </p:cNvSpPr>
          <p:nvPr/>
        </p:nvSpPr>
        <p:spPr bwMode="auto">
          <a:xfrm rot="5400000">
            <a:off x="8336570" y="1317251"/>
            <a:ext cx="172056" cy="1084030"/>
          </a:xfrm>
          <a:prstGeom prst="upArrow">
            <a:avLst>
              <a:gd name="adj1" fmla="val 42861"/>
              <a:gd name="adj2" fmla="val 8367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9804" name="AutoShape 143"/>
          <p:cNvSpPr>
            <a:spLocks noChangeArrowheads="1"/>
          </p:cNvSpPr>
          <p:nvPr/>
        </p:nvSpPr>
        <p:spPr bwMode="auto">
          <a:xfrm rot="5400000">
            <a:off x="323056" y="4580732"/>
            <a:ext cx="144463" cy="431800"/>
          </a:xfrm>
          <a:prstGeom prst="upArrow">
            <a:avLst>
              <a:gd name="adj1" fmla="val 42861"/>
              <a:gd name="adj2" fmla="val 3815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9805" name="AutoShape 144"/>
          <p:cNvSpPr>
            <a:spLocks noChangeArrowheads="1"/>
          </p:cNvSpPr>
          <p:nvPr/>
        </p:nvSpPr>
        <p:spPr bwMode="auto">
          <a:xfrm rot="5400000">
            <a:off x="3709194" y="3428207"/>
            <a:ext cx="142875" cy="2592387"/>
          </a:xfrm>
          <a:prstGeom prst="upArrow">
            <a:avLst>
              <a:gd name="adj1" fmla="val 42861"/>
              <a:gd name="adj2" fmla="val 23159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9806" name="AutoShape 145"/>
          <p:cNvSpPr>
            <a:spLocks noChangeArrowheads="1"/>
          </p:cNvSpPr>
          <p:nvPr/>
        </p:nvSpPr>
        <p:spPr bwMode="auto">
          <a:xfrm rot="10800000" flipH="1">
            <a:off x="7880584" y="4231211"/>
            <a:ext cx="144462" cy="792163"/>
          </a:xfrm>
          <a:prstGeom prst="upArrow">
            <a:avLst>
              <a:gd name="adj1" fmla="val 42861"/>
              <a:gd name="adj2" fmla="val 6999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9807" name="AutoShape 146"/>
          <p:cNvSpPr>
            <a:spLocks noChangeArrowheads="1"/>
          </p:cNvSpPr>
          <p:nvPr/>
        </p:nvSpPr>
        <p:spPr bwMode="auto">
          <a:xfrm rot="10800000" flipH="1" flipV="1">
            <a:off x="8025046" y="4231211"/>
            <a:ext cx="144463" cy="792163"/>
          </a:xfrm>
          <a:prstGeom prst="upArrow">
            <a:avLst>
              <a:gd name="adj1" fmla="val 42861"/>
              <a:gd name="adj2" fmla="val 6999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grpSp>
        <p:nvGrpSpPr>
          <p:cNvPr id="29808" name="Group 149"/>
          <p:cNvGrpSpPr>
            <a:grpSpLocks/>
          </p:cNvGrpSpPr>
          <p:nvPr/>
        </p:nvGrpSpPr>
        <p:grpSpPr bwMode="auto">
          <a:xfrm rot="3533809">
            <a:off x="6947694" y="3790156"/>
            <a:ext cx="288925" cy="792163"/>
            <a:chOff x="4377" y="2387"/>
            <a:chExt cx="182" cy="499"/>
          </a:xfrm>
        </p:grpSpPr>
        <p:sp>
          <p:nvSpPr>
            <p:cNvPr id="29812" name="AutoShape 147"/>
            <p:cNvSpPr>
              <a:spLocks noChangeArrowheads="1"/>
            </p:cNvSpPr>
            <p:nvPr/>
          </p:nvSpPr>
          <p:spPr bwMode="auto">
            <a:xfrm rot="10800000" flipH="1">
              <a:off x="4377" y="2387"/>
              <a:ext cx="91" cy="499"/>
            </a:xfrm>
            <a:prstGeom prst="upArrow">
              <a:avLst>
                <a:gd name="adj1" fmla="val 42861"/>
                <a:gd name="adj2" fmla="val 6999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9813" name="AutoShape 148"/>
            <p:cNvSpPr>
              <a:spLocks noChangeArrowheads="1"/>
            </p:cNvSpPr>
            <p:nvPr/>
          </p:nvSpPr>
          <p:spPr bwMode="auto">
            <a:xfrm rot="10800000" flipH="1" flipV="1">
              <a:off x="4468" y="2387"/>
              <a:ext cx="91" cy="499"/>
            </a:xfrm>
            <a:prstGeom prst="upArrow">
              <a:avLst>
                <a:gd name="adj1" fmla="val 42861"/>
                <a:gd name="adj2" fmla="val 6999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grpSp>
      <p:grpSp>
        <p:nvGrpSpPr>
          <p:cNvPr id="29809" name="Group 150"/>
          <p:cNvGrpSpPr>
            <a:grpSpLocks/>
          </p:cNvGrpSpPr>
          <p:nvPr/>
        </p:nvGrpSpPr>
        <p:grpSpPr bwMode="auto">
          <a:xfrm rot="7035542">
            <a:off x="6984206" y="4690270"/>
            <a:ext cx="288925" cy="792162"/>
            <a:chOff x="4377" y="2387"/>
            <a:chExt cx="182" cy="499"/>
          </a:xfrm>
        </p:grpSpPr>
        <p:sp>
          <p:nvSpPr>
            <p:cNvPr id="29810" name="AutoShape 151"/>
            <p:cNvSpPr>
              <a:spLocks noChangeArrowheads="1"/>
            </p:cNvSpPr>
            <p:nvPr/>
          </p:nvSpPr>
          <p:spPr bwMode="auto">
            <a:xfrm rot="10800000" flipH="1">
              <a:off x="4377" y="2387"/>
              <a:ext cx="91" cy="499"/>
            </a:xfrm>
            <a:prstGeom prst="upArrow">
              <a:avLst>
                <a:gd name="adj1" fmla="val 42861"/>
                <a:gd name="adj2" fmla="val 6999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9811" name="AutoShape 152"/>
            <p:cNvSpPr>
              <a:spLocks noChangeArrowheads="1"/>
            </p:cNvSpPr>
            <p:nvPr/>
          </p:nvSpPr>
          <p:spPr bwMode="auto">
            <a:xfrm rot="10800000" flipH="1" flipV="1">
              <a:off x="4468" y="2387"/>
              <a:ext cx="91" cy="499"/>
            </a:xfrm>
            <a:prstGeom prst="upArrow">
              <a:avLst>
                <a:gd name="adj1" fmla="val 42861"/>
                <a:gd name="adj2" fmla="val 6999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grpSp>
      <p:sp>
        <p:nvSpPr>
          <p:cNvPr id="2" name="TextBox 1"/>
          <p:cNvSpPr txBox="1"/>
          <p:nvPr/>
        </p:nvSpPr>
        <p:spPr>
          <a:xfrm rot="16200000">
            <a:off x="8059824" y="4278026"/>
            <a:ext cx="1096799" cy="830997"/>
          </a:xfrm>
          <a:prstGeom prst="rect">
            <a:avLst/>
          </a:prstGeom>
          <a:noFill/>
        </p:spPr>
        <p:txBody>
          <a:bodyPr wrap="square" rtlCol="0">
            <a:spAutoFit/>
          </a:bodyPr>
          <a:lstStyle/>
          <a:p>
            <a:pPr algn="ctr"/>
            <a:r>
              <a:rPr lang="en-US" sz="1200" dirty="0">
                <a:solidFill>
                  <a:prstClr val="black"/>
                </a:solidFill>
              </a:rPr>
              <a:t>indirect conversion via ribulose 5-phosphate</a:t>
            </a:r>
            <a:endParaRPr lang="ru-RU" sz="1200" dirty="0">
              <a:solidFill>
                <a:prstClr val="black"/>
              </a:solidFill>
            </a:endParaRPr>
          </a:p>
        </p:txBody>
      </p:sp>
      <p:sp>
        <p:nvSpPr>
          <p:cNvPr id="119" name="Text Box 14"/>
          <p:cNvSpPr txBox="1">
            <a:spLocks noChangeArrowheads="1"/>
          </p:cNvSpPr>
          <p:nvPr/>
        </p:nvSpPr>
        <p:spPr bwMode="auto">
          <a:xfrm>
            <a:off x="1008063" y="170709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OH</a:t>
            </a:r>
            <a:endParaRPr lang="ru-RU" altLang="ru-RU" dirty="0" smtClean="0">
              <a:solidFill>
                <a:prstClr val="black"/>
              </a:solidFill>
            </a:endParaRPr>
          </a:p>
        </p:txBody>
      </p:sp>
      <p:sp>
        <p:nvSpPr>
          <p:cNvPr id="120" name="Text Box 14"/>
          <p:cNvSpPr txBox="1">
            <a:spLocks noChangeArrowheads="1"/>
          </p:cNvSpPr>
          <p:nvPr/>
        </p:nvSpPr>
        <p:spPr bwMode="auto">
          <a:xfrm>
            <a:off x="5830888" y="1761938"/>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OH</a:t>
            </a:r>
            <a:endParaRPr lang="ru-RU" altLang="ru-RU" dirty="0" smtClean="0">
              <a:solidFill>
                <a:prstClr val="black"/>
              </a:solidFill>
            </a:endParaRPr>
          </a:p>
        </p:txBody>
      </p:sp>
      <p:sp>
        <p:nvSpPr>
          <p:cNvPr id="3" name="TextBox 2"/>
          <p:cNvSpPr txBox="1"/>
          <p:nvPr/>
        </p:nvSpPr>
        <p:spPr>
          <a:xfrm rot="19847224">
            <a:off x="6437835" y="3749159"/>
            <a:ext cx="1165768" cy="369332"/>
          </a:xfrm>
          <a:prstGeom prst="rect">
            <a:avLst/>
          </a:prstGeom>
          <a:noFill/>
        </p:spPr>
        <p:txBody>
          <a:bodyPr wrap="none" rtlCol="0">
            <a:spAutoFit/>
          </a:bodyPr>
          <a:lstStyle/>
          <a:p>
            <a:r>
              <a:rPr lang="en-US" dirty="0">
                <a:solidFill>
                  <a:prstClr val="black"/>
                </a:solidFill>
              </a:rPr>
              <a:t>epimerase</a:t>
            </a:r>
            <a:endParaRPr lang="ru-RU" dirty="0">
              <a:solidFill>
                <a:prstClr val="black"/>
              </a:solidFill>
            </a:endParaRPr>
          </a:p>
        </p:txBody>
      </p:sp>
      <p:sp>
        <p:nvSpPr>
          <p:cNvPr id="122" name="TextBox 121"/>
          <p:cNvSpPr txBox="1"/>
          <p:nvPr/>
        </p:nvSpPr>
        <p:spPr>
          <a:xfrm rot="1736458">
            <a:off x="6521302" y="5113533"/>
            <a:ext cx="1140120" cy="369332"/>
          </a:xfrm>
          <a:prstGeom prst="rect">
            <a:avLst/>
          </a:prstGeom>
          <a:noFill/>
        </p:spPr>
        <p:txBody>
          <a:bodyPr wrap="none" rtlCol="0">
            <a:spAutoFit/>
          </a:bodyPr>
          <a:lstStyle/>
          <a:p>
            <a:r>
              <a:rPr lang="en-US" dirty="0">
                <a:solidFill>
                  <a:prstClr val="black"/>
                </a:solidFill>
              </a:rPr>
              <a:t>isomerase</a:t>
            </a:r>
            <a:endParaRPr lang="ru-RU" dirty="0">
              <a:solidFill>
                <a:prstClr val="black"/>
              </a:solidFill>
            </a:endParaRPr>
          </a:p>
        </p:txBody>
      </p:sp>
      <p:sp>
        <p:nvSpPr>
          <p:cNvPr id="129" name="Text Box 47"/>
          <p:cNvSpPr txBox="1">
            <a:spLocks noChangeArrowheads="1"/>
          </p:cNvSpPr>
          <p:nvPr/>
        </p:nvSpPr>
        <p:spPr bwMode="auto">
          <a:xfrm>
            <a:off x="3636963" y="4973122"/>
            <a:ext cx="1438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dirty="0" smtClean="0">
                <a:solidFill>
                  <a:prstClr val="black"/>
                </a:solidFill>
                <a:latin typeface="Arial" panose="020B0604020202020204" pitchFamily="34" charset="0"/>
                <a:cs typeface="Arial" panose="020B0604020202020204" pitchFamily="34" charset="0"/>
              </a:rPr>
              <a:t>NADP</a:t>
            </a:r>
            <a:r>
              <a:rPr lang="ru-RU" altLang="ru-RU" dirty="0" smtClean="0">
                <a:solidFill>
                  <a:prstClr val="black"/>
                </a:solidFill>
                <a:latin typeface="Arial" panose="020B0604020202020204" pitchFamily="34" charset="0"/>
                <a:cs typeface="Arial" panose="020B0604020202020204" pitchFamily="34" charset="0"/>
              </a:rPr>
              <a:t>Н+Н</a:t>
            </a:r>
            <a:r>
              <a:rPr lang="ru-RU" altLang="ru-RU" baseline="30000" dirty="0">
                <a:solidFill>
                  <a:prstClr val="black"/>
                </a:solidFill>
                <a:latin typeface="Arial" panose="020B0604020202020204" pitchFamily="34" charset="0"/>
                <a:cs typeface="Arial" panose="020B0604020202020204" pitchFamily="34" charset="0"/>
              </a:rPr>
              <a:t>+</a:t>
            </a:r>
          </a:p>
        </p:txBody>
      </p:sp>
      <p:sp>
        <p:nvSpPr>
          <p:cNvPr id="123" name="Oval 82"/>
          <p:cNvSpPr>
            <a:spLocks noChangeArrowheads="1"/>
          </p:cNvSpPr>
          <p:nvPr/>
        </p:nvSpPr>
        <p:spPr bwMode="auto">
          <a:xfrm>
            <a:off x="2051050" y="696119"/>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4" name="Oval 82"/>
          <p:cNvSpPr>
            <a:spLocks noChangeArrowheads="1"/>
          </p:cNvSpPr>
          <p:nvPr/>
        </p:nvSpPr>
        <p:spPr bwMode="auto">
          <a:xfrm>
            <a:off x="6875363" y="754979"/>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5" name="Oval 82"/>
          <p:cNvSpPr>
            <a:spLocks noChangeArrowheads="1"/>
          </p:cNvSpPr>
          <p:nvPr/>
        </p:nvSpPr>
        <p:spPr bwMode="auto">
          <a:xfrm>
            <a:off x="2192826" y="5789613"/>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6" name="Oval 82"/>
          <p:cNvSpPr>
            <a:spLocks noChangeArrowheads="1"/>
          </p:cNvSpPr>
          <p:nvPr/>
        </p:nvSpPr>
        <p:spPr bwMode="auto">
          <a:xfrm>
            <a:off x="6565945" y="5602411"/>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28" name="Rectangle 2"/>
          <p:cNvSpPr>
            <a:spLocks noGrp="1" noChangeArrowheads="1"/>
          </p:cNvSpPr>
          <p:nvPr>
            <p:ph type="title"/>
          </p:nvPr>
        </p:nvSpPr>
        <p:spPr>
          <a:xfrm>
            <a:off x="323850" y="0"/>
            <a:ext cx="8496300" cy="706438"/>
          </a:xfrm>
        </p:spPr>
        <p:txBody>
          <a:bodyPr/>
          <a:lstStyle/>
          <a:p>
            <a:r>
              <a:rPr lang="en-US" altLang="ru-RU" sz="3600" b="1" dirty="0"/>
              <a:t>Reactions of the oxidative </a:t>
            </a:r>
            <a:r>
              <a:rPr lang="en-US" altLang="ru-RU" sz="3600" b="1" dirty="0" smtClean="0"/>
              <a:t>phase </a:t>
            </a:r>
            <a:r>
              <a:rPr lang="en-US" altLang="ru-RU" sz="3600" b="1" dirty="0"/>
              <a:t>of PPP</a:t>
            </a:r>
            <a:endParaRPr lang="ru-RU" altLang="ru-RU" sz="3600" dirty="0" smtClean="0"/>
          </a:p>
        </p:txBody>
      </p:sp>
      <p:sp>
        <p:nvSpPr>
          <p:cNvPr id="5" name="Полилиния 4"/>
          <p:cNvSpPr/>
          <p:nvPr/>
        </p:nvSpPr>
        <p:spPr>
          <a:xfrm>
            <a:off x="2414954" y="1219200"/>
            <a:ext cx="855784" cy="937846"/>
          </a:xfrm>
          <a:custGeom>
            <a:avLst/>
            <a:gdLst>
              <a:gd name="connsiteX0" fmla="*/ 281354 w 855784"/>
              <a:gd name="connsiteY0" fmla="*/ 211015 h 937846"/>
              <a:gd name="connsiteX1" fmla="*/ 304800 w 855784"/>
              <a:gd name="connsiteY1" fmla="*/ 58615 h 937846"/>
              <a:gd name="connsiteX2" fmla="*/ 293077 w 855784"/>
              <a:gd name="connsiteY2" fmla="*/ 23446 h 937846"/>
              <a:gd name="connsiteX3" fmla="*/ 222738 w 855784"/>
              <a:gd name="connsiteY3" fmla="*/ 0 h 937846"/>
              <a:gd name="connsiteX4" fmla="*/ 46892 w 855784"/>
              <a:gd name="connsiteY4" fmla="*/ 11723 h 937846"/>
              <a:gd name="connsiteX5" fmla="*/ 11723 w 855784"/>
              <a:gd name="connsiteY5" fmla="*/ 23446 h 937846"/>
              <a:gd name="connsiteX6" fmla="*/ 0 w 855784"/>
              <a:gd name="connsiteY6" fmla="*/ 58615 h 937846"/>
              <a:gd name="connsiteX7" fmla="*/ 11723 w 855784"/>
              <a:gd name="connsiteY7" fmla="*/ 128954 h 937846"/>
              <a:gd name="connsiteX8" fmla="*/ 58615 w 855784"/>
              <a:gd name="connsiteY8" fmla="*/ 140677 h 937846"/>
              <a:gd name="connsiteX9" fmla="*/ 128954 w 855784"/>
              <a:gd name="connsiteY9" fmla="*/ 164123 h 937846"/>
              <a:gd name="connsiteX10" fmla="*/ 164123 w 855784"/>
              <a:gd name="connsiteY10" fmla="*/ 175846 h 937846"/>
              <a:gd name="connsiteX11" fmla="*/ 187569 w 855784"/>
              <a:gd name="connsiteY11" fmla="*/ 211015 h 937846"/>
              <a:gd name="connsiteX12" fmla="*/ 222738 w 855784"/>
              <a:gd name="connsiteY12" fmla="*/ 222738 h 937846"/>
              <a:gd name="connsiteX13" fmla="*/ 246184 w 855784"/>
              <a:gd name="connsiteY13" fmla="*/ 246185 h 937846"/>
              <a:gd name="connsiteX14" fmla="*/ 316523 w 855784"/>
              <a:gd name="connsiteY14" fmla="*/ 222738 h 937846"/>
              <a:gd name="connsiteX15" fmla="*/ 328246 w 855784"/>
              <a:gd name="connsiteY15" fmla="*/ 351692 h 937846"/>
              <a:gd name="connsiteX16" fmla="*/ 398584 w 855784"/>
              <a:gd name="connsiteY16" fmla="*/ 492369 h 937846"/>
              <a:gd name="connsiteX17" fmla="*/ 422031 w 855784"/>
              <a:gd name="connsiteY17" fmla="*/ 515815 h 937846"/>
              <a:gd name="connsiteX18" fmla="*/ 480646 w 855784"/>
              <a:gd name="connsiteY18" fmla="*/ 621323 h 937846"/>
              <a:gd name="connsiteX19" fmla="*/ 527538 w 855784"/>
              <a:gd name="connsiteY19" fmla="*/ 679938 h 937846"/>
              <a:gd name="connsiteX20" fmla="*/ 609600 w 855784"/>
              <a:gd name="connsiteY20" fmla="*/ 738554 h 937846"/>
              <a:gd name="connsiteX21" fmla="*/ 656492 w 855784"/>
              <a:gd name="connsiteY21" fmla="*/ 785446 h 937846"/>
              <a:gd name="connsiteX22" fmla="*/ 715108 w 855784"/>
              <a:gd name="connsiteY22" fmla="*/ 832338 h 937846"/>
              <a:gd name="connsiteX23" fmla="*/ 808892 w 855784"/>
              <a:gd name="connsiteY23" fmla="*/ 879231 h 937846"/>
              <a:gd name="connsiteX24" fmla="*/ 808892 w 855784"/>
              <a:gd name="connsiteY24" fmla="*/ 879231 h 937846"/>
              <a:gd name="connsiteX25" fmla="*/ 844061 w 855784"/>
              <a:gd name="connsiteY25" fmla="*/ 902677 h 937846"/>
              <a:gd name="connsiteX26" fmla="*/ 855784 w 855784"/>
              <a:gd name="connsiteY26" fmla="*/ 937846 h 93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5784" h="937846">
                <a:moveTo>
                  <a:pt x="281354" y="211015"/>
                </a:moveTo>
                <a:cubicBezTo>
                  <a:pt x="329062" y="131502"/>
                  <a:pt x="324424" y="166551"/>
                  <a:pt x="304800" y="58615"/>
                </a:cubicBezTo>
                <a:cubicBezTo>
                  <a:pt x="302590" y="46457"/>
                  <a:pt x="303132" y="30628"/>
                  <a:pt x="293077" y="23446"/>
                </a:cubicBezTo>
                <a:cubicBezTo>
                  <a:pt x="272966" y="9081"/>
                  <a:pt x="222738" y="0"/>
                  <a:pt x="222738" y="0"/>
                </a:cubicBezTo>
                <a:cubicBezTo>
                  <a:pt x="164123" y="3908"/>
                  <a:pt x="105278" y="5236"/>
                  <a:pt x="46892" y="11723"/>
                </a:cubicBezTo>
                <a:cubicBezTo>
                  <a:pt x="34610" y="13088"/>
                  <a:pt x="20461" y="14708"/>
                  <a:pt x="11723" y="23446"/>
                </a:cubicBezTo>
                <a:cubicBezTo>
                  <a:pt x="2985" y="32184"/>
                  <a:pt x="3908" y="46892"/>
                  <a:pt x="0" y="58615"/>
                </a:cubicBezTo>
                <a:cubicBezTo>
                  <a:pt x="3908" y="82061"/>
                  <a:pt x="-2093" y="109612"/>
                  <a:pt x="11723" y="128954"/>
                </a:cubicBezTo>
                <a:cubicBezTo>
                  <a:pt x="21088" y="142065"/>
                  <a:pt x="43183" y="136047"/>
                  <a:pt x="58615" y="140677"/>
                </a:cubicBezTo>
                <a:cubicBezTo>
                  <a:pt x="82287" y="147779"/>
                  <a:pt x="105508" y="156308"/>
                  <a:pt x="128954" y="164123"/>
                </a:cubicBezTo>
                <a:lnTo>
                  <a:pt x="164123" y="175846"/>
                </a:lnTo>
                <a:cubicBezTo>
                  <a:pt x="171938" y="187569"/>
                  <a:pt x="176567" y="202213"/>
                  <a:pt x="187569" y="211015"/>
                </a:cubicBezTo>
                <a:cubicBezTo>
                  <a:pt x="197218" y="218734"/>
                  <a:pt x="212142" y="216380"/>
                  <a:pt x="222738" y="222738"/>
                </a:cubicBezTo>
                <a:cubicBezTo>
                  <a:pt x="232216" y="228425"/>
                  <a:pt x="238369" y="238369"/>
                  <a:pt x="246184" y="246185"/>
                </a:cubicBezTo>
                <a:cubicBezTo>
                  <a:pt x="269630" y="238369"/>
                  <a:pt x="314285" y="198125"/>
                  <a:pt x="316523" y="222738"/>
                </a:cubicBezTo>
                <a:cubicBezTo>
                  <a:pt x="320431" y="265723"/>
                  <a:pt x="320745" y="309187"/>
                  <a:pt x="328246" y="351692"/>
                </a:cubicBezTo>
                <a:cubicBezTo>
                  <a:pt x="336418" y="398002"/>
                  <a:pt x="365557" y="459343"/>
                  <a:pt x="398584" y="492369"/>
                </a:cubicBezTo>
                <a:lnTo>
                  <a:pt x="422031" y="515815"/>
                </a:lnTo>
                <a:cubicBezTo>
                  <a:pt x="450720" y="601882"/>
                  <a:pt x="428001" y="568678"/>
                  <a:pt x="480646" y="621323"/>
                </a:cubicBezTo>
                <a:cubicBezTo>
                  <a:pt x="500368" y="680489"/>
                  <a:pt x="478047" y="637517"/>
                  <a:pt x="527538" y="679938"/>
                </a:cubicBezTo>
                <a:cubicBezTo>
                  <a:pt x="598341" y="740626"/>
                  <a:pt x="544979" y="717014"/>
                  <a:pt x="609600" y="738554"/>
                </a:cubicBezTo>
                <a:cubicBezTo>
                  <a:pt x="635177" y="815286"/>
                  <a:pt x="599653" y="739975"/>
                  <a:pt x="656492" y="785446"/>
                </a:cubicBezTo>
                <a:cubicBezTo>
                  <a:pt x="732243" y="846047"/>
                  <a:pt x="626708" y="802872"/>
                  <a:pt x="715108" y="832338"/>
                </a:cubicBezTo>
                <a:cubicBezTo>
                  <a:pt x="756029" y="873261"/>
                  <a:pt x="728068" y="852290"/>
                  <a:pt x="808892" y="879231"/>
                </a:cubicBezTo>
                <a:lnTo>
                  <a:pt x="808892" y="879231"/>
                </a:lnTo>
                <a:lnTo>
                  <a:pt x="844061" y="902677"/>
                </a:lnTo>
                <a:lnTo>
                  <a:pt x="855784" y="937846"/>
                </a:ln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олилиния 5"/>
          <p:cNvSpPr/>
          <p:nvPr/>
        </p:nvSpPr>
        <p:spPr>
          <a:xfrm>
            <a:off x="2684585" y="2051538"/>
            <a:ext cx="504092" cy="269631"/>
          </a:xfrm>
          <a:custGeom>
            <a:avLst/>
            <a:gdLst>
              <a:gd name="connsiteX0" fmla="*/ 234461 w 504092"/>
              <a:gd name="connsiteY0" fmla="*/ 140677 h 269631"/>
              <a:gd name="connsiteX1" fmla="*/ 175846 w 504092"/>
              <a:gd name="connsiteY1" fmla="*/ 11724 h 269631"/>
              <a:gd name="connsiteX2" fmla="*/ 140677 w 504092"/>
              <a:gd name="connsiteY2" fmla="*/ 0 h 269631"/>
              <a:gd name="connsiteX3" fmla="*/ 70338 w 504092"/>
              <a:gd name="connsiteY3" fmla="*/ 11724 h 269631"/>
              <a:gd name="connsiteX4" fmla="*/ 35169 w 504092"/>
              <a:gd name="connsiteY4" fmla="*/ 23447 h 269631"/>
              <a:gd name="connsiteX5" fmla="*/ 11723 w 504092"/>
              <a:gd name="connsiteY5" fmla="*/ 93785 h 269631"/>
              <a:gd name="connsiteX6" fmla="*/ 0 w 504092"/>
              <a:gd name="connsiteY6" fmla="*/ 128954 h 269631"/>
              <a:gd name="connsiteX7" fmla="*/ 23446 w 504092"/>
              <a:gd name="connsiteY7" fmla="*/ 234462 h 269631"/>
              <a:gd name="connsiteX8" fmla="*/ 93784 w 504092"/>
              <a:gd name="connsiteY8" fmla="*/ 269631 h 269631"/>
              <a:gd name="connsiteX9" fmla="*/ 152400 w 504092"/>
              <a:gd name="connsiteY9" fmla="*/ 234462 h 269631"/>
              <a:gd name="connsiteX10" fmla="*/ 187569 w 504092"/>
              <a:gd name="connsiteY10" fmla="*/ 222739 h 269631"/>
              <a:gd name="connsiteX11" fmla="*/ 211015 w 504092"/>
              <a:gd name="connsiteY11" fmla="*/ 187570 h 269631"/>
              <a:gd name="connsiteX12" fmla="*/ 234461 w 504092"/>
              <a:gd name="connsiteY12" fmla="*/ 117231 h 269631"/>
              <a:gd name="connsiteX13" fmla="*/ 504092 w 504092"/>
              <a:gd name="connsiteY13" fmla="*/ 93785 h 26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092" h="269631">
                <a:moveTo>
                  <a:pt x="234461" y="140677"/>
                </a:moveTo>
                <a:cubicBezTo>
                  <a:pt x="227455" y="105646"/>
                  <a:pt x="219305" y="26211"/>
                  <a:pt x="175846" y="11724"/>
                </a:cubicBezTo>
                <a:lnTo>
                  <a:pt x="140677" y="0"/>
                </a:lnTo>
                <a:cubicBezTo>
                  <a:pt x="117231" y="3908"/>
                  <a:pt x="93542" y="6567"/>
                  <a:pt x="70338" y="11724"/>
                </a:cubicBezTo>
                <a:cubicBezTo>
                  <a:pt x="58275" y="14405"/>
                  <a:pt x="42351" y="13392"/>
                  <a:pt x="35169" y="23447"/>
                </a:cubicBezTo>
                <a:cubicBezTo>
                  <a:pt x="20804" y="43558"/>
                  <a:pt x="19538" y="70339"/>
                  <a:pt x="11723" y="93785"/>
                </a:cubicBezTo>
                <a:lnTo>
                  <a:pt x="0" y="128954"/>
                </a:lnTo>
                <a:cubicBezTo>
                  <a:pt x="120" y="129674"/>
                  <a:pt x="11295" y="219273"/>
                  <a:pt x="23446" y="234462"/>
                </a:cubicBezTo>
                <a:cubicBezTo>
                  <a:pt x="39974" y="255121"/>
                  <a:pt x="70616" y="261908"/>
                  <a:pt x="93784" y="269631"/>
                </a:cubicBezTo>
                <a:cubicBezTo>
                  <a:pt x="193411" y="236422"/>
                  <a:pt x="71940" y="282737"/>
                  <a:pt x="152400" y="234462"/>
                </a:cubicBezTo>
                <a:cubicBezTo>
                  <a:pt x="162996" y="228104"/>
                  <a:pt x="175846" y="226647"/>
                  <a:pt x="187569" y="222739"/>
                </a:cubicBezTo>
                <a:cubicBezTo>
                  <a:pt x="195384" y="211016"/>
                  <a:pt x="205293" y="200445"/>
                  <a:pt x="211015" y="187570"/>
                </a:cubicBezTo>
                <a:cubicBezTo>
                  <a:pt x="221052" y="164986"/>
                  <a:pt x="210226" y="122078"/>
                  <a:pt x="234461" y="117231"/>
                </a:cubicBezTo>
                <a:cubicBezTo>
                  <a:pt x="401506" y="83822"/>
                  <a:pt x="311841" y="93785"/>
                  <a:pt x="504092" y="93785"/>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6"/>
          <p:cNvSpPr/>
          <p:nvPr/>
        </p:nvSpPr>
        <p:spPr>
          <a:xfrm>
            <a:off x="7467600" y="1863969"/>
            <a:ext cx="70338" cy="246961"/>
          </a:xfrm>
          <a:custGeom>
            <a:avLst/>
            <a:gdLst>
              <a:gd name="connsiteX0" fmla="*/ 70338 w 70338"/>
              <a:gd name="connsiteY0" fmla="*/ 0 h 246961"/>
              <a:gd name="connsiteX1" fmla="*/ 58615 w 70338"/>
              <a:gd name="connsiteY1" fmla="*/ 58616 h 246961"/>
              <a:gd name="connsiteX2" fmla="*/ 35169 w 70338"/>
              <a:gd name="connsiteY2" fmla="*/ 93785 h 246961"/>
              <a:gd name="connsiteX3" fmla="*/ 46892 w 70338"/>
              <a:gd name="connsiteY3" fmla="*/ 128954 h 246961"/>
              <a:gd name="connsiteX4" fmla="*/ 58615 w 70338"/>
              <a:gd name="connsiteY4" fmla="*/ 187569 h 246961"/>
              <a:gd name="connsiteX5" fmla="*/ 11723 w 70338"/>
              <a:gd name="connsiteY5" fmla="*/ 246185 h 246961"/>
              <a:gd name="connsiteX6" fmla="*/ 0 w 70338"/>
              <a:gd name="connsiteY6" fmla="*/ 246185 h 2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246961">
                <a:moveTo>
                  <a:pt x="70338" y="0"/>
                </a:moveTo>
                <a:cubicBezTo>
                  <a:pt x="66430" y="19539"/>
                  <a:pt x="65611" y="39959"/>
                  <a:pt x="58615" y="58616"/>
                </a:cubicBezTo>
                <a:cubicBezTo>
                  <a:pt x="53668" y="71808"/>
                  <a:pt x="37485" y="79887"/>
                  <a:pt x="35169" y="93785"/>
                </a:cubicBezTo>
                <a:cubicBezTo>
                  <a:pt x="33138" y="105974"/>
                  <a:pt x="43895" y="116966"/>
                  <a:pt x="46892" y="128954"/>
                </a:cubicBezTo>
                <a:cubicBezTo>
                  <a:pt x="51725" y="148284"/>
                  <a:pt x="54707" y="168031"/>
                  <a:pt x="58615" y="187569"/>
                </a:cubicBezTo>
                <a:cubicBezTo>
                  <a:pt x="45094" y="228133"/>
                  <a:pt x="54144" y="224974"/>
                  <a:pt x="11723" y="246185"/>
                </a:cubicBezTo>
                <a:cubicBezTo>
                  <a:pt x="8228" y="247933"/>
                  <a:pt x="3908" y="246185"/>
                  <a:pt x="0" y="24618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7"/>
          <p:cNvSpPr/>
          <p:nvPr/>
        </p:nvSpPr>
        <p:spPr>
          <a:xfrm>
            <a:off x="7760677" y="1992923"/>
            <a:ext cx="610373" cy="679939"/>
          </a:xfrm>
          <a:custGeom>
            <a:avLst/>
            <a:gdLst>
              <a:gd name="connsiteX0" fmla="*/ 375138 w 610373"/>
              <a:gd name="connsiteY0" fmla="*/ 375139 h 679939"/>
              <a:gd name="connsiteX1" fmla="*/ 574431 w 610373"/>
              <a:gd name="connsiteY1" fmla="*/ 386862 h 679939"/>
              <a:gd name="connsiteX2" fmla="*/ 597877 w 610373"/>
              <a:gd name="connsiteY2" fmla="*/ 457200 h 679939"/>
              <a:gd name="connsiteX3" fmla="*/ 609600 w 610373"/>
              <a:gd name="connsiteY3" fmla="*/ 492369 h 679939"/>
              <a:gd name="connsiteX4" fmla="*/ 597877 w 610373"/>
              <a:gd name="connsiteY4" fmla="*/ 644769 h 679939"/>
              <a:gd name="connsiteX5" fmla="*/ 527538 w 610373"/>
              <a:gd name="connsiteY5" fmla="*/ 668215 h 679939"/>
              <a:gd name="connsiteX6" fmla="*/ 492369 w 610373"/>
              <a:gd name="connsiteY6" fmla="*/ 679939 h 679939"/>
              <a:gd name="connsiteX7" fmla="*/ 375138 w 610373"/>
              <a:gd name="connsiteY7" fmla="*/ 668215 h 679939"/>
              <a:gd name="connsiteX8" fmla="*/ 363415 w 610373"/>
              <a:gd name="connsiteY8" fmla="*/ 633046 h 679939"/>
              <a:gd name="connsiteX9" fmla="*/ 339969 w 610373"/>
              <a:gd name="connsiteY9" fmla="*/ 597877 h 679939"/>
              <a:gd name="connsiteX10" fmla="*/ 375138 w 610373"/>
              <a:gd name="connsiteY10" fmla="*/ 457200 h 679939"/>
              <a:gd name="connsiteX11" fmla="*/ 386861 w 610373"/>
              <a:gd name="connsiteY11" fmla="*/ 422031 h 679939"/>
              <a:gd name="connsiteX12" fmla="*/ 398585 w 610373"/>
              <a:gd name="connsiteY12" fmla="*/ 386862 h 679939"/>
              <a:gd name="connsiteX13" fmla="*/ 363415 w 610373"/>
              <a:gd name="connsiteY13" fmla="*/ 375139 h 679939"/>
              <a:gd name="connsiteX14" fmla="*/ 339969 w 610373"/>
              <a:gd name="connsiteY14" fmla="*/ 351692 h 679939"/>
              <a:gd name="connsiteX15" fmla="*/ 234461 w 610373"/>
              <a:gd name="connsiteY15" fmla="*/ 304800 h 679939"/>
              <a:gd name="connsiteX16" fmla="*/ 175846 w 610373"/>
              <a:gd name="connsiteY16" fmla="*/ 257908 h 679939"/>
              <a:gd name="connsiteX17" fmla="*/ 152400 w 610373"/>
              <a:gd name="connsiteY17" fmla="*/ 222739 h 679939"/>
              <a:gd name="connsiteX18" fmla="*/ 93785 w 610373"/>
              <a:gd name="connsiteY18" fmla="*/ 175846 h 679939"/>
              <a:gd name="connsiteX19" fmla="*/ 46892 w 610373"/>
              <a:gd name="connsiteY19" fmla="*/ 105508 h 679939"/>
              <a:gd name="connsiteX20" fmla="*/ 23446 w 610373"/>
              <a:gd name="connsiteY20" fmla="*/ 35169 h 679939"/>
              <a:gd name="connsiteX21" fmla="*/ 0 w 610373"/>
              <a:gd name="connsiteY21" fmla="*/ 0 h 67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0373" h="679939">
                <a:moveTo>
                  <a:pt x="375138" y="375139"/>
                </a:moveTo>
                <a:cubicBezTo>
                  <a:pt x="441569" y="379047"/>
                  <a:pt x="511988" y="363857"/>
                  <a:pt x="574431" y="386862"/>
                </a:cubicBezTo>
                <a:cubicBezTo>
                  <a:pt x="597621" y="395406"/>
                  <a:pt x="590062" y="433754"/>
                  <a:pt x="597877" y="457200"/>
                </a:cubicBezTo>
                <a:lnTo>
                  <a:pt x="609600" y="492369"/>
                </a:lnTo>
                <a:cubicBezTo>
                  <a:pt x="605692" y="543169"/>
                  <a:pt x="619423" y="598599"/>
                  <a:pt x="597877" y="644769"/>
                </a:cubicBezTo>
                <a:cubicBezTo>
                  <a:pt x="587426" y="667165"/>
                  <a:pt x="550984" y="660399"/>
                  <a:pt x="527538" y="668215"/>
                </a:cubicBezTo>
                <a:lnTo>
                  <a:pt x="492369" y="679939"/>
                </a:lnTo>
                <a:cubicBezTo>
                  <a:pt x="453292" y="676031"/>
                  <a:pt x="412045" y="681636"/>
                  <a:pt x="375138" y="668215"/>
                </a:cubicBezTo>
                <a:cubicBezTo>
                  <a:pt x="363525" y="663992"/>
                  <a:pt x="368941" y="644099"/>
                  <a:pt x="363415" y="633046"/>
                </a:cubicBezTo>
                <a:cubicBezTo>
                  <a:pt x="357114" y="620444"/>
                  <a:pt x="347784" y="609600"/>
                  <a:pt x="339969" y="597877"/>
                </a:cubicBezTo>
                <a:cubicBezTo>
                  <a:pt x="355755" y="503162"/>
                  <a:pt x="344176" y="550088"/>
                  <a:pt x="375138" y="457200"/>
                </a:cubicBezTo>
                <a:lnTo>
                  <a:pt x="386861" y="422031"/>
                </a:lnTo>
                <a:lnTo>
                  <a:pt x="398585" y="386862"/>
                </a:lnTo>
                <a:cubicBezTo>
                  <a:pt x="386862" y="382954"/>
                  <a:pt x="374011" y="381497"/>
                  <a:pt x="363415" y="375139"/>
                </a:cubicBezTo>
                <a:cubicBezTo>
                  <a:pt x="353937" y="369452"/>
                  <a:pt x="349855" y="356635"/>
                  <a:pt x="339969" y="351692"/>
                </a:cubicBezTo>
                <a:cubicBezTo>
                  <a:pt x="172540" y="267976"/>
                  <a:pt x="337926" y="373775"/>
                  <a:pt x="234461" y="304800"/>
                </a:cubicBezTo>
                <a:cubicBezTo>
                  <a:pt x="167268" y="204011"/>
                  <a:pt x="256738" y="322622"/>
                  <a:pt x="175846" y="257908"/>
                </a:cubicBezTo>
                <a:cubicBezTo>
                  <a:pt x="164844" y="249106"/>
                  <a:pt x="161201" y="233741"/>
                  <a:pt x="152400" y="222739"/>
                </a:cubicBezTo>
                <a:cubicBezTo>
                  <a:pt x="133308" y="198873"/>
                  <a:pt x="119901" y="193257"/>
                  <a:pt x="93785" y="175846"/>
                </a:cubicBezTo>
                <a:cubicBezTo>
                  <a:pt x="78154" y="152400"/>
                  <a:pt x="55803" y="132241"/>
                  <a:pt x="46892" y="105508"/>
                </a:cubicBezTo>
                <a:cubicBezTo>
                  <a:pt x="39077" y="82062"/>
                  <a:pt x="37155" y="55733"/>
                  <a:pt x="23446" y="35169"/>
                </a:cubicBezTo>
                <a:lnTo>
                  <a:pt x="0" y="0"/>
                </a:ln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лилиния 8"/>
          <p:cNvSpPr/>
          <p:nvPr/>
        </p:nvSpPr>
        <p:spPr>
          <a:xfrm>
            <a:off x="6858000" y="1359877"/>
            <a:ext cx="773723" cy="351692"/>
          </a:xfrm>
          <a:custGeom>
            <a:avLst/>
            <a:gdLst>
              <a:gd name="connsiteX0" fmla="*/ 293077 w 773723"/>
              <a:gd name="connsiteY0" fmla="*/ 0 h 351692"/>
              <a:gd name="connsiteX1" fmla="*/ 140677 w 773723"/>
              <a:gd name="connsiteY1" fmla="*/ 11723 h 351692"/>
              <a:gd name="connsiteX2" fmla="*/ 70338 w 773723"/>
              <a:gd name="connsiteY2" fmla="*/ 35169 h 351692"/>
              <a:gd name="connsiteX3" fmla="*/ 35169 w 773723"/>
              <a:gd name="connsiteY3" fmla="*/ 58615 h 351692"/>
              <a:gd name="connsiteX4" fmla="*/ 0 w 773723"/>
              <a:gd name="connsiteY4" fmla="*/ 128954 h 351692"/>
              <a:gd name="connsiteX5" fmla="*/ 82062 w 773723"/>
              <a:gd name="connsiteY5" fmla="*/ 269631 h 351692"/>
              <a:gd name="connsiteX6" fmla="*/ 187569 w 773723"/>
              <a:gd name="connsiteY6" fmla="*/ 304800 h 351692"/>
              <a:gd name="connsiteX7" fmla="*/ 222738 w 773723"/>
              <a:gd name="connsiteY7" fmla="*/ 316523 h 351692"/>
              <a:gd name="connsiteX8" fmla="*/ 351692 w 773723"/>
              <a:gd name="connsiteY8" fmla="*/ 304800 h 351692"/>
              <a:gd name="connsiteX9" fmla="*/ 375138 w 773723"/>
              <a:gd name="connsiteY9" fmla="*/ 234461 h 351692"/>
              <a:gd name="connsiteX10" fmla="*/ 339969 w 773723"/>
              <a:gd name="connsiteY10" fmla="*/ 70338 h 351692"/>
              <a:gd name="connsiteX11" fmla="*/ 304800 w 773723"/>
              <a:gd name="connsiteY11" fmla="*/ 58615 h 351692"/>
              <a:gd name="connsiteX12" fmla="*/ 316523 w 773723"/>
              <a:gd name="connsiteY12" fmla="*/ 0 h 351692"/>
              <a:gd name="connsiteX13" fmla="*/ 410308 w 773723"/>
              <a:gd name="connsiteY13" fmla="*/ 23446 h 351692"/>
              <a:gd name="connsiteX14" fmla="*/ 445477 w 773723"/>
              <a:gd name="connsiteY14" fmla="*/ 35169 h 351692"/>
              <a:gd name="connsiteX15" fmla="*/ 480646 w 773723"/>
              <a:gd name="connsiteY15" fmla="*/ 58615 h 351692"/>
              <a:gd name="connsiteX16" fmla="*/ 504092 w 773723"/>
              <a:gd name="connsiteY16" fmla="*/ 93785 h 351692"/>
              <a:gd name="connsiteX17" fmla="*/ 574431 w 773723"/>
              <a:gd name="connsiteY17" fmla="*/ 140677 h 351692"/>
              <a:gd name="connsiteX18" fmla="*/ 621323 w 773723"/>
              <a:gd name="connsiteY18" fmla="*/ 199292 h 351692"/>
              <a:gd name="connsiteX19" fmla="*/ 668215 w 773723"/>
              <a:gd name="connsiteY19" fmla="*/ 246185 h 351692"/>
              <a:gd name="connsiteX20" fmla="*/ 691662 w 773723"/>
              <a:gd name="connsiteY20" fmla="*/ 281354 h 351692"/>
              <a:gd name="connsiteX21" fmla="*/ 773723 w 773723"/>
              <a:gd name="connsiteY21" fmla="*/ 351692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723" h="351692">
                <a:moveTo>
                  <a:pt x="293077" y="0"/>
                </a:moveTo>
                <a:cubicBezTo>
                  <a:pt x="242277" y="3908"/>
                  <a:pt x="191004" y="3777"/>
                  <a:pt x="140677" y="11723"/>
                </a:cubicBezTo>
                <a:cubicBezTo>
                  <a:pt x="116265" y="15578"/>
                  <a:pt x="70338" y="35169"/>
                  <a:pt x="70338" y="35169"/>
                </a:cubicBezTo>
                <a:cubicBezTo>
                  <a:pt x="58615" y="42984"/>
                  <a:pt x="45132" y="48652"/>
                  <a:pt x="35169" y="58615"/>
                </a:cubicBezTo>
                <a:cubicBezTo>
                  <a:pt x="12444" y="81340"/>
                  <a:pt x="9534" y="100351"/>
                  <a:pt x="0" y="128954"/>
                </a:cubicBezTo>
                <a:cubicBezTo>
                  <a:pt x="10525" y="213152"/>
                  <a:pt x="-10292" y="238846"/>
                  <a:pt x="82062" y="269631"/>
                </a:cubicBezTo>
                <a:lnTo>
                  <a:pt x="187569" y="304800"/>
                </a:lnTo>
                <a:lnTo>
                  <a:pt x="222738" y="316523"/>
                </a:lnTo>
                <a:lnTo>
                  <a:pt x="351692" y="304800"/>
                </a:lnTo>
                <a:cubicBezTo>
                  <a:pt x="373452" y="293083"/>
                  <a:pt x="375138" y="234461"/>
                  <a:pt x="375138" y="234461"/>
                </a:cubicBezTo>
                <a:cubicBezTo>
                  <a:pt x="370970" y="184445"/>
                  <a:pt x="394697" y="103176"/>
                  <a:pt x="339969" y="70338"/>
                </a:cubicBezTo>
                <a:cubicBezTo>
                  <a:pt x="329373" y="63980"/>
                  <a:pt x="316523" y="62523"/>
                  <a:pt x="304800" y="58615"/>
                </a:cubicBezTo>
                <a:cubicBezTo>
                  <a:pt x="294380" y="42984"/>
                  <a:pt x="248790" y="0"/>
                  <a:pt x="316523" y="0"/>
                </a:cubicBezTo>
                <a:cubicBezTo>
                  <a:pt x="348747" y="0"/>
                  <a:pt x="379738" y="13256"/>
                  <a:pt x="410308" y="23446"/>
                </a:cubicBezTo>
                <a:cubicBezTo>
                  <a:pt x="422031" y="27354"/>
                  <a:pt x="434424" y="29643"/>
                  <a:pt x="445477" y="35169"/>
                </a:cubicBezTo>
                <a:cubicBezTo>
                  <a:pt x="458079" y="41470"/>
                  <a:pt x="468923" y="50800"/>
                  <a:pt x="480646" y="58615"/>
                </a:cubicBezTo>
                <a:cubicBezTo>
                  <a:pt x="488461" y="70338"/>
                  <a:pt x="493489" y="84507"/>
                  <a:pt x="504092" y="93785"/>
                </a:cubicBezTo>
                <a:cubicBezTo>
                  <a:pt x="525299" y="112341"/>
                  <a:pt x="574431" y="140677"/>
                  <a:pt x="574431" y="140677"/>
                </a:cubicBezTo>
                <a:cubicBezTo>
                  <a:pt x="603897" y="229075"/>
                  <a:pt x="560722" y="123541"/>
                  <a:pt x="621323" y="199292"/>
                </a:cubicBezTo>
                <a:cubicBezTo>
                  <a:pt x="666795" y="256132"/>
                  <a:pt x="591481" y="220605"/>
                  <a:pt x="668215" y="246185"/>
                </a:cubicBezTo>
                <a:cubicBezTo>
                  <a:pt x="676031" y="257908"/>
                  <a:pt x="681059" y="272076"/>
                  <a:pt x="691662" y="281354"/>
                </a:cubicBezTo>
                <a:cubicBezTo>
                  <a:pt x="783641" y="361835"/>
                  <a:pt x="744942" y="294130"/>
                  <a:pt x="773723" y="351692"/>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4" name="TextBox 133"/>
          <p:cNvSpPr txBox="1"/>
          <p:nvPr/>
        </p:nvSpPr>
        <p:spPr>
          <a:xfrm>
            <a:off x="7165181" y="1728461"/>
            <a:ext cx="256802" cy="261610"/>
          </a:xfrm>
          <a:prstGeom prst="rect">
            <a:avLst/>
          </a:prstGeom>
          <a:noFill/>
        </p:spPr>
        <p:txBody>
          <a:bodyPr wrap="none" rtlCol="0">
            <a:spAutoFit/>
          </a:bodyPr>
          <a:lstStyle/>
          <a:p>
            <a:r>
              <a:rPr lang="ru-RU" sz="1100" b="1" dirty="0" smtClean="0"/>
              <a:t>1</a:t>
            </a:r>
            <a:endParaRPr lang="ru-RU" sz="1100" b="1" dirty="0"/>
          </a:p>
        </p:txBody>
      </p:sp>
      <p:sp>
        <p:nvSpPr>
          <p:cNvPr id="135" name="TextBox 134"/>
          <p:cNvSpPr txBox="1"/>
          <p:nvPr/>
        </p:nvSpPr>
        <p:spPr>
          <a:xfrm>
            <a:off x="6854870" y="2002795"/>
            <a:ext cx="256802" cy="261610"/>
          </a:xfrm>
          <a:prstGeom prst="rect">
            <a:avLst/>
          </a:prstGeom>
          <a:noFill/>
        </p:spPr>
        <p:txBody>
          <a:bodyPr wrap="none" rtlCol="0">
            <a:spAutoFit/>
          </a:bodyPr>
          <a:lstStyle/>
          <a:p>
            <a:r>
              <a:rPr lang="ru-RU" sz="1100" b="1" dirty="0" smtClean="0"/>
              <a:t>2</a:t>
            </a:r>
            <a:endParaRPr lang="ru-RU" sz="1100" b="1" dirty="0"/>
          </a:p>
        </p:txBody>
      </p:sp>
      <p:sp>
        <p:nvSpPr>
          <p:cNvPr id="136" name="TextBox 135"/>
          <p:cNvSpPr txBox="1"/>
          <p:nvPr/>
        </p:nvSpPr>
        <p:spPr>
          <a:xfrm>
            <a:off x="5957040" y="2040101"/>
            <a:ext cx="256802" cy="261610"/>
          </a:xfrm>
          <a:prstGeom prst="rect">
            <a:avLst/>
          </a:prstGeom>
          <a:noFill/>
        </p:spPr>
        <p:txBody>
          <a:bodyPr wrap="none" rtlCol="0">
            <a:spAutoFit/>
          </a:bodyPr>
          <a:lstStyle/>
          <a:p>
            <a:r>
              <a:rPr lang="ru-RU" sz="1100" b="1" dirty="0" smtClean="0"/>
              <a:t>3</a:t>
            </a:r>
            <a:endParaRPr lang="ru-RU" sz="1100" b="1" dirty="0"/>
          </a:p>
        </p:txBody>
      </p:sp>
      <p:sp>
        <p:nvSpPr>
          <p:cNvPr id="137" name="TextBox 136"/>
          <p:cNvSpPr txBox="1"/>
          <p:nvPr/>
        </p:nvSpPr>
        <p:spPr>
          <a:xfrm>
            <a:off x="5617369" y="1721810"/>
            <a:ext cx="256802" cy="261610"/>
          </a:xfrm>
          <a:prstGeom prst="rect">
            <a:avLst/>
          </a:prstGeom>
          <a:noFill/>
        </p:spPr>
        <p:txBody>
          <a:bodyPr wrap="none" rtlCol="0">
            <a:spAutoFit/>
          </a:bodyPr>
          <a:lstStyle/>
          <a:p>
            <a:r>
              <a:rPr lang="ru-RU" sz="1100" b="1" dirty="0" smtClean="0"/>
              <a:t>4</a:t>
            </a:r>
            <a:endParaRPr lang="ru-RU" sz="1100" b="1" dirty="0"/>
          </a:p>
        </p:txBody>
      </p:sp>
      <p:sp>
        <p:nvSpPr>
          <p:cNvPr id="138" name="TextBox 137"/>
          <p:cNvSpPr txBox="1"/>
          <p:nvPr/>
        </p:nvSpPr>
        <p:spPr>
          <a:xfrm>
            <a:off x="5957040" y="1288419"/>
            <a:ext cx="256802" cy="261610"/>
          </a:xfrm>
          <a:prstGeom prst="rect">
            <a:avLst/>
          </a:prstGeom>
          <a:noFill/>
        </p:spPr>
        <p:txBody>
          <a:bodyPr wrap="none" rtlCol="0">
            <a:spAutoFit/>
          </a:bodyPr>
          <a:lstStyle/>
          <a:p>
            <a:r>
              <a:rPr lang="ru-RU" sz="1100" b="1" dirty="0" smtClean="0"/>
              <a:t>5</a:t>
            </a:r>
            <a:endParaRPr lang="ru-RU" sz="1100" b="1" dirty="0"/>
          </a:p>
        </p:txBody>
      </p:sp>
      <p:sp>
        <p:nvSpPr>
          <p:cNvPr id="139" name="TextBox 138"/>
          <p:cNvSpPr txBox="1"/>
          <p:nvPr/>
        </p:nvSpPr>
        <p:spPr>
          <a:xfrm>
            <a:off x="5865094" y="565314"/>
            <a:ext cx="256802" cy="261610"/>
          </a:xfrm>
          <a:prstGeom prst="rect">
            <a:avLst/>
          </a:prstGeom>
          <a:noFill/>
        </p:spPr>
        <p:txBody>
          <a:bodyPr wrap="none" rtlCol="0">
            <a:spAutoFit/>
          </a:bodyPr>
          <a:lstStyle/>
          <a:p>
            <a:r>
              <a:rPr lang="ru-RU" sz="1100" b="1" dirty="0" smtClean="0"/>
              <a:t>6</a:t>
            </a:r>
            <a:endParaRPr lang="ru-RU" sz="1100" b="1" dirty="0"/>
          </a:p>
        </p:txBody>
      </p:sp>
      <p:sp>
        <p:nvSpPr>
          <p:cNvPr id="11" name="Полилиния 10"/>
          <p:cNvSpPr/>
          <p:nvPr/>
        </p:nvSpPr>
        <p:spPr>
          <a:xfrm>
            <a:off x="6013938" y="1512184"/>
            <a:ext cx="2121877" cy="1254462"/>
          </a:xfrm>
          <a:custGeom>
            <a:avLst/>
            <a:gdLst>
              <a:gd name="connsiteX0" fmla="*/ 1676400 w 2121877"/>
              <a:gd name="connsiteY0" fmla="*/ 937939 h 1254462"/>
              <a:gd name="connsiteX1" fmla="*/ 2098431 w 2121877"/>
              <a:gd name="connsiteY1" fmla="*/ 937939 h 1254462"/>
              <a:gd name="connsiteX2" fmla="*/ 2121877 w 2121877"/>
              <a:gd name="connsiteY2" fmla="*/ 973108 h 1254462"/>
              <a:gd name="connsiteX3" fmla="*/ 2110154 w 2121877"/>
              <a:gd name="connsiteY3" fmla="*/ 1113785 h 1254462"/>
              <a:gd name="connsiteX4" fmla="*/ 2098431 w 2121877"/>
              <a:gd name="connsiteY4" fmla="*/ 1148954 h 1254462"/>
              <a:gd name="connsiteX5" fmla="*/ 2074985 w 2121877"/>
              <a:gd name="connsiteY5" fmla="*/ 1172401 h 1254462"/>
              <a:gd name="connsiteX6" fmla="*/ 2039816 w 2121877"/>
              <a:gd name="connsiteY6" fmla="*/ 1195847 h 1254462"/>
              <a:gd name="connsiteX7" fmla="*/ 1969477 w 2121877"/>
              <a:gd name="connsiteY7" fmla="*/ 1219293 h 1254462"/>
              <a:gd name="connsiteX8" fmla="*/ 1934308 w 2121877"/>
              <a:gd name="connsiteY8" fmla="*/ 1231016 h 1254462"/>
              <a:gd name="connsiteX9" fmla="*/ 1899139 w 2121877"/>
              <a:gd name="connsiteY9" fmla="*/ 1242739 h 1254462"/>
              <a:gd name="connsiteX10" fmla="*/ 1863970 w 2121877"/>
              <a:gd name="connsiteY10" fmla="*/ 1254462 h 1254462"/>
              <a:gd name="connsiteX11" fmla="*/ 1746739 w 2121877"/>
              <a:gd name="connsiteY11" fmla="*/ 1242739 h 1254462"/>
              <a:gd name="connsiteX12" fmla="*/ 1735016 w 2121877"/>
              <a:gd name="connsiteY12" fmla="*/ 1207570 h 1254462"/>
              <a:gd name="connsiteX13" fmla="*/ 1723293 w 2121877"/>
              <a:gd name="connsiteY13" fmla="*/ 1055170 h 1254462"/>
              <a:gd name="connsiteX14" fmla="*/ 1699847 w 2121877"/>
              <a:gd name="connsiteY14" fmla="*/ 984831 h 1254462"/>
              <a:gd name="connsiteX15" fmla="*/ 1688124 w 2121877"/>
              <a:gd name="connsiteY15" fmla="*/ 949662 h 1254462"/>
              <a:gd name="connsiteX16" fmla="*/ 1652954 w 2121877"/>
              <a:gd name="connsiteY16" fmla="*/ 961385 h 1254462"/>
              <a:gd name="connsiteX17" fmla="*/ 1594339 w 2121877"/>
              <a:gd name="connsiteY17" fmla="*/ 1008278 h 1254462"/>
              <a:gd name="connsiteX18" fmla="*/ 1582616 w 2121877"/>
              <a:gd name="connsiteY18" fmla="*/ 1043447 h 1254462"/>
              <a:gd name="connsiteX19" fmla="*/ 1547447 w 2121877"/>
              <a:gd name="connsiteY19" fmla="*/ 1066893 h 1254462"/>
              <a:gd name="connsiteX20" fmla="*/ 1488831 w 2121877"/>
              <a:gd name="connsiteY20" fmla="*/ 1113785 h 1254462"/>
              <a:gd name="connsiteX21" fmla="*/ 1395047 w 2121877"/>
              <a:gd name="connsiteY21" fmla="*/ 1172401 h 1254462"/>
              <a:gd name="connsiteX22" fmla="*/ 1324708 w 2121877"/>
              <a:gd name="connsiteY22" fmla="*/ 1195847 h 1254462"/>
              <a:gd name="connsiteX23" fmla="*/ 1242647 w 2121877"/>
              <a:gd name="connsiteY23" fmla="*/ 1219293 h 1254462"/>
              <a:gd name="connsiteX24" fmla="*/ 1113693 w 2121877"/>
              <a:gd name="connsiteY24" fmla="*/ 1231016 h 1254462"/>
              <a:gd name="connsiteX25" fmla="*/ 949570 w 2121877"/>
              <a:gd name="connsiteY25" fmla="*/ 1242739 h 1254462"/>
              <a:gd name="connsiteX26" fmla="*/ 797170 w 2121877"/>
              <a:gd name="connsiteY26" fmla="*/ 1231016 h 1254462"/>
              <a:gd name="connsiteX27" fmla="*/ 773724 w 2121877"/>
              <a:gd name="connsiteY27" fmla="*/ 1195847 h 1254462"/>
              <a:gd name="connsiteX28" fmla="*/ 750277 w 2121877"/>
              <a:gd name="connsiteY28" fmla="*/ 1125508 h 1254462"/>
              <a:gd name="connsiteX29" fmla="*/ 703385 w 2121877"/>
              <a:gd name="connsiteY29" fmla="*/ 984831 h 1254462"/>
              <a:gd name="connsiteX30" fmla="*/ 691662 w 2121877"/>
              <a:gd name="connsiteY30" fmla="*/ 949662 h 1254462"/>
              <a:gd name="connsiteX31" fmla="*/ 679939 w 2121877"/>
              <a:gd name="connsiteY31" fmla="*/ 914493 h 1254462"/>
              <a:gd name="connsiteX32" fmla="*/ 668216 w 2121877"/>
              <a:gd name="connsiteY32" fmla="*/ 867601 h 1254462"/>
              <a:gd name="connsiteX33" fmla="*/ 656493 w 2121877"/>
              <a:gd name="connsiteY33" fmla="*/ 832431 h 1254462"/>
              <a:gd name="connsiteX34" fmla="*/ 633047 w 2121877"/>
              <a:gd name="connsiteY34" fmla="*/ 738647 h 1254462"/>
              <a:gd name="connsiteX35" fmla="*/ 621324 w 2121877"/>
              <a:gd name="connsiteY35" fmla="*/ 691754 h 1254462"/>
              <a:gd name="connsiteX36" fmla="*/ 597877 w 2121877"/>
              <a:gd name="connsiteY36" fmla="*/ 621416 h 1254462"/>
              <a:gd name="connsiteX37" fmla="*/ 586154 w 2121877"/>
              <a:gd name="connsiteY37" fmla="*/ 586247 h 1254462"/>
              <a:gd name="connsiteX38" fmla="*/ 550985 w 2121877"/>
              <a:gd name="connsiteY38" fmla="*/ 445570 h 1254462"/>
              <a:gd name="connsiteX39" fmla="*/ 527539 w 2121877"/>
              <a:gd name="connsiteY39" fmla="*/ 410401 h 1254462"/>
              <a:gd name="connsiteX40" fmla="*/ 515816 w 2121877"/>
              <a:gd name="connsiteY40" fmla="*/ 375231 h 1254462"/>
              <a:gd name="connsiteX41" fmla="*/ 445477 w 2121877"/>
              <a:gd name="connsiteY41" fmla="*/ 281447 h 1254462"/>
              <a:gd name="connsiteX42" fmla="*/ 433754 w 2121877"/>
              <a:gd name="connsiteY42" fmla="*/ 246278 h 1254462"/>
              <a:gd name="connsiteX43" fmla="*/ 410308 w 2121877"/>
              <a:gd name="connsiteY43" fmla="*/ 222831 h 1254462"/>
              <a:gd name="connsiteX44" fmla="*/ 363416 w 2121877"/>
              <a:gd name="connsiteY44" fmla="*/ 152493 h 1254462"/>
              <a:gd name="connsiteX45" fmla="*/ 339970 w 2121877"/>
              <a:gd name="connsiteY45" fmla="*/ 117324 h 1254462"/>
              <a:gd name="connsiteX46" fmla="*/ 269631 w 2121877"/>
              <a:gd name="connsiteY46" fmla="*/ 93878 h 1254462"/>
              <a:gd name="connsiteX47" fmla="*/ 246185 w 2121877"/>
              <a:gd name="connsiteY47" fmla="*/ 70431 h 1254462"/>
              <a:gd name="connsiteX48" fmla="*/ 175847 w 2121877"/>
              <a:gd name="connsiteY48" fmla="*/ 46985 h 1254462"/>
              <a:gd name="connsiteX49" fmla="*/ 152400 w 2121877"/>
              <a:gd name="connsiteY49" fmla="*/ 23539 h 1254462"/>
              <a:gd name="connsiteX50" fmla="*/ 105508 w 2121877"/>
              <a:gd name="connsiteY50" fmla="*/ 11816 h 1254462"/>
              <a:gd name="connsiteX51" fmla="*/ 0 w 2121877"/>
              <a:gd name="connsiteY51" fmla="*/ 93 h 125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21877" h="1254462">
                <a:moveTo>
                  <a:pt x="1676400" y="937939"/>
                </a:moveTo>
                <a:cubicBezTo>
                  <a:pt x="1839063" y="919866"/>
                  <a:pt x="1889105" y="909067"/>
                  <a:pt x="2098431" y="937939"/>
                </a:cubicBezTo>
                <a:cubicBezTo>
                  <a:pt x="2112388" y="939864"/>
                  <a:pt x="2114062" y="961385"/>
                  <a:pt x="2121877" y="973108"/>
                </a:cubicBezTo>
                <a:cubicBezTo>
                  <a:pt x="2117969" y="1020000"/>
                  <a:pt x="2116373" y="1067143"/>
                  <a:pt x="2110154" y="1113785"/>
                </a:cubicBezTo>
                <a:cubicBezTo>
                  <a:pt x="2108521" y="1126034"/>
                  <a:pt x="2104789" y="1138358"/>
                  <a:pt x="2098431" y="1148954"/>
                </a:cubicBezTo>
                <a:cubicBezTo>
                  <a:pt x="2092744" y="1158432"/>
                  <a:pt x="2083616" y="1165496"/>
                  <a:pt x="2074985" y="1172401"/>
                </a:cubicBezTo>
                <a:cubicBezTo>
                  <a:pt x="2063983" y="1181203"/>
                  <a:pt x="2052691" y="1190125"/>
                  <a:pt x="2039816" y="1195847"/>
                </a:cubicBezTo>
                <a:cubicBezTo>
                  <a:pt x="2017232" y="1205884"/>
                  <a:pt x="1992923" y="1211478"/>
                  <a:pt x="1969477" y="1219293"/>
                </a:cubicBezTo>
                <a:lnTo>
                  <a:pt x="1934308" y="1231016"/>
                </a:lnTo>
                <a:lnTo>
                  <a:pt x="1899139" y="1242739"/>
                </a:lnTo>
                <a:lnTo>
                  <a:pt x="1863970" y="1254462"/>
                </a:lnTo>
                <a:cubicBezTo>
                  <a:pt x="1824893" y="1250554"/>
                  <a:pt x="1783647" y="1256160"/>
                  <a:pt x="1746739" y="1242739"/>
                </a:cubicBezTo>
                <a:cubicBezTo>
                  <a:pt x="1735126" y="1238516"/>
                  <a:pt x="1736549" y="1219832"/>
                  <a:pt x="1735016" y="1207570"/>
                </a:cubicBezTo>
                <a:cubicBezTo>
                  <a:pt x="1728696" y="1157013"/>
                  <a:pt x="1731239" y="1105497"/>
                  <a:pt x="1723293" y="1055170"/>
                </a:cubicBezTo>
                <a:cubicBezTo>
                  <a:pt x="1719438" y="1030758"/>
                  <a:pt x="1707662" y="1008277"/>
                  <a:pt x="1699847" y="984831"/>
                </a:cubicBezTo>
                <a:lnTo>
                  <a:pt x="1688124" y="949662"/>
                </a:lnTo>
                <a:cubicBezTo>
                  <a:pt x="1676401" y="953570"/>
                  <a:pt x="1664007" y="955859"/>
                  <a:pt x="1652954" y="961385"/>
                </a:cubicBezTo>
                <a:cubicBezTo>
                  <a:pt x="1623376" y="976174"/>
                  <a:pt x="1616147" y="986469"/>
                  <a:pt x="1594339" y="1008278"/>
                </a:cubicBezTo>
                <a:cubicBezTo>
                  <a:pt x="1590431" y="1020001"/>
                  <a:pt x="1590335" y="1033798"/>
                  <a:pt x="1582616" y="1043447"/>
                </a:cubicBezTo>
                <a:cubicBezTo>
                  <a:pt x="1573814" y="1054449"/>
                  <a:pt x="1558449" y="1058092"/>
                  <a:pt x="1547447" y="1066893"/>
                </a:cubicBezTo>
                <a:cubicBezTo>
                  <a:pt x="1463925" y="1133710"/>
                  <a:pt x="1597076" y="1041621"/>
                  <a:pt x="1488831" y="1113785"/>
                </a:cubicBezTo>
                <a:cubicBezTo>
                  <a:pt x="1451676" y="1169517"/>
                  <a:pt x="1478751" y="1144499"/>
                  <a:pt x="1395047" y="1172401"/>
                </a:cubicBezTo>
                <a:lnTo>
                  <a:pt x="1324708" y="1195847"/>
                </a:lnTo>
                <a:cubicBezTo>
                  <a:pt x="1300597" y="1203884"/>
                  <a:pt x="1267180" y="1216022"/>
                  <a:pt x="1242647" y="1219293"/>
                </a:cubicBezTo>
                <a:cubicBezTo>
                  <a:pt x="1199864" y="1224997"/>
                  <a:pt x="1156717" y="1227574"/>
                  <a:pt x="1113693" y="1231016"/>
                </a:cubicBezTo>
                <a:lnTo>
                  <a:pt x="949570" y="1242739"/>
                </a:lnTo>
                <a:cubicBezTo>
                  <a:pt x="898770" y="1238831"/>
                  <a:pt x="846400" y="1244144"/>
                  <a:pt x="797170" y="1231016"/>
                </a:cubicBezTo>
                <a:cubicBezTo>
                  <a:pt x="783556" y="1227386"/>
                  <a:pt x="779446" y="1208722"/>
                  <a:pt x="773724" y="1195847"/>
                </a:cubicBezTo>
                <a:cubicBezTo>
                  <a:pt x="763686" y="1173262"/>
                  <a:pt x="758093" y="1148954"/>
                  <a:pt x="750277" y="1125508"/>
                </a:cubicBezTo>
                <a:lnTo>
                  <a:pt x="703385" y="984831"/>
                </a:lnTo>
                <a:lnTo>
                  <a:pt x="691662" y="949662"/>
                </a:lnTo>
                <a:cubicBezTo>
                  <a:pt x="687754" y="937939"/>
                  <a:pt x="682936" y="926481"/>
                  <a:pt x="679939" y="914493"/>
                </a:cubicBezTo>
                <a:cubicBezTo>
                  <a:pt x="676031" y="898862"/>
                  <a:pt x="672642" y="883093"/>
                  <a:pt x="668216" y="867601"/>
                </a:cubicBezTo>
                <a:cubicBezTo>
                  <a:pt x="664821" y="855719"/>
                  <a:pt x="659744" y="844353"/>
                  <a:pt x="656493" y="832431"/>
                </a:cubicBezTo>
                <a:cubicBezTo>
                  <a:pt x="648015" y="801343"/>
                  <a:pt x="640862" y="769908"/>
                  <a:pt x="633047" y="738647"/>
                </a:cubicBezTo>
                <a:cubicBezTo>
                  <a:pt x="629139" y="723016"/>
                  <a:pt x="626419" y="707039"/>
                  <a:pt x="621324" y="691754"/>
                </a:cubicBezTo>
                <a:lnTo>
                  <a:pt x="597877" y="621416"/>
                </a:lnTo>
                <a:lnTo>
                  <a:pt x="586154" y="586247"/>
                </a:lnTo>
                <a:cubicBezTo>
                  <a:pt x="580294" y="551088"/>
                  <a:pt x="571627" y="476533"/>
                  <a:pt x="550985" y="445570"/>
                </a:cubicBezTo>
                <a:lnTo>
                  <a:pt x="527539" y="410401"/>
                </a:lnTo>
                <a:cubicBezTo>
                  <a:pt x="523631" y="398678"/>
                  <a:pt x="521817" y="386033"/>
                  <a:pt x="515816" y="375231"/>
                </a:cubicBezTo>
                <a:cubicBezTo>
                  <a:pt x="482676" y="315579"/>
                  <a:pt x="481051" y="317019"/>
                  <a:pt x="445477" y="281447"/>
                </a:cubicBezTo>
                <a:cubicBezTo>
                  <a:pt x="441569" y="269724"/>
                  <a:pt x="440112" y="256874"/>
                  <a:pt x="433754" y="246278"/>
                </a:cubicBezTo>
                <a:cubicBezTo>
                  <a:pt x="428067" y="236800"/>
                  <a:pt x="416940" y="231673"/>
                  <a:pt x="410308" y="222831"/>
                </a:cubicBezTo>
                <a:cubicBezTo>
                  <a:pt x="393401" y="200288"/>
                  <a:pt x="379047" y="175939"/>
                  <a:pt x="363416" y="152493"/>
                </a:cubicBezTo>
                <a:cubicBezTo>
                  <a:pt x="355601" y="140770"/>
                  <a:pt x="353336" y="121779"/>
                  <a:pt x="339970" y="117324"/>
                </a:cubicBezTo>
                <a:lnTo>
                  <a:pt x="269631" y="93878"/>
                </a:lnTo>
                <a:cubicBezTo>
                  <a:pt x="261816" y="86062"/>
                  <a:pt x="256071" y="75374"/>
                  <a:pt x="246185" y="70431"/>
                </a:cubicBezTo>
                <a:cubicBezTo>
                  <a:pt x="224080" y="59378"/>
                  <a:pt x="175847" y="46985"/>
                  <a:pt x="175847" y="46985"/>
                </a:cubicBezTo>
                <a:cubicBezTo>
                  <a:pt x="168031" y="39170"/>
                  <a:pt x="162286" y="28482"/>
                  <a:pt x="152400" y="23539"/>
                </a:cubicBezTo>
                <a:cubicBezTo>
                  <a:pt x="137989" y="16334"/>
                  <a:pt x="121307" y="14976"/>
                  <a:pt x="105508" y="11816"/>
                </a:cubicBezTo>
                <a:cubicBezTo>
                  <a:pt x="37256" y="-1834"/>
                  <a:pt x="52207" y="93"/>
                  <a:pt x="0" y="93"/>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1" name="TextBox 140"/>
          <p:cNvSpPr txBox="1"/>
          <p:nvPr/>
        </p:nvSpPr>
        <p:spPr>
          <a:xfrm>
            <a:off x="1219573" y="3442658"/>
            <a:ext cx="256802" cy="261610"/>
          </a:xfrm>
          <a:prstGeom prst="rect">
            <a:avLst/>
          </a:prstGeom>
          <a:noFill/>
        </p:spPr>
        <p:txBody>
          <a:bodyPr wrap="none" rtlCol="0">
            <a:spAutoFit/>
          </a:bodyPr>
          <a:lstStyle/>
          <a:p>
            <a:r>
              <a:rPr lang="ru-RU" sz="1100" b="1" dirty="0" smtClean="0"/>
              <a:t>1</a:t>
            </a:r>
            <a:endParaRPr lang="ru-RU" sz="1100" b="1" dirty="0"/>
          </a:p>
        </p:txBody>
      </p:sp>
      <p:sp>
        <p:nvSpPr>
          <p:cNvPr id="142" name="TextBox 141"/>
          <p:cNvSpPr txBox="1"/>
          <p:nvPr/>
        </p:nvSpPr>
        <p:spPr>
          <a:xfrm>
            <a:off x="1146846" y="3959478"/>
            <a:ext cx="256802" cy="261610"/>
          </a:xfrm>
          <a:prstGeom prst="rect">
            <a:avLst/>
          </a:prstGeom>
          <a:noFill/>
        </p:spPr>
        <p:txBody>
          <a:bodyPr wrap="none" rtlCol="0">
            <a:spAutoFit/>
          </a:bodyPr>
          <a:lstStyle/>
          <a:p>
            <a:r>
              <a:rPr lang="ru-RU" sz="1100" b="1" dirty="0" smtClean="0"/>
              <a:t>2</a:t>
            </a:r>
            <a:endParaRPr lang="ru-RU" sz="1100" b="1" dirty="0"/>
          </a:p>
        </p:txBody>
      </p:sp>
      <p:sp>
        <p:nvSpPr>
          <p:cNvPr id="143" name="TextBox 142"/>
          <p:cNvSpPr txBox="1"/>
          <p:nvPr/>
        </p:nvSpPr>
        <p:spPr>
          <a:xfrm>
            <a:off x="1146846" y="4391526"/>
            <a:ext cx="256802" cy="261610"/>
          </a:xfrm>
          <a:prstGeom prst="rect">
            <a:avLst/>
          </a:prstGeom>
          <a:noFill/>
        </p:spPr>
        <p:txBody>
          <a:bodyPr wrap="none" rtlCol="0">
            <a:spAutoFit/>
          </a:bodyPr>
          <a:lstStyle/>
          <a:p>
            <a:r>
              <a:rPr lang="ru-RU" sz="1100" b="1" dirty="0" smtClean="0"/>
              <a:t>3</a:t>
            </a:r>
            <a:endParaRPr lang="ru-RU" sz="1100" b="1" dirty="0"/>
          </a:p>
        </p:txBody>
      </p:sp>
      <p:sp>
        <p:nvSpPr>
          <p:cNvPr id="144" name="TextBox 143"/>
          <p:cNvSpPr txBox="1"/>
          <p:nvPr/>
        </p:nvSpPr>
        <p:spPr>
          <a:xfrm>
            <a:off x="1146846" y="4823574"/>
            <a:ext cx="256802" cy="261610"/>
          </a:xfrm>
          <a:prstGeom prst="rect">
            <a:avLst/>
          </a:prstGeom>
          <a:noFill/>
        </p:spPr>
        <p:txBody>
          <a:bodyPr wrap="none" rtlCol="0">
            <a:spAutoFit/>
          </a:bodyPr>
          <a:lstStyle/>
          <a:p>
            <a:r>
              <a:rPr lang="ru-RU" sz="1100" b="1" dirty="0" smtClean="0"/>
              <a:t>4</a:t>
            </a:r>
            <a:endParaRPr lang="ru-RU" sz="1100" b="1" dirty="0"/>
          </a:p>
        </p:txBody>
      </p:sp>
      <p:sp>
        <p:nvSpPr>
          <p:cNvPr id="145" name="TextBox 144"/>
          <p:cNvSpPr txBox="1"/>
          <p:nvPr/>
        </p:nvSpPr>
        <p:spPr>
          <a:xfrm>
            <a:off x="1146846" y="5235575"/>
            <a:ext cx="256802" cy="261610"/>
          </a:xfrm>
          <a:prstGeom prst="rect">
            <a:avLst/>
          </a:prstGeom>
          <a:noFill/>
        </p:spPr>
        <p:txBody>
          <a:bodyPr wrap="none" rtlCol="0">
            <a:spAutoFit/>
          </a:bodyPr>
          <a:lstStyle/>
          <a:p>
            <a:r>
              <a:rPr lang="ru-RU" sz="1100" b="1" dirty="0" smtClean="0"/>
              <a:t>5</a:t>
            </a:r>
            <a:endParaRPr lang="ru-RU" sz="1100" b="1" dirty="0"/>
          </a:p>
        </p:txBody>
      </p:sp>
      <p:sp>
        <p:nvSpPr>
          <p:cNvPr id="146" name="TextBox 145"/>
          <p:cNvSpPr txBox="1"/>
          <p:nvPr/>
        </p:nvSpPr>
        <p:spPr>
          <a:xfrm>
            <a:off x="1130487" y="5676594"/>
            <a:ext cx="256802" cy="261610"/>
          </a:xfrm>
          <a:prstGeom prst="rect">
            <a:avLst/>
          </a:prstGeom>
          <a:noFill/>
        </p:spPr>
        <p:txBody>
          <a:bodyPr wrap="none" rtlCol="0">
            <a:spAutoFit/>
          </a:bodyPr>
          <a:lstStyle/>
          <a:p>
            <a:r>
              <a:rPr lang="ru-RU" sz="1100" b="1" dirty="0"/>
              <a:t>6</a:t>
            </a:r>
          </a:p>
        </p:txBody>
      </p:sp>
      <p:sp>
        <p:nvSpPr>
          <p:cNvPr id="147" name="TextBox 146"/>
          <p:cNvSpPr txBox="1"/>
          <p:nvPr/>
        </p:nvSpPr>
        <p:spPr>
          <a:xfrm>
            <a:off x="5492594" y="3660145"/>
            <a:ext cx="447558" cy="261610"/>
          </a:xfrm>
          <a:prstGeom prst="rect">
            <a:avLst/>
          </a:prstGeom>
          <a:noFill/>
        </p:spPr>
        <p:txBody>
          <a:bodyPr wrap="none" rtlCol="0">
            <a:spAutoFit/>
          </a:bodyPr>
          <a:lstStyle/>
          <a:p>
            <a:r>
              <a:rPr lang="ru-RU" sz="1100" b="1" dirty="0" smtClean="0"/>
              <a:t>1 (</a:t>
            </a:r>
            <a:r>
              <a:rPr lang="ru-RU" sz="1100" b="1" dirty="0" smtClean="0">
                <a:solidFill>
                  <a:srgbClr val="FF0000"/>
                </a:solidFill>
              </a:rPr>
              <a:t>2</a:t>
            </a:r>
            <a:r>
              <a:rPr lang="ru-RU" sz="1100" b="1" dirty="0" smtClean="0"/>
              <a:t>)</a:t>
            </a:r>
            <a:endParaRPr lang="ru-RU" sz="1100" b="1" dirty="0"/>
          </a:p>
        </p:txBody>
      </p:sp>
      <p:sp>
        <p:nvSpPr>
          <p:cNvPr id="148" name="TextBox 147"/>
          <p:cNvSpPr txBox="1"/>
          <p:nvPr/>
        </p:nvSpPr>
        <p:spPr>
          <a:xfrm>
            <a:off x="5470525" y="4129916"/>
            <a:ext cx="447558" cy="261610"/>
          </a:xfrm>
          <a:prstGeom prst="rect">
            <a:avLst/>
          </a:prstGeom>
          <a:noFill/>
        </p:spPr>
        <p:txBody>
          <a:bodyPr wrap="none" rtlCol="0">
            <a:spAutoFit/>
          </a:bodyPr>
          <a:lstStyle/>
          <a:p>
            <a:r>
              <a:rPr lang="ru-RU" sz="1100" b="1" dirty="0"/>
              <a:t>2</a:t>
            </a:r>
            <a:r>
              <a:rPr lang="ru-RU" sz="1100" b="1" dirty="0" smtClean="0"/>
              <a:t> (</a:t>
            </a:r>
            <a:r>
              <a:rPr lang="ru-RU" sz="1100" b="1" dirty="0" smtClean="0">
                <a:solidFill>
                  <a:srgbClr val="FF0000"/>
                </a:solidFill>
              </a:rPr>
              <a:t>3</a:t>
            </a:r>
            <a:r>
              <a:rPr lang="ru-RU" sz="1100" b="1" dirty="0" smtClean="0"/>
              <a:t>)</a:t>
            </a:r>
            <a:endParaRPr lang="ru-RU" sz="1100" b="1" dirty="0"/>
          </a:p>
        </p:txBody>
      </p:sp>
      <p:sp>
        <p:nvSpPr>
          <p:cNvPr id="149" name="TextBox 148"/>
          <p:cNvSpPr txBox="1"/>
          <p:nvPr/>
        </p:nvSpPr>
        <p:spPr>
          <a:xfrm>
            <a:off x="5492594" y="4562744"/>
            <a:ext cx="447558" cy="261610"/>
          </a:xfrm>
          <a:prstGeom prst="rect">
            <a:avLst/>
          </a:prstGeom>
          <a:noFill/>
        </p:spPr>
        <p:txBody>
          <a:bodyPr wrap="none" rtlCol="0">
            <a:spAutoFit/>
          </a:bodyPr>
          <a:lstStyle/>
          <a:p>
            <a:r>
              <a:rPr lang="ru-RU" sz="1100" b="1" dirty="0" smtClean="0"/>
              <a:t>3 (</a:t>
            </a:r>
            <a:r>
              <a:rPr lang="ru-RU" sz="1100" b="1" dirty="0" smtClean="0">
                <a:solidFill>
                  <a:srgbClr val="FF0000"/>
                </a:solidFill>
              </a:rPr>
              <a:t>4</a:t>
            </a:r>
            <a:r>
              <a:rPr lang="ru-RU" sz="1100" b="1" dirty="0" smtClean="0"/>
              <a:t>)</a:t>
            </a:r>
            <a:endParaRPr lang="ru-RU" sz="1100" b="1" dirty="0"/>
          </a:p>
        </p:txBody>
      </p:sp>
      <p:sp>
        <p:nvSpPr>
          <p:cNvPr id="150" name="TextBox 149"/>
          <p:cNvSpPr txBox="1"/>
          <p:nvPr/>
        </p:nvSpPr>
        <p:spPr>
          <a:xfrm>
            <a:off x="5471196" y="4982513"/>
            <a:ext cx="447558" cy="261610"/>
          </a:xfrm>
          <a:prstGeom prst="rect">
            <a:avLst/>
          </a:prstGeom>
          <a:noFill/>
        </p:spPr>
        <p:txBody>
          <a:bodyPr wrap="none" rtlCol="0">
            <a:spAutoFit/>
          </a:bodyPr>
          <a:lstStyle/>
          <a:p>
            <a:r>
              <a:rPr lang="ru-RU" sz="1100" b="1" dirty="0" smtClean="0"/>
              <a:t>4 (</a:t>
            </a:r>
            <a:r>
              <a:rPr lang="ru-RU" sz="1100" b="1" dirty="0" smtClean="0">
                <a:solidFill>
                  <a:srgbClr val="FF0000"/>
                </a:solidFill>
              </a:rPr>
              <a:t>5</a:t>
            </a:r>
            <a:r>
              <a:rPr lang="ru-RU" sz="1100" b="1" dirty="0" smtClean="0"/>
              <a:t>)</a:t>
            </a:r>
            <a:endParaRPr lang="ru-RU" sz="1100" b="1" dirty="0"/>
          </a:p>
        </p:txBody>
      </p:sp>
      <p:sp>
        <p:nvSpPr>
          <p:cNvPr id="151" name="TextBox 150"/>
          <p:cNvSpPr txBox="1"/>
          <p:nvPr/>
        </p:nvSpPr>
        <p:spPr>
          <a:xfrm>
            <a:off x="5492594" y="5414924"/>
            <a:ext cx="447558" cy="261610"/>
          </a:xfrm>
          <a:prstGeom prst="rect">
            <a:avLst/>
          </a:prstGeom>
          <a:noFill/>
        </p:spPr>
        <p:txBody>
          <a:bodyPr wrap="none" rtlCol="0">
            <a:spAutoFit/>
          </a:bodyPr>
          <a:lstStyle/>
          <a:p>
            <a:r>
              <a:rPr lang="ru-RU" sz="1100" b="1" dirty="0" smtClean="0"/>
              <a:t>5 (</a:t>
            </a:r>
            <a:r>
              <a:rPr lang="ru-RU" sz="1100" b="1" dirty="0" smtClean="0">
                <a:solidFill>
                  <a:srgbClr val="FF0000"/>
                </a:solidFill>
              </a:rPr>
              <a:t>6</a:t>
            </a:r>
            <a:r>
              <a:rPr lang="ru-RU" sz="1100" b="1" dirty="0" smtClean="0"/>
              <a:t>)</a:t>
            </a:r>
            <a:endParaRPr lang="ru-RU" sz="1100" b="1" dirty="0"/>
          </a:p>
        </p:txBody>
      </p:sp>
      <p:sp>
        <p:nvSpPr>
          <p:cNvPr id="12" name="Полилиния 11"/>
          <p:cNvSpPr/>
          <p:nvPr/>
        </p:nvSpPr>
        <p:spPr>
          <a:xfrm>
            <a:off x="1184031" y="3598985"/>
            <a:ext cx="3059723" cy="1230923"/>
          </a:xfrm>
          <a:custGeom>
            <a:avLst/>
            <a:gdLst>
              <a:gd name="connsiteX0" fmla="*/ 586154 w 3059723"/>
              <a:gd name="connsiteY0" fmla="*/ 0 h 1230923"/>
              <a:gd name="connsiteX1" fmla="*/ 70338 w 3059723"/>
              <a:gd name="connsiteY1" fmla="*/ 11723 h 1230923"/>
              <a:gd name="connsiteX2" fmla="*/ 35169 w 3059723"/>
              <a:gd name="connsiteY2" fmla="*/ 23446 h 1230923"/>
              <a:gd name="connsiteX3" fmla="*/ 0 w 3059723"/>
              <a:gd name="connsiteY3" fmla="*/ 46892 h 1230923"/>
              <a:gd name="connsiteX4" fmla="*/ 11723 w 3059723"/>
              <a:gd name="connsiteY4" fmla="*/ 164123 h 1230923"/>
              <a:gd name="connsiteX5" fmla="*/ 46892 w 3059723"/>
              <a:gd name="connsiteY5" fmla="*/ 187569 h 1230923"/>
              <a:gd name="connsiteX6" fmla="*/ 117231 w 3059723"/>
              <a:gd name="connsiteY6" fmla="*/ 234461 h 1230923"/>
              <a:gd name="connsiteX7" fmla="*/ 222738 w 3059723"/>
              <a:gd name="connsiteY7" fmla="*/ 281353 h 1230923"/>
              <a:gd name="connsiteX8" fmla="*/ 293077 w 3059723"/>
              <a:gd name="connsiteY8" fmla="*/ 304800 h 1230923"/>
              <a:gd name="connsiteX9" fmla="*/ 375138 w 3059723"/>
              <a:gd name="connsiteY9" fmla="*/ 316523 h 1230923"/>
              <a:gd name="connsiteX10" fmla="*/ 574431 w 3059723"/>
              <a:gd name="connsiteY10" fmla="*/ 304800 h 1230923"/>
              <a:gd name="connsiteX11" fmla="*/ 597877 w 3059723"/>
              <a:gd name="connsiteY11" fmla="*/ 281353 h 1230923"/>
              <a:gd name="connsiteX12" fmla="*/ 633046 w 3059723"/>
              <a:gd name="connsiteY12" fmla="*/ 257907 h 1230923"/>
              <a:gd name="connsiteX13" fmla="*/ 644769 w 3059723"/>
              <a:gd name="connsiteY13" fmla="*/ 93784 h 1230923"/>
              <a:gd name="connsiteX14" fmla="*/ 633046 w 3059723"/>
              <a:gd name="connsiteY14" fmla="*/ 58615 h 1230923"/>
              <a:gd name="connsiteX15" fmla="*/ 597877 w 3059723"/>
              <a:gd name="connsiteY15" fmla="*/ 46892 h 1230923"/>
              <a:gd name="connsiteX16" fmla="*/ 586154 w 3059723"/>
              <a:gd name="connsiteY16" fmla="*/ 11723 h 1230923"/>
              <a:gd name="connsiteX17" fmla="*/ 668215 w 3059723"/>
              <a:gd name="connsiteY17" fmla="*/ 35169 h 1230923"/>
              <a:gd name="connsiteX18" fmla="*/ 762000 w 3059723"/>
              <a:gd name="connsiteY18" fmla="*/ 117230 h 1230923"/>
              <a:gd name="connsiteX19" fmla="*/ 808892 w 3059723"/>
              <a:gd name="connsiteY19" fmla="*/ 175846 h 1230923"/>
              <a:gd name="connsiteX20" fmla="*/ 820615 w 3059723"/>
              <a:gd name="connsiteY20" fmla="*/ 211015 h 1230923"/>
              <a:gd name="connsiteX21" fmla="*/ 855784 w 3059723"/>
              <a:gd name="connsiteY21" fmla="*/ 246184 h 1230923"/>
              <a:gd name="connsiteX22" fmla="*/ 879231 w 3059723"/>
              <a:gd name="connsiteY22" fmla="*/ 281353 h 1230923"/>
              <a:gd name="connsiteX23" fmla="*/ 914400 w 3059723"/>
              <a:gd name="connsiteY23" fmla="*/ 351692 h 1230923"/>
              <a:gd name="connsiteX24" fmla="*/ 926123 w 3059723"/>
              <a:gd name="connsiteY24" fmla="*/ 386861 h 1230923"/>
              <a:gd name="connsiteX25" fmla="*/ 973015 w 3059723"/>
              <a:gd name="connsiteY25" fmla="*/ 445477 h 1230923"/>
              <a:gd name="connsiteX26" fmla="*/ 1008184 w 3059723"/>
              <a:gd name="connsiteY26" fmla="*/ 468923 h 1230923"/>
              <a:gd name="connsiteX27" fmla="*/ 1043354 w 3059723"/>
              <a:gd name="connsiteY27" fmla="*/ 527538 h 1230923"/>
              <a:gd name="connsiteX28" fmla="*/ 1101969 w 3059723"/>
              <a:gd name="connsiteY28" fmla="*/ 586153 h 1230923"/>
              <a:gd name="connsiteX29" fmla="*/ 1184031 w 3059723"/>
              <a:gd name="connsiteY29" fmla="*/ 668215 h 1230923"/>
              <a:gd name="connsiteX30" fmla="*/ 1254369 w 3059723"/>
              <a:gd name="connsiteY30" fmla="*/ 715107 h 1230923"/>
              <a:gd name="connsiteX31" fmla="*/ 1289538 w 3059723"/>
              <a:gd name="connsiteY31" fmla="*/ 738553 h 1230923"/>
              <a:gd name="connsiteX32" fmla="*/ 1312984 w 3059723"/>
              <a:gd name="connsiteY32" fmla="*/ 762000 h 1230923"/>
              <a:gd name="connsiteX33" fmla="*/ 1383323 w 3059723"/>
              <a:gd name="connsiteY33" fmla="*/ 808892 h 1230923"/>
              <a:gd name="connsiteX34" fmla="*/ 1418492 w 3059723"/>
              <a:gd name="connsiteY34" fmla="*/ 844061 h 1230923"/>
              <a:gd name="connsiteX35" fmla="*/ 1488831 w 3059723"/>
              <a:gd name="connsiteY35" fmla="*/ 867507 h 1230923"/>
              <a:gd name="connsiteX36" fmla="*/ 1559169 w 3059723"/>
              <a:gd name="connsiteY36" fmla="*/ 890953 h 1230923"/>
              <a:gd name="connsiteX37" fmla="*/ 1594338 w 3059723"/>
              <a:gd name="connsiteY37" fmla="*/ 902677 h 1230923"/>
              <a:gd name="connsiteX38" fmla="*/ 1629507 w 3059723"/>
              <a:gd name="connsiteY38" fmla="*/ 914400 h 1230923"/>
              <a:gd name="connsiteX39" fmla="*/ 1735015 w 3059723"/>
              <a:gd name="connsiteY39" fmla="*/ 949569 h 1230923"/>
              <a:gd name="connsiteX40" fmla="*/ 1770184 w 3059723"/>
              <a:gd name="connsiteY40" fmla="*/ 961292 h 1230923"/>
              <a:gd name="connsiteX41" fmla="*/ 1957754 w 3059723"/>
              <a:gd name="connsiteY41" fmla="*/ 996461 h 1230923"/>
              <a:gd name="connsiteX42" fmla="*/ 2098431 w 3059723"/>
              <a:gd name="connsiteY42" fmla="*/ 1008184 h 1230923"/>
              <a:gd name="connsiteX43" fmla="*/ 2192215 w 3059723"/>
              <a:gd name="connsiteY43" fmla="*/ 1019907 h 1230923"/>
              <a:gd name="connsiteX44" fmla="*/ 2227384 w 3059723"/>
              <a:gd name="connsiteY44" fmla="*/ 1031630 h 1230923"/>
              <a:gd name="connsiteX45" fmla="*/ 2356338 w 3059723"/>
              <a:gd name="connsiteY45" fmla="*/ 1055077 h 1230923"/>
              <a:gd name="connsiteX46" fmla="*/ 2414954 w 3059723"/>
              <a:gd name="connsiteY46" fmla="*/ 1066800 h 1230923"/>
              <a:gd name="connsiteX47" fmla="*/ 2450123 w 3059723"/>
              <a:gd name="connsiteY47" fmla="*/ 1078523 h 1230923"/>
              <a:gd name="connsiteX48" fmla="*/ 2696307 w 3059723"/>
              <a:gd name="connsiteY48" fmla="*/ 1101969 h 1230923"/>
              <a:gd name="connsiteX49" fmla="*/ 2766646 w 3059723"/>
              <a:gd name="connsiteY49" fmla="*/ 1113692 h 1230923"/>
              <a:gd name="connsiteX50" fmla="*/ 2860431 w 3059723"/>
              <a:gd name="connsiteY50" fmla="*/ 1137138 h 1230923"/>
              <a:gd name="connsiteX51" fmla="*/ 2919046 w 3059723"/>
              <a:gd name="connsiteY51" fmla="*/ 1148861 h 1230923"/>
              <a:gd name="connsiteX52" fmla="*/ 2989384 w 3059723"/>
              <a:gd name="connsiteY52" fmla="*/ 1172307 h 1230923"/>
              <a:gd name="connsiteX53" fmla="*/ 3059723 w 3059723"/>
              <a:gd name="connsiteY53" fmla="*/ 1230923 h 12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59723" h="1230923">
                <a:moveTo>
                  <a:pt x="586154" y="0"/>
                </a:moveTo>
                <a:lnTo>
                  <a:pt x="70338" y="11723"/>
                </a:lnTo>
                <a:cubicBezTo>
                  <a:pt x="57992" y="12248"/>
                  <a:pt x="46222" y="17920"/>
                  <a:pt x="35169" y="23446"/>
                </a:cubicBezTo>
                <a:cubicBezTo>
                  <a:pt x="22567" y="29747"/>
                  <a:pt x="11723" y="39077"/>
                  <a:pt x="0" y="46892"/>
                </a:cubicBezTo>
                <a:cubicBezTo>
                  <a:pt x="3908" y="85969"/>
                  <a:pt x="-696" y="126866"/>
                  <a:pt x="11723" y="164123"/>
                </a:cubicBezTo>
                <a:cubicBezTo>
                  <a:pt x="16178" y="177489"/>
                  <a:pt x="36068" y="178549"/>
                  <a:pt x="46892" y="187569"/>
                </a:cubicBezTo>
                <a:cubicBezTo>
                  <a:pt x="105434" y="236354"/>
                  <a:pt x="55424" y="213859"/>
                  <a:pt x="117231" y="234461"/>
                </a:cubicBezTo>
                <a:cubicBezTo>
                  <a:pt x="172965" y="271617"/>
                  <a:pt x="139031" y="253450"/>
                  <a:pt x="222738" y="281353"/>
                </a:cubicBezTo>
                <a:lnTo>
                  <a:pt x="293077" y="304800"/>
                </a:lnTo>
                <a:lnTo>
                  <a:pt x="375138" y="316523"/>
                </a:lnTo>
                <a:cubicBezTo>
                  <a:pt x="441569" y="312615"/>
                  <a:pt x="508700" y="315179"/>
                  <a:pt x="574431" y="304800"/>
                </a:cubicBezTo>
                <a:cubicBezTo>
                  <a:pt x="585349" y="303076"/>
                  <a:pt x="589246" y="288258"/>
                  <a:pt x="597877" y="281353"/>
                </a:cubicBezTo>
                <a:cubicBezTo>
                  <a:pt x="608879" y="272551"/>
                  <a:pt x="621323" y="265722"/>
                  <a:pt x="633046" y="257907"/>
                </a:cubicBezTo>
                <a:cubicBezTo>
                  <a:pt x="678437" y="189820"/>
                  <a:pt x="663885" y="227594"/>
                  <a:pt x="644769" y="93784"/>
                </a:cubicBezTo>
                <a:cubicBezTo>
                  <a:pt x="643021" y="81551"/>
                  <a:pt x="641784" y="67353"/>
                  <a:pt x="633046" y="58615"/>
                </a:cubicBezTo>
                <a:cubicBezTo>
                  <a:pt x="624308" y="49877"/>
                  <a:pt x="609600" y="50800"/>
                  <a:pt x="597877" y="46892"/>
                </a:cubicBezTo>
                <a:cubicBezTo>
                  <a:pt x="593969" y="35169"/>
                  <a:pt x="575872" y="18578"/>
                  <a:pt x="586154" y="11723"/>
                </a:cubicBezTo>
                <a:cubicBezTo>
                  <a:pt x="591061" y="8452"/>
                  <a:pt x="659157" y="32150"/>
                  <a:pt x="668215" y="35169"/>
                </a:cubicBezTo>
                <a:cubicBezTo>
                  <a:pt x="736794" y="103747"/>
                  <a:pt x="703840" y="78457"/>
                  <a:pt x="762000" y="117230"/>
                </a:cubicBezTo>
                <a:cubicBezTo>
                  <a:pt x="791466" y="205630"/>
                  <a:pt x="748291" y="100095"/>
                  <a:pt x="808892" y="175846"/>
                </a:cubicBezTo>
                <a:cubicBezTo>
                  <a:pt x="816611" y="185495"/>
                  <a:pt x="813760" y="200733"/>
                  <a:pt x="820615" y="211015"/>
                </a:cubicBezTo>
                <a:cubicBezTo>
                  <a:pt x="829811" y="224809"/>
                  <a:pt x="845170" y="233448"/>
                  <a:pt x="855784" y="246184"/>
                </a:cubicBezTo>
                <a:cubicBezTo>
                  <a:pt x="864804" y="257008"/>
                  <a:pt x="871415" y="269630"/>
                  <a:pt x="879231" y="281353"/>
                </a:cubicBezTo>
                <a:cubicBezTo>
                  <a:pt x="908696" y="369751"/>
                  <a:pt x="868950" y="260793"/>
                  <a:pt x="914400" y="351692"/>
                </a:cubicBezTo>
                <a:cubicBezTo>
                  <a:pt x="919926" y="362745"/>
                  <a:pt x="920597" y="375808"/>
                  <a:pt x="926123" y="386861"/>
                </a:cubicBezTo>
                <a:cubicBezTo>
                  <a:pt x="936277" y="407170"/>
                  <a:pt x="954843" y="430939"/>
                  <a:pt x="973015" y="445477"/>
                </a:cubicBezTo>
                <a:cubicBezTo>
                  <a:pt x="984017" y="454279"/>
                  <a:pt x="996461" y="461108"/>
                  <a:pt x="1008184" y="468923"/>
                </a:cubicBezTo>
                <a:cubicBezTo>
                  <a:pt x="1028543" y="530000"/>
                  <a:pt x="1006571" y="481560"/>
                  <a:pt x="1043354" y="527538"/>
                </a:cubicBezTo>
                <a:cubicBezTo>
                  <a:pt x="1088015" y="583363"/>
                  <a:pt x="1041677" y="545958"/>
                  <a:pt x="1101969" y="586153"/>
                </a:cubicBezTo>
                <a:cubicBezTo>
                  <a:pt x="1122603" y="648056"/>
                  <a:pt x="1103410" y="614468"/>
                  <a:pt x="1184031" y="668215"/>
                </a:cubicBezTo>
                <a:lnTo>
                  <a:pt x="1254369" y="715107"/>
                </a:lnTo>
                <a:cubicBezTo>
                  <a:pt x="1266092" y="722922"/>
                  <a:pt x="1279576" y="728590"/>
                  <a:pt x="1289538" y="738553"/>
                </a:cubicBezTo>
                <a:cubicBezTo>
                  <a:pt x="1297353" y="746369"/>
                  <a:pt x="1304142" y="755368"/>
                  <a:pt x="1312984" y="762000"/>
                </a:cubicBezTo>
                <a:cubicBezTo>
                  <a:pt x="1335527" y="778907"/>
                  <a:pt x="1363398" y="788967"/>
                  <a:pt x="1383323" y="808892"/>
                </a:cubicBezTo>
                <a:cubicBezTo>
                  <a:pt x="1395046" y="820615"/>
                  <a:pt x="1403999" y="836010"/>
                  <a:pt x="1418492" y="844061"/>
                </a:cubicBezTo>
                <a:cubicBezTo>
                  <a:pt x="1440096" y="856063"/>
                  <a:pt x="1465385" y="859692"/>
                  <a:pt x="1488831" y="867507"/>
                </a:cubicBezTo>
                <a:lnTo>
                  <a:pt x="1559169" y="890953"/>
                </a:lnTo>
                <a:lnTo>
                  <a:pt x="1594338" y="902677"/>
                </a:lnTo>
                <a:lnTo>
                  <a:pt x="1629507" y="914400"/>
                </a:lnTo>
                <a:cubicBezTo>
                  <a:pt x="1675150" y="960041"/>
                  <a:pt x="1635369" y="929640"/>
                  <a:pt x="1735015" y="949569"/>
                </a:cubicBezTo>
                <a:cubicBezTo>
                  <a:pt x="1747132" y="951992"/>
                  <a:pt x="1758143" y="958513"/>
                  <a:pt x="1770184" y="961292"/>
                </a:cubicBezTo>
                <a:cubicBezTo>
                  <a:pt x="1789237" y="965689"/>
                  <a:pt x="1920569" y="992329"/>
                  <a:pt x="1957754" y="996461"/>
                </a:cubicBezTo>
                <a:cubicBezTo>
                  <a:pt x="2004521" y="1001657"/>
                  <a:pt x="2051610" y="1003502"/>
                  <a:pt x="2098431" y="1008184"/>
                </a:cubicBezTo>
                <a:cubicBezTo>
                  <a:pt x="2129779" y="1011319"/>
                  <a:pt x="2160954" y="1015999"/>
                  <a:pt x="2192215" y="1019907"/>
                </a:cubicBezTo>
                <a:cubicBezTo>
                  <a:pt x="2203938" y="1023815"/>
                  <a:pt x="2215396" y="1028633"/>
                  <a:pt x="2227384" y="1031630"/>
                </a:cubicBezTo>
                <a:cubicBezTo>
                  <a:pt x="2265979" y="1041279"/>
                  <a:pt x="2318033" y="1048112"/>
                  <a:pt x="2356338" y="1055077"/>
                </a:cubicBezTo>
                <a:cubicBezTo>
                  <a:pt x="2375942" y="1058642"/>
                  <a:pt x="2395623" y="1061967"/>
                  <a:pt x="2414954" y="1066800"/>
                </a:cubicBezTo>
                <a:cubicBezTo>
                  <a:pt x="2426942" y="1069797"/>
                  <a:pt x="2438006" y="1076100"/>
                  <a:pt x="2450123" y="1078523"/>
                </a:cubicBezTo>
                <a:cubicBezTo>
                  <a:pt x="2525877" y="1093674"/>
                  <a:pt x="2624917" y="1096870"/>
                  <a:pt x="2696307" y="1101969"/>
                </a:cubicBezTo>
                <a:cubicBezTo>
                  <a:pt x="2719753" y="1105877"/>
                  <a:pt x="2743404" y="1108712"/>
                  <a:pt x="2766646" y="1113692"/>
                </a:cubicBezTo>
                <a:cubicBezTo>
                  <a:pt x="2798154" y="1120444"/>
                  <a:pt x="2828833" y="1130818"/>
                  <a:pt x="2860431" y="1137138"/>
                </a:cubicBezTo>
                <a:cubicBezTo>
                  <a:pt x="2879969" y="1141046"/>
                  <a:pt x="2899823" y="1143618"/>
                  <a:pt x="2919046" y="1148861"/>
                </a:cubicBezTo>
                <a:cubicBezTo>
                  <a:pt x="2942889" y="1155364"/>
                  <a:pt x="2989384" y="1172307"/>
                  <a:pt x="2989384" y="1172307"/>
                </a:cubicBezTo>
                <a:cubicBezTo>
                  <a:pt x="3042456" y="1225379"/>
                  <a:pt x="3016505" y="1209314"/>
                  <a:pt x="3059723" y="123092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лилиния 12"/>
          <p:cNvSpPr/>
          <p:nvPr/>
        </p:nvSpPr>
        <p:spPr>
          <a:xfrm>
            <a:off x="1441938" y="3592530"/>
            <a:ext cx="589933" cy="487148"/>
          </a:xfrm>
          <a:custGeom>
            <a:avLst/>
            <a:gdLst>
              <a:gd name="connsiteX0" fmla="*/ 433754 w 589933"/>
              <a:gd name="connsiteY0" fmla="*/ 381593 h 487148"/>
              <a:gd name="connsiteX1" fmla="*/ 468924 w 589933"/>
              <a:gd name="connsiteY1" fmla="*/ 322978 h 487148"/>
              <a:gd name="connsiteX2" fmla="*/ 504093 w 589933"/>
              <a:gd name="connsiteY2" fmla="*/ 299532 h 487148"/>
              <a:gd name="connsiteX3" fmla="*/ 515816 w 589933"/>
              <a:gd name="connsiteY3" fmla="*/ 264362 h 487148"/>
              <a:gd name="connsiteX4" fmla="*/ 550985 w 589933"/>
              <a:gd name="connsiteY4" fmla="*/ 229193 h 487148"/>
              <a:gd name="connsiteX5" fmla="*/ 574431 w 589933"/>
              <a:gd name="connsiteY5" fmla="*/ 158855 h 487148"/>
              <a:gd name="connsiteX6" fmla="*/ 586154 w 589933"/>
              <a:gd name="connsiteY6" fmla="*/ 123685 h 487148"/>
              <a:gd name="connsiteX7" fmla="*/ 574431 w 589933"/>
              <a:gd name="connsiteY7" fmla="*/ 29901 h 487148"/>
              <a:gd name="connsiteX8" fmla="*/ 375139 w 589933"/>
              <a:gd name="connsiteY8" fmla="*/ 76793 h 487148"/>
              <a:gd name="connsiteX9" fmla="*/ 386862 w 589933"/>
              <a:gd name="connsiteY9" fmla="*/ 311255 h 487148"/>
              <a:gd name="connsiteX10" fmla="*/ 410308 w 589933"/>
              <a:gd name="connsiteY10" fmla="*/ 346424 h 487148"/>
              <a:gd name="connsiteX11" fmla="*/ 445477 w 589933"/>
              <a:gd name="connsiteY11" fmla="*/ 358147 h 487148"/>
              <a:gd name="connsiteX12" fmla="*/ 410308 w 589933"/>
              <a:gd name="connsiteY12" fmla="*/ 381593 h 487148"/>
              <a:gd name="connsiteX13" fmla="*/ 304800 w 589933"/>
              <a:gd name="connsiteY13" fmla="*/ 416762 h 487148"/>
              <a:gd name="connsiteX14" fmla="*/ 199293 w 589933"/>
              <a:gd name="connsiteY14" fmla="*/ 451932 h 487148"/>
              <a:gd name="connsiteX15" fmla="*/ 128954 w 589933"/>
              <a:gd name="connsiteY15" fmla="*/ 475378 h 487148"/>
              <a:gd name="connsiteX16" fmla="*/ 0 w 589933"/>
              <a:gd name="connsiteY16" fmla="*/ 487101 h 48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9933" h="487148">
                <a:moveTo>
                  <a:pt x="433754" y="381593"/>
                </a:moveTo>
                <a:cubicBezTo>
                  <a:pt x="445477" y="362055"/>
                  <a:pt x="454095" y="340278"/>
                  <a:pt x="468924" y="322978"/>
                </a:cubicBezTo>
                <a:cubicBezTo>
                  <a:pt x="478093" y="312281"/>
                  <a:pt x="495292" y="310534"/>
                  <a:pt x="504093" y="299532"/>
                </a:cubicBezTo>
                <a:cubicBezTo>
                  <a:pt x="511813" y="289882"/>
                  <a:pt x="508961" y="274644"/>
                  <a:pt x="515816" y="264362"/>
                </a:cubicBezTo>
                <a:cubicBezTo>
                  <a:pt x="525012" y="250568"/>
                  <a:pt x="539262" y="240916"/>
                  <a:pt x="550985" y="229193"/>
                </a:cubicBezTo>
                <a:lnTo>
                  <a:pt x="574431" y="158855"/>
                </a:lnTo>
                <a:lnTo>
                  <a:pt x="586154" y="123685"/>
                </a:lnTo>
                <a:cubicBezTo>
                  <a:pt x="582246" y="92424"/>
                  <a:pt x="603294" y="42529"/>
                  <a:pt x="574431" y="29901"/>
                </a:cubicBezTo>
                <a:cubicBezTo>
                  <a:pt x="433943" y="-31562"/>
                  <a:pt x="419319" y="10522"/>
                  <a:pt x="375139" y="76793"/>
                </a:cubicBezTo>
                <a:cubicBezTo>
                  <a:pt x="379047" y="154947"/>
                  <a:pt x="376741" y="233661"/>
                  <a:pt x="386862" y="311255"/>
                </a:cubicBezTo>
                <a:cubicBezTo>
                  <a:pt x="388684" y="325226"/>
                  <a:pt x="399306" y="337622"/>
                  <a:pt x="410308" y="346424"/>
                </a:cubicBezTo>
                <a:cubicBezTo>
                  <a:pt x="419957" y="354143"/>
                  <a:pt x="433754" y="354239"/>
                  <a:pt x="445477" y="358147"/>
                </a:cubicBezTo>
                <a:cubicBezTo>
                  <a:pt x="433754" y="365962"/>
                  <a:pt x="423183" y="375871"/>
                  <a:pt x="410308" y="381593"/>
                </a:cubicBezTo>
                <a:cubicBezTo>
                  <a:pt x="410300" y="381597"/>
                  <a:pt x="322389" y="410899"/>
                  <a:pt x="304800" y="416762"/>
                </a:cubicBezTo>
                <a:lnTo>
                  <a:pt x="199293" y="451932"/>
                </a:lnTo>
                <a:lnTo>
                  <a:pt x="128954" y="475378"/>
                </a:lnTo>
                <a:cubicBezTo>
                  <a:pt x="23537" y="488555"/>
                  <a:pt x="66675" y="487101"/>
                  <a:pt x="0" y="487101"/>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13"/>
          <p:cNvSpPr/>
          <p:nvPr/>
        </p:nvSpPr>
        <p:spPr>
          <a:xfrm>
            <a:off x="633046" y="4536831"/>
            <a:ext cx="2215662" cy="504095"/>
          </a:xfrm>
          <a:custGeom>
            <a:avLst/>
            <a:gdLst>
              <a:gd name="connsiteX0" fmla="*/ 140677 w 2215662"/>
              <a:gd name="connsiteY0" fmla="*/ 234461 h 504095"/>
              <a:gd name="connsiteX1" fmla="*/ 187569 w 2215662"/>
              <a:gd name="connsiteY1" fmla="*/ 140677 h 504095"/>
              <a:gd name="connsiteX2" fmla="*/ 175846 w 2215662"/>
              <a:gd name="connsiteY2" fmla="*/ 58615 h 504095"/>
              <a:gd name="connsiteX3" fmla="*/ 164123 w 2215662"/>
              <a:gd name="connsiteY3" fmla="*/ 23446 h 504095"/>
              <a:gd name="connsiteX4" fmla="*/ 93785 w 2215662"/>
              <a:gd name="connsiteY4" fmla="*/ 0 h 504095"/>
              <a:gd name="connsiteX5" fmla="*/ 11723 w 2215662"/>
              <a:gd name="connsiteY5" fmla="*/ 23446 h 504095"/>
              <a:gd name="connsiteX6" fmla="*/ 0 w 2215662"/>
              <a:gd name="connsiteY6" fmla="*/ 58615 h 504095"/>
              <a:gd name="connsiteX7" fmla="*/ 35169 w 2215662"/>
              <a:gd name="connsiteY7" fmla="*/ 187569 h 504095"/>
              <a:gd name="connsiteX8" fmla="*/ 105508 w 2215662"/>
              <a:gd name="connsiteY8" fmla="*/ 211015 h 504095"/>
              <a:gd name="connsiteX9" fmla="*/ 140677 w 2215662"/>
              <a:gd name="connsiteY9" fmla="*/ 222738 h 504095"/>
              <a:gd name="connsiteX10" fmla="*/ 175846 w 2215662"/>
              <a:gd name="connsiteY10" fmla="*/ 234461 h 504095"/>
              <a:gd name="connsiteX11" fmla="*/ 222739 w 2215662"/>
              <a:gd name="connsiteY11" fmla="*/ 246184 h 504095"/>
              <a:gd name="connsiteX12" fmla="*/ 504092 w 2215662"/>
              <a:gd name="connsiteY12" fmla="*/ 257907 h 504095"/>
              <a:gd name="connsiteX13" fmla="*/ 679939 w 2215662"/>
              <a:gd name="connsiteY13" fmla="*/ 281354 h 504095"/>
              <a:gd name="connsiteX14" fmla="*/ 844062 w 2215662"/>
              <a:gd name="connsiteY14" fmla="*/ 304800 h 504095"/>
              <a:gd name="connsiteX15" fmla="*/ 926123 w 2215662"/>
              <a:gd name="connsiteY15" fmla="*/ 316523 h 504095"/>
              <a:gd name="connsiteX16" fmla="*/ 1055077 w 2215662"/>
              <a:gd name="connsiteY16" fmla="*/ 339969 h 504095"/>
              <a:gd name="connsiteX17" fmla="*/ 1113692 w 2215662"/>
              <a:gd name="connsiteY17" fmla="*/ 351692 h 504095"/>
              <a:gd name="connsiteX18" fmla="*/ 1348154 w 2215662"/>
              <a:gd name="connsiteY18" fmla="*/ 375138 h 504095"/>
              <a:gd name="connsiteX19" fmla="*/ 1512277 w 2215662"/>
              <a:gd name="connsiteY19" fmla="*/ 398584 h 504095"/>
              <a:gd name="connsiteX20" fmla="*/ 1676400 w 2215662"/>
              <a:gd name="connsiteY20" fmla="*/ 422031 h 504095"/>
              <a:gd name="connsiteX21" fmla="*/ 1711569 w 2215662"/>
              <a:gd name="connsiteY21" fmla="*/ 433754 h 504095"/>
              <a:gd name="connsiteX22" fmla="*/ 1922585 w 2215662"/>
              <a:gd name="connsiteY22" fmla="*/ 457200 h 504095"/>
              <a:gd name="connsiteX23" fmla="*/ 2016369 w 2215662"/>
              <a:gd name="connsiteY23" fmla="*/ 468923 h 504095"/>
              <a:gd name="connsiteX24" fmla="*/ 2121877 w 2215662"/>
              <a:gd name="connsiteY24" fmla="*/ 492369 h 504095"/>
              <a:gd name="connsiteX25" fmla="*/ 2215662 w 2215662"/>
              <a:gd name="connsiteY25" fmla="*/ 504092 h 50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15662" h="504095">
                <a:moveTo>
                  <a:pt x="140677" y="234461"/>
                </a:moveTo>
                <a:cubicBezTo>
                  <a:pt x="147301" y="223420"/>
                  <a:pt x="187569" y="165915"/>
                  <a:pt x="187569" y="140677"/>
                </a:cubicBezTo>
                <a:cubicBezTo>
                  <a:pt x="187569" y="113045"/>
                  <a:pt x="181265" y="85710"/>
                  <a:pt x="175846" y="58615"/>
                </a:cubicBezTo>
                <a:cubicBezTo>
                  <a:pt x="173423" y="46498"/>
                  <a:pt x="174178" y="30628"/>
                  <a:pt x="164123" y="23446"/>
                </a:cubicBezTo>
                <a:cubicBezTo>
                  <a:pt x="144012" y="9081"/>
                  <a:pt x="93785" y="0"/>
                  <a:pt x="93785" y="0"/>
                </a:cubicBezTo>
                <a:cubicBezTo>
                  <a:pt x="93379" y="101"/>
                  <a:pt x="17329" y="17840"/>
                  <a:pt x="11723" y="23446"/>
                </a:cubicBezTo>
                <a:cubicBezTo>
                  <a:pt x="2985" y="32184"/>
                  <a:pt x="3908" y="46892"/>
                  <a:pt x="0" y="58615"/>
                </a:cubicBezTo>
                <a:cubicBezTo>
                  <a:pt x="2614" y="79528"/>
                  <a:pt x="-898" y="165028"/>
                  <a:pt x="35169" y="187569"/>
                </a:cubicBezTo>
                <a:cubicBezTo>
                  <a:pt x="56127" y="200668"/>
                  <a:pt x="82062" y="203200"/>
                  <a:pt x="105508" y="211015"/>
                </a:cubicBezTo>
                <a:lnTo>
                  <a:pt x="140677" y="222738"/>
                </a:lnTo>
                <a:cubicBezTo>
                  <a:pt x="152400" y="226646"/>
                  <a:pt x="163858" y="231464"/>
                  <a:pt x="175846" y="234461"/>
                </a:cubicBezTo>
                <a:cubicBezTo>
                  <a:pt x="191477" y="238369"/>
                  <a:pt x="206668" y="245036"/>
                  <a:pt x="222739" y="246184"/>
                </a:cubicBezTo>
                <a:cubicBezTo>
                  <a:pt x="316366" y="252872"/>
                  <a:pt x="410308" y="253999"/>
                  <a:pt x="504092" y="257907"/>
                </a:cubicBezTo>
                <a:cubicBezTo>
                  <a:pt x="655582" y="283157"/>
                  <a:pt x="481960" y="255531"/>
                  <a:pt x="679939" y="281354"/>
                </a:cubicBezTo>
                <a:cubicBezTo>
                  <a:pt x="734738" y="288502"/>
                  <a:pt x="789354" y="296985"/>
                  <a:pt x="844062" y="304800"/>
                </a:cubicBezTo>
                <a:cubicBezTo>
                  <a:pt x="871416" y="308708"/>
                  <a:pt x="899028" y="311104"/>
                  <a:pt x="926123" y="316523"/>
                </a:cubicBezTo>
                <a:cubicBezTo>
                  <a:pt x="1070925" y="345483"/>
                  <a:pt x="890077" y="309969"/>
                  <a:pt x="1055077" y="339969"/>
                </a:cubicBezTo>
                <a:cubicBezTo>
                  <a:pt x="1074681" y="343533"/>
                  <a:pt x="1093909" y="349318"/>
                  <a:pt x="1113692" y="351692"/>
                </a:cubicBezTo>
                <a:cubicBezTo>
                  <a:pt x="1191676" y="361050"/>
                  <a:pt x="1348154" y="375138"/>
                  <a:pt x="1348154" y="375138"/>
                </a:cubicBezTo>
                <a:cubicBezTo>
                  <a:pt x="1444082" y="399120"/>
                  <a:pt x="1352357" y="378594"/>
                  <a:pt x="1512277" y="398584"/>
                </a:cubicBezTo>
                <a:cubicBezTo>
                  <a:pt x="1567113" y="405439"/>
                  <a:pt x="1676400" y="422031"/>
                  <a:pt x="1676400" y="422031"/>
                </a:cubicBezTo>
                <a:cubicBezTo>
                  <a:pt x="1688123" y="425939"/>
                  <a:pt x="1699452" y="431331"/>
                  <a:pt x="1711569" y="433754"/>
                </a:cubicBezTo>
                <a:cubicBezTo>
                  <a:pt x="1776266" y="446693"/>
                  <a:pt x="1859981" y="450610"/>
                  <a:pt x="1922585" y="457200"/>
                </a:cubicBezTo>
                <a:cubicBezTo>
                  <a:pt x="1953917" y="460498"/>
                  <a:pt x="1985108" y="465015"/>
                  <a:pt x="2016369" y="468923"/>
                </a:cubicBezTo>
                <a:cubicBezTo>
                  <a:pt x="2071024" y="487141"/>
                  <a:pt x="2045245" y="480580"/>
                  <a:pt x="2121877" y="492369"/>
                </a:cubicBezTo>
                <a:cubicBezTo>
                  <a:pt x="2201669" y="504645"/>
                  <a:pt x="2177175" y="504092"/>
                  <a:pt x="2215662" y="504092"/>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олилиния 14"/>
          <p:cNvSpPr/>
          <p:nvPr/>
        </p:nvSpPr>
        <p:spPr>
          <a:xfrm>
            <a:off x="1664677" y="4489938"/>
            <a:ext cx="1266092" cy="527539"/>
          </a:xfrm>
          <a:custGeom>
            <a:avLst/>
            <a:gdLst>
              <a:gd name="connsiteX0" fmla="*/ 234461 w 1266092"/>
              <a:gd name="connsiteY0" fmla="*/ 222739 h 527539"/>
              <a:gd name="connsiteX1" fmla="*/ 222738 w 1266092"/>
              <a:gd name="connsiteY1" fmla="*/ 58616 h 527539"/>
              <a:gd name="connsiteX2" fmla="*/ 211015 w 1266092"/>
              <a:gd name="connsiteY2" fmla="*/ 23447 h 527539"/>
              <a:gd name="connsiteX3" fmla="*/ 140677 w 1266092"/>
              <a:gd name="connsiteY3" fmla="*/ 0 h 527539"/>
              <a:gd name="connsiteX4" fmla="*/ 70338 w 1266092"/>
              <a:gd name="connsiteY4" fmla="*/ 11724 h 527539"/>
              <a:gd name="connsiteX5" fmla="*/ 11723 w 1266092"/>
              <a:gd name="connsiteY5" fmla="*/ 70339 h 527539"/>
              <a:gd name="connsiteX6" fmla="*/ 0 w 1266092"/>
              <a:gd name="connsiteY6" fmla="*/ 105508 h 527539"/>
              <a:gd name="connsiteX7" fmla="*/ 11723 w 1266092"/>
              <a:gd name="connsiteY7" fmla="*/ 246185 h 527539"/>
              <a:gd name="connsiteX8" fmla="*/ 46892 w 1266092"/>
              <a:gd name="connsiteY8" fmla="*/ 269631 h 527539"/>
              <a:gd name="connsiteX9" fmla="*/ 199292 w 1266092"/>
              <a:gd name="connsiteY9" fmla="*/ 257908 h 527539"/>
              <a:gd name="connsiteX10" fmla="*/ 422031 w 1266092"/>
              <a:gd name="connsiteY10" fmla="*/ 257908 h 527539"/>
              <a:gd name="connsiteX11" fmla="*/ 457200 w 1266092"/>
              <a:gd name="connsiteY11" fmla="*/ 269631 h 527539"/>
              <a:gd name="connsiteX12" fmla="*/ 515815 w 1266092"/>
              <a:gd name="connsiteY12" fmla="*/ 281354 h 527539"/>
              <a:gd name="connsiteX13" fmla="*/ 633046 w 1266092"/>
              <a:gd name="connsiteY13" fmla="*/ 293077 h 527539"/>
              <a:gd name="connsiteX14" fmla="*/ 773723 w 1266092"/>
              <a:gd name="connsiteY14" fmla="*/ 328247 h 527539"/>
              <a:gd name="connsiteX15" fmla="*/ 844061 w 1266092"/>
              <a:gd name="connsiteY15" fmla="*/ 351693 h 527539"/>
              <a:gd name="connsiteX16" fmla="*/ 914400 w 1266092"/>
              <a:gd name="connsiteY16" fmla="*/ 375139 h 527539"/>
              <a:gd name="connsiteX17" fmla="*/ 949569 w 1266092"/>
              <a:gd name="connsiteY17" fmla="*/ 386862 h 527539"/>
              <a:gd name="connsiteX18" fmla="*/ 984738 w 1266092"/>
              <a:gd name="connsiteY18" fmla="*/ 398585 h 527539"/>
              <a:gd name="connsiteX19" fmla="*/ 1055077 w 1266092"/>
              <a:gd name="connsiteY19" fmla="*/ 410308 h 527539"/>
              <a:gd name="connsiteX20" fmla="*/ 1160585 w 1266092"/>
              <a:gd name="connsiteY20" fmla="*/ 445477 h 527539"/>
              <a:gd name="connsiteX21" fmla="*/ 1195754 w 1266092"/>
              <a:gd name="connsiteY21" fmla="*/ 457200 h 527539"/>
              <a:gd name="connsiteX22" fmla="*/ 1219200 w 1266092"/>
              <a:gd name="connsiteY22" fmla="*/ 480647 h 527539"/>
              <a:gd name="connsiteX23" fmla="*/ 1254369 w 1266092"/>
              <a:gd name="connsiteY23" fmla="*/ 492370 h 527539"/>
              <a:gd name="connsiteX24" fmla="*/ 1266092 w 1266092"/>
              <a:gd name="connsiteY24" fmla="*/ 527539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6092" h="527539">
                <a:moveTo>
                  <a:pt x="234461" y="222739"/>
                </a:moveTo>
                <a:cubicBezTo>
                  <a:pt x="230553" y="168031"/>
                  <a:pt x="229146" y="113087"/>
                  <a:pt x="222738" y="58616"/>
                </a:cubicBezTo>
                <a:cubicBezTo>
                  <a:pt x="221294" y="46344"/>
                  <a:pt x="221070" y="30630"/>
                  <a:pt x="211015" y="23447"/>
                </a:cubicBezTo>
                <a:cubicBezTo>
                  <a:pt x="190904" y="9082"/>
                  <a:pt x="140677" y="0"/>
                  <a:pt x="140677" y="0"/>
                </a:cubicBezTo>
                <a:cubicBezTo>
                  <a:pt x="117231" y="3908"/>
                  <a:pt x="92888" y="4207"/>
                  <a:pt x="70338" y="11724"/>
                </a:cubicBezTo>
                <a:cubicBezTo>
                  <a:pt x="42203" y="21103"/>
                  <a:pt x="24228" y="45330"/>
                  <a:pt x="11723" y="70339"/>
                </a:cubicBezTo>
                <a:cubicBezTo>
                  <a:pt x="6197" y="81392"/>
                  <a:pt x="3908" y="93785"/>
                  <a:pt x="0" y="105508"/>
                </a:cubicBezTo>
                <a:cubicBezTo>
                  <a:pt x="3908" y="152400"/>
                  <a:pt x="-1204" y="200941"/>
                  <a:pt x="11723" y="246185"/>
                </a:cubicBezTo>
                <a:cubicBezTo>
                  <a:pt x="15594" y="259732"/>
                  <a:pt x="32830" y="268752"/>
                  <a:pt x="46892" y="269631"/>
                </a:cubicBezTo>
                <a:cubicBezTo>
                  <a:pt x="97743" y="272809"/>
                  <a:pt x="148492" y="261816"/>
                  <a:pt x="199292" y="257908"/>
                </a:cubicBezTo>
                <a:cubicBezTo>
                  <a:pt x="290047" y="227656"/>
                  <a:pt x="241618" y="238917"/>
                  <a:pt x="422031" y="257908"/>
                </a:cubicBezTo>
                <a:cubicBezTo>
                  <a:pt x="434320" y="259202"/>
                  <a:pt x="445212" y="266634"/>
                  <a:pt x="457200" y="269631"/>
                </a:cubicBezTo>
                <a:cubicBezTo>
                  <a:pt x="476530" y="274464"/>
                  <a:pt x="496065" y="278721"/>
                  <a:pt x="515815" y="281354"/>
                </a:cubicBezTo>
                <a:cubicBezTo>
                  <a:pt x="554742" y="286544"/>
                  <a:pt x="593969" y="289169"/>
                  <a:pt x="633046" y="293077"/>
                </a:cubicBezTo>
                <a:cubicBezTo>
                  <a:pt x="824406" y="356866"/>
                  <a:pt x="584301" y="280891"/>
                  <a:pt x="773723" y="328247"/>
                </a:cubicBezTo>
                <a:cubicBezTo>
                  <a:pt x="797699" y="334241"/>
                  <a:pt x="820615" y="343878"/>
                  <a:pt x="844061" y="351693"/>
                </a:cubicBezTo>
                <a:lnTo>
                  <a:pt x="914400" y="375139"/>
                </a:lnTo>
                <a:lnTo>
                  <a:pt x="949569" y="386862"/>
                </a:lnTo>
                <a:cubicBezTo>
                  <a:pt x="961292" y="390770"/>
                  <a:pt x="972549" y="396554"/>
                  <a:pt x="984738" y="398585"/>
                </a:cubicBezTo>
                <a:lnTo>
                  <a:pt x="1055077" y="410308"/>
                </a:lnTo>
                <a:lnTo>
                  <a:pt x="1160585" y="445477"/>
                </a:lnTo>
                <a:lnTo>
                  <a:pt x="1195754" y="457200"/>
                </a:lnTo>
                <a:cubicBezTo>
                  <a:pt x="1203569" y="465016"/>
                  <a:pt x="1209722" y="474960"/>
                  <a:pt x="1219200" y="480647"/>
                </a:cubicBezTo>
                <a:cubicBezTo>
                  <a:pt x="1229796" y="487005"/>
                  <a:pt x="1245631" y="483632"/>
                  <a:pt x="1254369" y="492370"/>
                </a:cubicBezTo>
                <a:cubicBezTo>
                  <a:pt x="1263107" y="501108"/>
                  <a:pt x="1266092" y="527539"/>
                  <a:pt x="1266092" y="52753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8321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 Box 94"/>
          <p:cNvSpPr txBox="1">
            <a:spLocks noChangeArrowheads="1"/>
          </p:cNvSpPr>
          <p:nvPr/>
        </p:nvSpPr>
        <p:spPr bwMode="auto">
          <a:xfrm>
            <a:off x="1831089" y="1948627"/>
            <a:ext cx="1223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H</a:t>
            </a:r>
            <a:r>
              <a:rPr lang="en-US" altLang="ru-RU" baseline="-25000" smtClean="0">
                <a:solidFill>
                  <a:prstClr val="black"/>
                </a:solidFill>
              </a:rPr>
              <a:t>2</a:t>
            </a:r>
            <a:r>
              <a:rPr lang="en-US" altLang="ru-RU" smtClean="0">
                <a:solidFill>
                  <a:prstClr val="black"/>
                </a:solidFill>
              </a:rPr>
              <a:t>OH</a:t>
            </a:r>
            <a:endParaRPr lang="ru-RU" altLang="ru-RU" smtClean="0">
              <a:solidFill>
                <a:prstClr val="black"/>
              </a:solidFill>
            </a:endParaRPr>
          </a:p>
        </p:txBody>
      </p:sp>
      <p:sp>
        <p:nvSpPr>
          <p:cNvPr id="125" name="Line 95"/>
          <p:cNvSpPr>
            <a:spLocks noChangeShapeType="1"/>
          </p:cNvSpPr>
          <p:nvPr/>
        </p:nvSpPr>
        <p:spPr bwMode="auto">
          <a:xfrm>
            <a:off x="1975551" y="2237551"/>
            <a:ext cx="0" cy="2598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26" name="Text Box 96"/>
          <p:cNvSpPr txBox="1">
            <a:spLocks noChangeArrowheads="1"/>
          </p:cNvSpPr>
          <p:nvPr/>
        </p:nvSpPr>
        <p:spPr bwMode="auto">
          <a:xfrm>
            <a:off x="1831089" y="2380427"/>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27" name="Text Box 97"/>
          <p:cNvSpPr txBox="1">
            <a:spLocks noChangeArrowheads="1"/>
          </p:cNvSpPr>
          <p:nvPr/>
        </p:nvSpPr>
        <p:spPr bwMode="auto">
          <a:xfrm>
            <a:off x="1831089" y="2812227"/>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28" name="Line 98"/>
          <p:cNvSpPr>
            <a:spLocks noChangeShapeType="1"/>
          </p:cNvSpPr>
          <p:nvPr/>
        </p:nvSpPr>
        <p:spPr bwMode="auto">
          <a:xfrm>
            <a:off x="1975551" y="2667765"/>
            <a:ext cx="0" cy="2598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0" name="Line 99"/>
          <p:cNvSpPr>
            <a:spLocks noChangeShapeType="1"/>
          </p:cNvSpPr>
          <p:nvPr/>
        </p:nvSpPr>
        <p:spPr bwMode="auto">
          <a:xfrm>
            <a:off x="1975551" y="3101151"/>
            <a:ext cx="0" cy="2598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1" name="Text Box 100"/>
          <p:cNvSpPr txBox="1">
            <a:spLocks noChangeArrowheads="1"/>
          </p:cNvSpPr>
          <p:nvPr/>
        </p:nvSpPr>
        <p:spPr bwMode="auto">
          <a:xfrm>
            <a:off x="1831089" y="3244027"/>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32" name="Text Box 101"/>
          <p:cNvSpPr txBox="1">
            <a:spLocks noChangeArrowheads="1"/>
          </p:cNvSpPr>
          <p:nvPr/>
        </p:nvSpPr>
        <p:spPr bwMode="auto">
          <a:xfrm>
            <a:off x="1831089" y="3675827"/>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С</a:t>
            </a:r>
            <a:r>
              <a:rPr lang="en-US" altLang="ru-RU" dirty="0" smtClean="0">
                <a:solidFill>
                  <a:prstClr val="black"/>
                </a:solidFill>
              </a:rPr>
              <a:t>H</a:t>
            </a:r>
            <a:r>
              <a:rPr lang="en-US" altLang="ru-RU" baseline="-25000" dirty="0" smtClean="0">
                <a:solidFill>
                  <a:prstClr val="black"/>
                </a:solidFill>
              </a:rPr>
              <a:t>2</a:t>
            </a:r>
            <a:r>
              <a:rPr lang="ru-RU" altLang="ru-RU" baseline="-25000" dirty="0" smtClean="0">
                <a:solidFill>
                  <a:prstClr val="black"/>
                </a:solidFill>
              </a:rPr>
              <a:t> </a:t>
            </a:r>
            <a:r>
              <a:rPr lang="ru-RU" altLang="ru-RU" dirty="0">
                <a:solidFill>
                  <a:prstClr val="black"/>
                </a:solidFill>
              </a:rPr>
              <a:t>-</a:t>
            </a:r>
            <a:r>
              <a:rPr lang="ru-RU" altLang="ru-RU" dirty="0" smtClean="0">
                <a:solidFill>
                  <a:prstClr val="black"/>
                </a:solidFill>
              </a:rPr>
              <a:t> </a:t>
            </a:r>
            <a:r>
              <a:rPr lang="en-US" altLang="ru-RU" dirty="0" smtClean="0">
                <a:solidFill>
                  <a:prstClr val="black"/>
                </a:solidFill>
              </a:rPr>
              <a:t>O</a:t>
            </a:r>
            <a:r>
              <a:rPr lang="ru-RU" altLang="ru-RU" dirty="0">
                <a:solidFill>
                  <a:prstClr val="black"/>
                </a:solidFill>
              </a:rPr>
              <a:t> - </a:t>
            </a:r>
            <a:r>
              <a:rPr lang="ru-RU" altLang="ru-RU" dirty="0" smtClean="0">
                <a:solidFill>
                  <a:prstClr val="black"/>
                </a:solidFill>
              </a:rPr>
              <a:t> </a:t>
            </a:r>
            <a:r>
              <a:rPr lang="en-US" altLang="ru-RU" dirty="0" smtClean="0">
                <a:solidFill>
                  <a:prstClr val="black"/>
                </a:solidFill>
              </a:rPr>
              <a:t>P</a:t>
            </a:r>
            <a:endParaRPr lang="ru-RU" altLang="ru-RU" baseline="-25000" dirty="0" smtClean="0">
              <a:solidFill>
                <a:prstClr val="black"/>
              </a:solidFill>
            </a:endParaRPr>
          </a:p>
        </p:txBody>
      </p:sp>
      <p:sp>
        <p:nvSpPr>
          <p:cNvPr id="133" name="Line 102"/>
          <p:cNvSpPr>
            <a:spLocks noChangeShapeType="1"/>
          </p:cNvSpPr>
          <p:nvPr/>
        </p:nvSpPr>
        <p:spPr bwMode="auto">
          <a:xfrm>
            <a:off x="1975551" y="3531365"/>
            <a:ext cx="0" cy="2598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4" name="Line 107"/>
          <p:cNvSpPr>
            <a:spLocks noChangeShapeType="1"/>
          </p:cNvSpPr>
          <p:nvPr/>
        </p:nvSpPr>
        <p:spPr bwMode="auto">
          <a:xfrm>
            <a:off x="1686626" y="296304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5" name="Line 108"/>
          <p:cNvSpPr>
            <a:spLocks noChangeShapeType="1"/>
          </p:cNvSpPr>
          <p:nvPr/>
        </p:nvSpPr>
        <p:spPr bwMode="auto">
          <a:xfrm>
            <a:off x="2120014" y="296304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6" name="Text Box 109"/>
          <p:cNvSpPr txBox="1">
            <a:spLocks noChangeArrowheads="1"/>
          </p:cNvSpPr>
          <p:nvPr/>
        </p:nvSpPr>
        <p:spPr bwMode="auto">
          <a:xfrm>
            <a:off x="1399289" y="2818577"/>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7" name="Text Box 110"/>
          <p:cNvSpPr txBox="1">
            <a:spLocks noChangeArrowheads="1"/>
          </p:cNvSpPr>
          <p:nvPr/>
        </p:nvSpPr>
        <p:spPr bwMode="auto">
          <a:xfrm>
            <a:off x="2264476" y="2797940"/>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38" name="Line 111"/>
          <p:cNvSpPr>
            <a:spLocks noChangeShapeType="1"/>
          </p:cNvSpPr>
          <p:nvPr/>
        </p:nvSpPr>
        <p:spPr bwMode="auto">
          <a:xfrm>
            <a:off x="1686626" y="339484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9" name="Line 112"/>
          <p:cNvSpPr>
            <a:spLocks noChangeShapeType="1"/>
          </p:cNvSpPr>
          <p:nvPr/>
        </p:nvSpPr>
        <p:spPr bwMode="auto">
          <a:xfrm>
            <a:off x="2120014" y="339484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0" name="Text Box 113"/>
          <p:cNvSpPr txBox="1">
            <a:spLocks noChangeArrowheads="1"/>
          </p:cNvSpPr>
          <p:nvPr/>
        </p:nvSpPr>
        <p:spPr bwMode="auto">
          <a:xfrm>
            <a:off x="1399289" y="3250377"/>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41" name="Text Box 114"/>
          <p:cNvSpPr txBox="1">
            <a:spLocks noChangeArrowheads="1"/>
          </p:cNvSpPr>
          <p:nvPr/>
        </p:nvSpPr>
        <p:spPr bwMode="auto">
          <a:xfrm>
            <a:off x="2262889" y="3244027"/>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42" name="Line 116"/>
          <p:cNvSpPr>
            <a:spLocks noChangeShapeType="1"/>
          </p:cNvSpPr>
          <p:nvPr/>
        </p:nvSpPr>
        <p:spPr bwMode="auto">
          <a:xfrm>
            <a:off x="2120014" y="251854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 name="Line 119"/>
          <p:cNvSpPr>
            <a:spLocks noChangeShapeType="1"/>
          </p:cNvSpPr>
          <p:nvPr/>
        </p:nvSpPr>
        <p:spPr bwMode="auto">
          <a:xfrm>
            <a:off x="2120014" y="2596327"/>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4" name="Text Box 120"/>
          <p:cNvSpPr txBox="1">
            <a:spLocks noChangeArrowheads="1"/>
          </p:cNvSpPr>
          <p:nvPr/>
        </p:nvSpPr>
        <p:spPr bwMode="auto">
          <a:xfrm>
            <a:off x="2335914" y="2380427"/>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45" name="Text Box 121"/>
          <p:cNvSpPr txBox="1">
            <a:spLocks noChangeArrowheads="1"/>
          </p:cNvSpPr>
          <p:nvPr/>
        </p:nvSpPr>
        <p:spPr bwMode="auto">
          <a:xfrm>
            <a:off x="1291613" y="4231452"/>
            <a:ext cx="18678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dirty="0">
                <a:solidFill>
                  <a:srgbClr val="FF0000"/>
                </a:solidFill>
              </a:rPr>
              <a:t>Ribulose - 5 - phosphate</a:t>
            </a:r>
            <a:endParaRPr lang="ru-RU" altLang="ru-RU" dirty="0" smtClean="0">
              <a:solidFill>
                <a:srgbClr val="FF0000"/>
              </a:solidFill>
            </a:endParaRPr>
          </a:p>
        </p:txBody>
      </p:sp>
      <p:grpSp>
        <p:nvGrpSpPr>
          <p:cNvPr id="9" name="Группа 8"/>
          <p:cNvGrpSpPr/>
          <p:nvPr/>
        </p:nvGrpSpPr>
        <p:grpSpPr>
          <a:xfrm>
            <a:off x="3202677" y="1334094"/>
            <a:ext cx="1179875" cy="581541"/>
            <a:chOff x="3202677" y="1334094"/>
            <a:chExt cx="1179875" cy="581541"/>
          </a:xfrm>
        </p:grpSpPr>
        <p:grpSp>
          <p:nvGrpSpPr>
            <p:cNvPr id="151" name="Group 149"/>
            <p:cNvGrpSpPr>
              <a:grpSpLocks/>
            </p:cNvGrpSpPr>
            <p:nvPr/>
          </p:nvGrpSpPr>
          <p:grpSpPr bwMode="auto">
            <a:xfrm rot="3533809">
              <a:off x="3719589" y="1375091"/>
              <a:ext cx="288925" cy="792163"/>
              <a:chOff x="4377" y="2387"/>
              <a:chExt cx="182" cy="499"/>
            </a:xfrm>
          </p:grpSpPr>
          <p:sp>
            <p:nvSpPr>
              <p:cNvPr id="152" name="AutoShape 147"/>
              <p:cNvSpPr>
                <a:spLocks noChangeArrowheads="1"/>
              </p:cNvSpPr>
              <p:nvPr/>
            </p:nvSpPr>
            <p:spPr bwMode="auto">
              <a:xfrm rot="10800000" flipH="1">
                <a:off x="4377" y="2387"/>
                <a:ext cx="91" cy="499"/>
              </a:xfrm>
              <a:prstGeom prst="upArrow">
                <a:avLst>
                  <a:gd name="adj1" fmla="val 42861"/>
                  <a:gd name="adj2" fmla="val 6999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 name="AutoShape 148"/>
              <p:cNvSpPr>
                <a:spLocks noChangeArrowheads="1"/>
              </p:cNvSpPr>
              <p:nvPr/>
            </p:nvSpPr>
            <p:spPr bwMode="auto">
              <a:xfrm rot="10800000" flipH="1" flipV="1">
                <a:off x="4468" y="2387"/>
                <a:ext cx="91" cy="499"/>
              </a:xfrm>
              <a:prstGeom prst="upArrow">
                <a:avLst>
                  <a:gd name="adj1" fmla="val 42861"/>
                  <a:gd name="adj2" fmla="val 6999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grpSp>
        <p:sp>
          <p:nvSpPr>
            <p:cNvPr id="158" name="TextBox 157"/>
            <p:cNvSpPr txBox="1"/>
            <p:nvPr/>
          </p:nvSpPr>
          <p:spPr>
            <a:xfrm rot="19847224">
              <a:off x="3202677" y="1334094"/>
              <a:ext cx="1179875" cy="369332"/>
            </a:xfrm>
            <a:prstGeom prst="rect">
              <a:avLst/>
            </a:prstGeom>
            <a:noFill/>
          </p:spPr>
          <p:txBody>
            <a:bodyPr wrap="none" rtlCol="0">
              <a:spAutoFit/>
            </a:bodyPr>
            <a:lstStyle/>
            <a:p>
              <a:r>
                <a:rPr lang="en-US" b="1" dirty="0">
                  <a:solidFill>
                    <a:srgbClr val="0000FF"/>
                  </a:solidFill>
                </a:rPr>
                <a:t>epimerase</a:t>
              </a:r>
              <a:endParaRPr lang="ru-RU" b="1" dirty="0">
                <a:solidFill>
                  <a:srgbClr val="0000FF"/>
                </a:solidFill>
              </a:endParaRPr>
            </a:p>
          </p:txBody>
        </p:sp>
      </p:grpSp>
      <p:grpSp>
        <p:nvGrpSpPr>
          <p:cNvPr id="10" name="Группа 9"/>
          <p:cNvGrpSpPr/>
          <p:nvPr/>
        </p:nvGrpSpPr>
        <p:grpSpPr>
          <a:xfrm>
            <a:off x="3227510" y="4272977"/>
            <a:ext cx="1155829" cy="540977"/>
            <a:chOff x="3227510" y="4272977"/>
            <a:chExt cx="1155829" cy="540977"/>
          </a:xfrm>
        </p:grpSpPr>
        <p:grpSp>
          <p:nvGrpSpPr>
            <p:cNvPr id="154" name="Group 150"/>
            <p:cNvGrpSpPr>
              <a:grpSpLocks/>
            </p:cNvGrpSpPr>
            <p:nvPr/>
          </p:nvGrpSpPr>
          <p:grpSpPr bwMode="auto">
            <a:xfrm rot="7035542">
              <a:off x="3698268" y="4021359"/>
              <a:ext cx="288925" cy="792162"/>
              <a:chOff x="4377" y="2387"/>
              <a:chExt cx="182" cy="499"/>
            </a:xfrm>
          </p:grpSpPr>
          <p:sp>
            <p:nvSpPr>
              <p:cNvPr id="155" name="AutoShape 151"/>
              <p:cNvSpPr>
                <a:spLocks noChangeArrowheads="1"/>
              </p:cNvSpPr>
              <p:nvPr/>
            </p:nvSpPr>
            <p:spPr bwMode="auto">
              <a:xfrm rot="10800000" flipH="1">
                <a:off x="4377" y="2387"/>
                <a:ext cx="91" cy="499"/>
              </a:xfrm>
              <a:prstGeom prst="upArrow">
                <a:avLst>
                  <a:gd name="adj1" fmla="val 42861"/>
                  <a:gd name="adj2" fmla="val 6999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6" name="AutoShape 152"/>
              <p:cNvSpPr>
                <a:spLocks noChangeArrowheads="1"/>
              </p:cNvSpPr>
              <p:nvPr/>
            </p:nvSpPr>
            <p:spPr bwMode="auto">
              <a:xfrm rot="10800000" flipH="1" flipV="1">
                <a:off x="4468" y="2387"/>
                <a:ext cx="91" cy="499"/>
              </a:xfrm>
              <a:prstGeom prst="upArrow">
                <a:avLst>
                  <a:gd name="adj1" fmla="val 42861"/>
                  <a:gd name="adj2" fmla="val 6999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grpSp>
        <p:sp>
          <p:nvSpPr>
            <p:cNvPr id="159" name="TextBox 158"/>
            <p:cNvSpPr txBox="1"/>
            <p:nvPr/>
          </p:nvSpPr>
          <p:spPr>
            <a:xfrm rot="1736458">
              <a:off x="3227510" y="4444622"/>
              <a:ext cx="1155829" cy="369332"/>
            </a:xfrm>
            <a:prstGeom prst="rect">
              <a:avLst/>
            </a:prstGeom>
            <a:noFill/>
          </p:spPr>
          <p:txBody>
            <a:bodyPr wrap="none" rtlCol="0">
              <a:spAutoFit/>
            </a:bodyPr>
            <a:lstStyle/>
            <a:p>
              <a:r>
                <a:rPr lang="en-US" b="1" dirty="0">
                  <a:solidFill>
                    <a:srgbClr val="FF0000"/>
                  </a:solidFill>
                </a:rPr>
                <a:t>isomerase</a:t>
              </a:r>
              <a:endParaRPr lang="ru-RU" b="1" dirty="0">
                <a:solidFill>
                  <a:srgbClr val="FF0000"/>
                </a:solidFill>
              </a:endParaRPr>
            </a:p>
          </p:txBody>
        </p:sp>
      </p:grpSp>
      <p:sp>
        <p:nvSpPr>
          <p:cNvPr id="160" name="Oval 82"/>
          <p:cNvSpPr>
            <a:spLocks noChangeArrowheads="1"/>
          </p:cNvSpPr>
          <p:nvPr/>
        </p:nvSpPr>
        <p:spPr bwMode="auto">
          <a:xfrm>
            <a:off x="2889996" y="3747388"/>
            <a:ext cx="288925" cy="25795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03" name="Text Box 121"/>
          <p:cNvSpPr txBox="1">
            <a:spLocks noChangeArrowheads="1"/>
          </p:cNvSpPr>
          <p:nvPr/>
        </p:nvSpPr>
        <p:spPr bwMode="auto">
          <a:xfrm>
            <a:off x="4435535" y="2199430"/>
            <a:ext cx="3640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err="1">
                <a:solidFill>
                  <a:srgbClr val="0000FF"/>
                </a:solidFill>
              </a:rPr>
              <a:t>Xylulose</a:t>
            </a:r>
            <a:r>
              <a:rPr lang="en-US" altLang="ru-RU" dirty="0">
                <a:solidFill>
                  <a:srgbClr val="0000FF"/>
                </a:solidFill>
              </a:rPr>
              <a:t> - 5 - phosphate</a:t>
            </a:r>
            <a:endParaRPr lang="ru-RU" altLang="ru-RU" dirty="0">
              <a:solidFill>
                <a:srgbClr val="0000FF"/>
              </a:solidFill>
            </a:endParaRPr>
          </a:p>
        </p:txBody>
      </p:sp>
      <p:sp>
        <p:nvSpPr>
          <p:cNvPr id="204" name="Text Box 121"/>
          <p:cNvSpPr txBox="1">
            <a:spLocks noChangeArrowheads="1"/>
          </p:cNvSpPr>
          <p:nvPr/>
        </p:nvSpPr>
        <p:spPr bwMode="auto">
          <a:xfrm>
            <a:off x="4530605" y="6372036"/>
            <a:ext cx="3640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Ribose - 5 - phosphate</a:t>
            </a:r>
            <a:endParaRPr lang="ru-RU" altLang="ru-RU" dirty="0">
              <a:solidFill>
                <a:srgbClr val="FF0000"/>
              </a:solidFill>
            </a:endParaRPr>
          </a:p>
        </p:txBody>
      </p:sp>
      <p:grpSp>
        <p:nvGrpSpPr>
          <p:cNvPr id="12" name="Группа 11"/>
          <p:cNvGrpSpPr/>
          <p:nvPr/>
        </p:nvGrpSpPr>
        <p:grpSpPr>
          <a:xfrm>
            <a:off x="5132209" y="2628068"/>
            <a:ext cx="1143138" cy="1096799"/>
            <a:chOff x="5132209" y="2628068"/>
            <a:chExt cx="1143138" cy="1096799"/>
          </a:xfrm>
        </p:grpSpPr>
        <p:sp>
          <p:nvSpPr>
            <p:cNvPr id="89" name="AutoShape 145"/>
            <p:cNvSpPr>
              <a:spLocks noChangeArrowheads="1"/>
            </p:cNvSpPr>
            <p:nvPr/>
          </p:nvSpPr>
          <p:spPr bwMode="auto">
            <a:xfrm rot="10800000" flipH="1">
              <a:off x="5132209" y="2714154"/>
              <a:ext cx="144462" cy="792163"/>
            </a:xfrm>
            <a:prstGeom prst="upArrow">
              <a:avLst>
                <a:gd name="adj1" fmla="val 42861"/>
                <a:gd name="adj2" fmla="val 6999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90" name="AutoShape 146"/>
            <p:cNvSpPr>
              <a:spLocks noChangeArrowheads="1"/>
            </p:cNvSpPr>
            <p:nvPr/>
          </p:nvSpPr>
          <p:spPr bwMode="auto">
            <a:xfrm rot="10800000" flipH="1" flipV="1">
              <a:off x="5276671" y="2714154"/>
              <a:ext cx="144463" cy="792163"/>
            </a:xfrm>
            <a:prstGeom prst="upArrow">
              <a:avLst>
                <a:gd name="adj1" fmla="val 42861"/>
                <a:gd name="adj2" fmla="val 69991"/>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91" name="TextBox 90"/>
            <p:cNvSpPr txBox="1"/>
            <p:nvPr/>
          </p:nvSpPr>
          <p:spPr>
            <a:xfrm rot="16200000">
              <a:off x="5311449" y="2760969"/>
              <a:ext cx="1096799" cy="830997"/>
            </a:xfrm>
            <a:prstGeom prst="rect">
              <a:avLst/>
            </a:prstGeom>
            <a:noFill/>
          </p:spPr>
          <p:txBody>
            <a:bodyPr wrap="square" rtlCol="0">
              <a:spAutoFit/>
            </a:bodyPr>
            <a:lstStyle/>
            <a:p>
              <a:pPr algn="ctr"/>
              <a:r>
                <a:rPr lang="en-US" sz="1200" dirty="0"/>
                <a:t>indirect conversion via ribulose 5-phosphate</a:t>
              </a:r>
              <a:endParaRPr lang="ru-RU" sz="1200" dirty="0"/>
            </a:p>
          </p:txBody>
        </p:sp>
      </p:grpSp>
      <p:sp>
        <p:nvSpPr>
          <p:cNvPr id="92" name="TextBox 91"/>
          <p:cNvSpPr txBox="1"/>
          <p:nvPr/>
        </p:nvSpPr>
        <p:spPr>
          <a:xfrm>
            <a:off x="1855732" y="1829092"/>
            <a:ext cx="256802" cy="261610"/>
          </a:xfrm>
          <a:prstGeom prst="rect">
            <a:avLst/>
          </a:prstGeom>
          <a:noFill/>
        </p:spPr>
        <p:txBody>
          <a:bodyPr wrap="none" rtlCol="0">
            <a:spAutoFit/>
          </a:bodyPr>
          <a:lstStyle/>
          <a:p>
            <a:r>
              <a:rPr lang="ru-RU" sz="1100" b="1" dirty="0" smtClean="0"/>
              <a:t>1</a:t>
            </a:r>
            <a:endParaRPr lang="ru-RU" sz="1100" b="1" dirty="0"/>
          </a:p>
        </p:txBody>
      </p:sp>
      <p:sp>
        <p:nvSpPr>
          <p:cNvPr id="95" name="TextBox 94"/>
          <p:cNvSpPr txBox="1"/>
          <p:nvPr/>
        </p:nvSpPr>
        <p:spPr>
          <a:xfrm>
            <a:off x="1774125" y="2293900"/>
            <a:ext cx="256802" cy="261610"/>
          </a:xfrm>
          <a:prstGeom prst="rect">
            <a:avLst/>
          </a:prstGeom>
          <a:noFill/>
        </p:spPr>
        <p:txBody>
          <a:bodyPr wrap="none" rtlCol="0">
            <a:spAutoFit/>
          </a:bodyPr>
          <a:lstStyle/>
          <a:p>
            <a:r>
              <a:rPr lang="ru-RU" sz="1100" b="1" dirty="0" smtClean="0"/>
              <a:t>2</a:t>
            </a:r>
            <a:endParaRPr lang="ru-RU" sz="1100" b="1" dirty="0"/>
          </a:p>
        </p:txBody>
      </p:sp>
      <p:sp>
        <p:nvSpPr>
          <p:cNvPr id="96" name="TextBox 95"/>
          <p:cNvSpPr txBox="1"/>
          <p:nvPr/>
        </p:nvSpPr>
        <p:spPr>
          <a:xfrm>
            <a:off x="1794918" y="2735342"/>
            <a:ext cx="256802" cy="261610"/>
          </a:xfrm>
          <a:prstGeom prst="rect">
            <a:avLst/>
          </a:prstGeom>
          <a:noFill/>
        </p:spPr>
        <p:txBody>
          <a:bodyPr wrap="none" rtlCol="0">
            <a:spAutoFit/>
          </a:bodyPr>
          <a:lstStyle/>
          <a:p>
            <a:r>
              <a:rPr lang="ru-RU" sz="1100" b="1" dirty="0" smtClean="0"/>
              <a:t>3</a:t>
            </a:r>
            <a:endParaRPr lang="ru-RU" sz="1100" b="1" dirty="0"/>
          </a:p>
        </p:txBody>
      </p:sp>
      <p:sp>
        <p:nvSpPr>
          <p:cNvPr id="97" name="TextBox 96"/>
          <p:cNvSpPr txBox="1"/>
          <p:nvPr/>
        </p:nvSpPr>
        <p:spPr>
          <a:xfrm>
            <a:off x="1794918" y="3167390"/>
            <a:ext cx="256802" cy="261610"/>
          </a:xfrm>
          <a:prstGeom prst="rect">
            <a:avLst/>
          </a:prstGeom>
          <a:noFill/>
        </p:spPr>
        <p:txBody>
          <a:bodyPr wrap="none" rtlCol="0">
            <a:spAutoFit/>
          </a:bodyPr>
          <a:lstStyle/>
          <a:p>
            <a:r>
              <a:rPr lang="ru-RU" sz="1100" b="1" dirty="0" smtClean="0"/>
              <a:t>4</a:t>
            </a:r>
            <a:endParaRPr lang="ru-RU" sz="1100" b="1" dirty="0"/>
          </a:p>
        </p:txBody>
      </p:sp>
      <p:sp>
        <p:nvSpPr>
          <p:cNvPr id="98" name="TextBox 97"/>
          <p:cNvSpPr txBox="1"/>
          <p:nvPr/>
        </p:nvSpPr>
        <p:spPr>
          <a:xfrm>
            <a:off x="1794918" y="3573016"/>
            <a:ext cx="256802" cy="261610"/>
          </a:xfrm>
          <a:prstGeom prst="rect">
            <a:avLst/>
          </a:prstGeom>
          <a:noFill/>
        </p:spPr>
        <p:txBody>
          <a:bodyPr wrap="none" rtlCol="0">
            <a:spAutoFit/>
          </a:bodyPr>
          <a:lstStyle/>
          <a:p>
            <a:r>
              <a:rPr lang="ru-RU" sz="1100" b="1" dirty="0" smtClean="0"/>
              <a:t>5</a:t>
            </a:r>
            <a:endParaRPr lang="ru-RU" sz="1100" b="1" dirty="0"/>
          </a:p>
        </p:txBody>
      </p:sp>
      <p:grpSp>
        <p:nvGrpSpPr>
          <p:cNvPr id="8" name="Группа 7"/>
          <p:cNvGrpSpPr/>
          <p:nvPr/>
        </p:nvGrpSpPr>
        <p:grpSpPr>
          <a:xfrm>
            <a:off x="4586730" y="0"/>
            <a:ext cx="2169376" cy="2213855"/>
            <a:chOff x="4586730" y="0"/>
            <a:chExt cx="2169376" cy="2213855"/>
          </a:xfrm>
        </p:grpSpPr>
        <p:sp>
          <p:nvSpPr>
            <p:cNvPr id="161" name="Text Box 94"/>
            <p:cNvSpPr txBox="1">
              <a:spLocks noChangeArrowheads="1"/>
            </p:cNvSpPr>
            <p:nvPr/>
          </p:nvSpPr>
          <p:spPr bwMode="auto">
            <a:xfrm>
              <a:off x="5171781" y="117323"/>
              <a:ext cx="1223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H</a:t>
              </a:r>
              <a:r>
                <a:rPr lang="en-US" altLang="ru-RU" baseline="-25000" smtClean="0">
                  <a:solidFill>
                    <a:prstClr val="black"/>
                  </a:solidFill>
                </a:rPr>
                <a:t>2</a:t>
              </a:r>
              <a:r>
                <a:rPr lang="en-US" altLang="ru-RU" smtClean="0">
                  <a:solidFill>
                    <a:prstClr val="black"/>
                  </a:solidFill>
                </a:rPr>
                <a:t>OH</a:t>
              </a:r>
              <a:endParaRPr lang="ru-RU" altLang="ru-RU" smtClean="0">
                <a:solidFill>
                  <a:prstClr val="black"/>
                </a:solidFill>
              </a:endParaRPr>
            </a:p>
          </p:txBody>
        </p:sp>
        <p:sp>
          <p:nvSpPr>
            <p:cNvPr id="162" name="Line 95"/>
            <p:cNvSpPr>
              <a:spLocks noChangeShapeType="1"/>
            </p:cNvSpPr>
            <p:nvPr/>
          </p:nvSpPr>
          <p:spPr bwMode="auto">
            <a:xfrm>
              <a:off x="5316243" y="406248"/>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3" name="Text Box 96"/>
            <p:cNvSpPr txBox="1">
              <a:spLocks noChangeArrowheads="1"/>
            </p:cNvSpPr>
            <p:nvPr/>
          </p:nvSpPr>
          <p:spPr bwMode="auto">
            <a:xfrm>
              <a:off x="5171781" y="549123"/>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64" name="Text Box 97"/>
            <p:cNvSpPr txBox="1">
              <a:spLocks noChangeArrowheads="1"/>
            </p:cNvSpPr>
            <p:nvPr/>
          </p:nvSpPr>
          <p:spPr bwMode="auto">
            <a:xfrm>
              <a:off x="5171781" y="980923"/>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65" name="Line 98"/>
            <p:cNvSpPr>
              <a:spLocks noChangeShapeType="1"/>
            </p:cNvSpPr>
            <p:nvPr/>
          </p:nvSpPr>
          <p:spPr bwMode="auto">
            <a:xfrm>
              <a:off x="5316243" y="836461"/>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6" name="Line 99"/>
            <p:cNvSpPr>
              <a:spLocks noChangeShapeType="1"/>
            </p:cNvSpPr>
            <p:nvPr/>
          </p:nvSpPr>
          <p:spPr bwMode="auto">
            <a:xfrm>
              <a:off x="5316243" y="1269848"/>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67" name="Text Box 100"/>
            <p:cNvSpPr txBox="1">
              <a:spLocks noChangeArrowheads="1"/>
            </p:cNvSpPr>
            <p:nvPr/>
          </p:nvSpPr>
          <p:spPr bwMode="auto">
            <a:xfrm>
              <a:off x="5171781" y="1412723"/>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68" name="Text Box 101"/>
            <p:cNvSpPr txBox="1">
              <a:spLocks noChangeArrowheads="1"/>
            </p:cNvSpPr>
            <p:nvPr/>
          </p:nvSpPr>
          <p:spPr bwMode="auto">
            <a:xfrm>
              <a:off x="5171781" y="1844523"/>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С</a:t>
              </a:r>
              <a:r>
                <a:rPr lang="en-US" altLang="ru-RU" dirty="0" smtClean="0">
                  <a:solidFill>
                    <a:prstClr val="black"/>
                  </a:solidFill>
                </a:rPr>
                <a:t>H</a:t>
              </a:r>
              <a:r>
                <a:rPr lang="en-US" altLang="ru-RU" baseline="-25000" dirty="0" smtClean="0">
                  <a:solidFill>
                    <a:prstClr val="black"/>
                  </a:solidFill>
                </a:rPr>
                <a:t>2</a:t>
              </a:r>
              <a:r>
                <a:rPr lang="ru-RU" altLang="ru-RU" baseline="-25000" dirty="0" smtClean="0">
                  <a:solidFill>
                    <a:prstClr val="black"/>
                  </a:solidFill>
                </a:rPr>
                <a:t> </a:t>
              </a:r>
              <a:r>
                <a:rPr lang="ru-RU" altLang="ru-RU" dirty="0">
                  <a:solidFill>
                    <a:prstClr val="black"/>
                  </a:solidFill>
                </a:rPr>
                <a:t>-</a:t>
              </a:r>
              <a:r>
                <a:rPr lang="ru-RU" altLang="ru-RU" dirty="0" smtClean="0">
                  <a:solidFill>
                    <a:prstClr val="black"/>
                  </a:solidFill>
                </a:rPr>
                <a:t> </a:t>
              </a:r>
              <a:r>
                <a:rPr lang="en-US" altLang="ru-RU" dirty="0" smtClean="0">
                  <a:solidFill>
                    <a:prstClr val="black"/>
                  </a:solidFill>
                </a:rPr>
                <a:t>O</a:t>
              </a:r>
              <a:r>
                <a:rPr lang="ru-RU" altLang="ru-RU" dirty="0">
                  <a:solidFill>
                    <a:prstClr val="black"/>
                  </a:solidFill>
                </a:rPr>
                <a:t> - </a:t>
              </a:r>
              <a:r>
                <a:rPr lang="ru-RU" altLang="ru-RU" dirty="0" smtClean="0">
                  <a:solidFill>
                    <a:prstClr val="black"/>
                  </a:solidFill>
                </a:rPr>
                <a:t> </a:t>
              </a:r>
              <a:r>
                <a:rPr lang="en-US" altLang="ru-RU" dirty="0" smtClean="0">
                  <a:solidFill>
                    <a:prstClr val="black"/>
                  </a:solidFill>
                </a:rPr>
                <a:t>P</a:t>
              </a:r>
              <a:endParaRPr lang="ru-RU" altLang="ru-RU" baseline="-25000" dirty="0" smtClean="0">
                <a:solidFill>
                  <a:prstClr val="black"/>
                </a:solidFill>
              </a:endParaRPr>
            </a:p>
          </p:txBody>
        </p:sp>
        <p:sp>
          <p:nvSpPr>
            <p:cNvPr id="169" name="Line 102"/>
            <p:cNvSpPr>
              <a:spLocks noChangeShapeType="1"/>
            </p:cNvSpPr>
            <p:nvPr/>
          </p:nvSpPr>
          <p:spPr bwMode="auto">
            <a:xfrm>
              <a:off x="5316243" y="1700061"/>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0" name="Line 107"/>
            <p:cNvSpPr>
              <a:spLocks noChangeShapeType="1"/>
            </p:cNvSpPr>
            <p:nvPr/>
          </p:nvSpPr>
          <p:spPr bwMode="auto">
            <a:xfrm>
              <a:off x="5027318" y="1131736"/>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1" name="Line 108"/>
            <p:cNvSpPr>
              <a:spLocks noChangeShapeType="1"/>
            </p:cNvSpPr>
            <p:nvPr/>
          </p:nvSpPr>
          <p:spPr bwMode="auto">
            <a:xfrm>
              <a:off x="5460706" y="1131736"/>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2" name="Text Box 109"/>
            <p:cNvSpPr txBox="1">
              <a:spLocks noChangeArrowheads="1"/>
            </p:cNvSpPr>
            <p:nvPr/>
          </p:nvSpPr>
          <p:spPr bwMode="auto">
            <a:xfrm>
              <a:off x="4586730" y="987273"/>
              <a:ext cx="610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H</a:t>
              </a:r>
              <a:r>
                <a:rPr lang="ru-RU" altLang="ru-RU" dirty="0">
                  <a:solidFill>
                    <a:prstClr val="black"/>
                  </a:solidFill>
                </a:rPr>
                <a:t>О</a:t>
              </a:r>
              <a:endParaRPr lang="ru-RU" altLang="ru-RU" dirty="0" smtClean="0">
                <a:solidFill>
                  <a:prstClr val="black"/>
                </a:solidFill>
              </a:endParaRPr>
            </a:p>
          </p:txBody>
        </p:sp>
        <p:sp>
          <p:nvSpPr>
            <p:cNvPr id="173" name="Text Box 110"/>
            <p:cNvSpPr txBox="1">
              <a:spLocks noChangeArrowheads="1"/>
            </p:cNvSpPr>
            <p:nvPr/>
          </p:nvSpPr>
          <p:spPr bwMode="auto">
            <a:xfrm>
              <a:off x="5605168" y="966636"/>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H</a:t>
              </a:r>
              <a:endParaRPr lang="ru-RU" altLang="ru-RU" dirty="0" smtClean="0">
                <a:solidFill>
                  <a:prstClr val="black"/>
                </a:solidFill>
              </a:endParaRPr>
            </a:p>
          </p:txBody>
        </p:sp>
        <p:sp>
          <p:nvSpPr>
            <p:cNvPr id="174" name="Line 111"/>
            <p:cNvSpPr>
              <a:spLocks noChangeShapeType="1"/>
            </p:cNvSpPr>
            <p:nvPr/>
          </p:nvSpPr>
          <p:spPr bwMode="auto">
            <a:xfrm>
              <a:off x="5027318" y="1563536"/>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5" name="Line 112"/>
            <p:cNvSpPr>
              <a:spLocks noChangeShapeType="1"/>
            </p:cNvSpPr>
            <p:nvPr/>
          </p:nvSpPr>
          <p:spPr bwMode="auto">
            <a:xfrm>
              <a:off x="5460706" y="1563536"/>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6" name="Text Box 113"/>
            <p:cNvSpPr txBox="1">
              <a:spLocks noChangeArrowheads="1"/>
            </p:cNvSpPr>
            <p:nvPr/>
          </p:nvSpPr>
          <p:spPr bwMode="auto">
            <a:xfrm>
              <a:off x="4739981" y="1419073"/>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77" name="Text Box 114"/>
            <p:cNvSpPr txBox="1">
              <a:spLocks noChangeArrowheads="1"/>
            </p:cNvSpPr>
            <p:nvPr/>
          </p:nvSpPr>
          <p:spPr bwMode="auto">
            <a:xfrm>
              <a:off x="5603581" y="1412723"/>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78" name="Line 116"/>
            <p:cNvSpPr>
              <a:spLocks noChangeShapeType="1"/>
            </p:cNvSpPr>
            <p:nvPr/>
          </p:nvSpPr>
          <p:spPr bwMode="auto">
            <a:xfrm>
              <a:off x="5460706" y="687236"/>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79" name="Line 119"/>
            <p:cNvSpPr>
              <a:spLocks noChangeShapeType="1"/>
            </p:cNvSpPr>
            <p:nvPr/>
          </p:nvSpPr>
          <p:spPr bwMode="auto">
            <a:xfrm>
              <a:off x="5460706" y="76502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80" name="Text Box 120"/>
            <p:cNvSpPr txBox="1">
              <a:spLocks noChangeArrowheads="1"/>
            </p:cNvSpPr>
            <p:nvPr/>
          </p:nvSpPr>
          <p:spPr bwMode="auto">
            <a:xfrm>
              <a:off x="5676606" y="549123"/>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O</a:t>
              </a:r>
              <a:endParaRPr lang="ru-RU" altLang="ru-RU" dirty="0" smtClean="0">
                <a:solidFill>
                  <a:prstClr val="black"/>
                </a:solidFill>
              </a:endParaRPr>
            </a:p>
          </p:txBody>
        </p:sp>
        <p:sp>
          <p:nvSpPr>
            <p:cNvPr id="181" name="Oval 82"/>
            <p:cNvSpPr>
              <a:spLocks noChangeArrowheads="1"/>
            </p:cNvSpPr>
            <p:nvPr/>
          </p:nvSpPr>
          <p:spPr bwMode="auto">
            <a:xfrm>
              <a:off x="6230688" y="1916084"/>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93" name="TextBox 92"/>
            <p:cNvSpPr txBox="1"/>
            <p:nvPr/>
          </p:nvSpPr>
          <p:spPr>
            <a:xfrm>
              <a:off x="5183927" y="0"/>
              <a:ext cx="256802" cy="261610"/>
            </a:xfrm>
            <a:prstGeom prst="rect">
              <a:avLst/>
            </a:prstGeom>
            <a:noFill/>
          </p:spPr>
          <p:txBody>
            <a:bodyPr wrap="none" rtlCol="0">
              <a:spAutoFit/>
            </a:bodyPr>
            <a:lstStyle/>
            <a:p>
              <a:r>
                <a:rPr lang="ru-RU" sz="1100" b="1" dirty="0" smtClean="0"/>
                <a:t>1</a:t>
              </a:r>
              <a:endParaRPr lang="ru-RU" sz="1100" b="1" dirty="0"/>
            </a:p>
          </p:txBody>
        </p:sp>
        <p:sp>
          <p:nvSpPr>
            <p:cNvPr id="99" name="TextBox 98"/>
            <p:cNvSpPr txBox="1"/>
            <p:nvPr/>
          </p:nvSpPr>
          <p:spPr>
            <a:xfrm>
              <a:off x="5114817" y="476672"/>
              <a:ext cx="256802" cy="261610"/>
            </a:xfrm>
            <a:prstGeom prst="rect">
              <a:avLst/>
            </a:prstGeom>
            <a:noFill/>
          </p:spPr>
          <p:txBody>
            <a:bodyPr wrap="none" rtlCol="0">
              <a:spAutoFit/>
            </a:bodyPr>
            <a:lstStyle/>
            <a:p>
              <a:r>
                <a:rPr lang="ru-RU" sz="1100" b="1" dirty="0" smtClean="0"/>
                <a:t>2</a:t>
              </a:r>
              <a:endParaRPr lang="ru-RU" sz="1100" b="1" dirty="0"/>
            </a:p>
          </p:txBody>
        </p:sp>
        <p:sp>
          <p:nvSpPr>
            <p:cNvPr id="100" name="TextBox 99"/>
            <p:cNvSpPr txBox="1"/>
            <p:nvPr/>
          </p:nvSpPr>
          <p:spPr>
            <a:xfrm>
              <a:off x="5135610" y="918114"/>
              <a:ext cx="256802" cy="261610"/>
            </a:xfrm>
            <a:prstGeom prst="rect">
              <a:avLst/>
            </a:prstGeom>
            <a:noFill/>
          </p:spPr>
          <p:txBody>
            <a:bodyPr wrap="none" rtlCol="0">
              <a:spAutoFit/>
            </a:bodyPr>
            <a:lstStyle/>
            <a:p>
              <a:r>
                <a:rPr lang="ru-RU" sz="1100" b="1" dirty="0" smtClean="0"/>
                <a:t>3</a:t>
              </a:r>
              <a:endParaRPr lang="ru-RU" sz="1100" b="1" dirty="0"/>
            </a:p>
          </p:txBody>
        </p:sp>
        <p:sp>
          <p:nvSpPr>
            <p:cNvPr id="101" name="TextBox 100"/>
            <p:cNvSpPr txBox="1"/>
            <p:nvPr/>
          </p:nvSpPr>
          <p:spPr>
            <a:xfrm>
              <a:off x="5135610" y="1350162"/>
              <a:ext cx="256802" cy="261610"/>
            </a:xfrm>
            <a:prstGeom prst="rect">
              <a:avLst/>
            </a:prstGeom>
            <a:noFill/>
          </p:spPr>
          <p:txBody>
            <a:bodyPr wrap="none" rtlCol="0">
              <a:spAutoFit/>
            </a:bodyPr>
            <a:lstStyle/>
            <a:p>
              <a:r>
                <a:rPr lang="ru-RU" sz="1100" b="1" dirty="0" smtClean="0"/>
                <a:t>4</a:t>
              </a:r>
              <a:endParaRPr lang="ru-RU" sz="1100" b="1" dirty="0"/>
            </a:p>
          </p:txBody>
        </p:sp>
        <p:sp>
          <p:nvSpPr>
            <p:cNvPr id="102" name="TextBox 101"/>
            <p:cNvSpPr txBox="1"/>
            <p:nvPr/>
          </p:nvSpPr>
          <p:spPr>
            <a:xfrm>
              <a:off x="5135610" y="1755788"/>
              <a:ext cx="256802" cy="261610"/>
            </a:xfrm>
            <a:prstGeom prst="rect">
              <a:avLst/>
            </a:prstGeom>
            <a:noFill/>
          </p:spPr>
          <p:txBody>
            <a:bodyPr wrap="none" rtlCol="0">
              <a:spAutoFit/>
            </a:bodyPr>
            <a:lstStyle/>
            <a:p>
              <a:r>
                <a:rPr lang="ru-RU" sz="1100" b="1" dirty="0" smtClean="0"/>
                <a:t>5</a:t>
              </a:r>
              <a:endParaRPr lang="ru-RU" sz="1100" b="1" dirty="0"/>
            </a:p>
          </p:txBody>
        </p:sp>
      </p:grpSp>
      <p:grpSp>
        <p:nvGrpSpPr>
          <p:cNvPr id="11" name="Группа 10"/>
          <p:cNvGrpSpPr/>
          <p:nvPr/>
        </p:nvGrpSpPr>
        <p:grpSpPr>
          <a:xfrm>
            <a:off x="4668272" y="3795774"/>
            <a:ext cx="2043027" cy="2468329"/>
            <a:chOff x="4668272" y="3795774"/>
            <a:chExt cx="2043027" cy="2468329"/>
          </a:xfrm>
        </p:grpSpPr>
        <p:sp>
          <p:nvSpPr>
            <p:cNvPr id="183" name="Line 95"/>
            <p:cNvSpPr>
              <a:spLocks noChangeShapeType="1"/>
            </p:cNvSpPr>
            <p:nvPr/>
          </p:nvSpPr>
          <p:spPr bwMode="auto">
            <a:xfrm>
              <a:off x="5271436" y="4456496"/>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84" name="Text Box 96"/>
            <p:cNvSpPr txBox="1">
              <a:spLocks noChangeArrowheads="1"/>
            </p:cNvSpPr>
            <p:nvPr/>
          </p:nvSpPr>
          <p:spPr bwMode="auto">
            <a:xfrm>
              <a:off x="5126974" y="4599371"/>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85" name="Text Box 97"/>
            <p:cNvSpPr txBox="1">
              <a:spLocks noChangeArrowheads="1"/>
            </p:cNvSpPr>
            <p:nvPr/>
          </p:nvSpPr>
          <p:spPr bwMode="auto">
            <a:xfrm>
              <a:off x="5126974" y="5031171"/>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86" name="Line 98"/>
            <p:cNvSpPr>
              <a:spLocks noChangeShapeType="1"/>
            </p:cNvSpPr>
            <p:nvPr/>
          </p:nvSpPr>
          <p:spPr bwMode="auto">
            <a:xfrm>
              <a:off x="5271436" y="4886709"/>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87" name="Line 99"/>
            <p:cNvSpPr>
              <a:spLocks noChangeShapeType="1"/>
            </p:cNvSpPr>
            <p:nvPr/>
          </p:nvSpPr>
          <p:spPr bwMode="auto">
            <a:xfrm>
              <a:off x="5271436" y="5320096"/>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88" name="Text Box 100"/>
            <p:cNvSpPr txBox="1">
              <a:spLocks noChangeArrowheads="1"/>
            </p:cNvSpPr>
            <p:nvPr/>
          </p:nvSpPr>
          <p:spPr bwMode="auto">
            <a:xfrm>
              <a:off x="5126974" y="5462971"/>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89" name="Text Box 101"/>
            <p:cNvSpPr txBox="1">
              <a:spLocks noChangeArrowheads="1"/>
            </p:cNvSpPr>
            <p:nvPr/>
          </p:nvSpPr>
          <p:spPr bwMode="auto">
            <a:xfrm>
              <a:off x="5126974" y="5894771"/>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С</a:t>
              </a:r>
              <a:r>
                <a:rPr lang="en-US" altLang="ru-RU" dirty="0" smtClean="0">
                  <a:solidFill>
                    <a:prstClr val="black"/>
                  </a:solidFill>
                </a:rPr>
                <a:t>H</a:t>
              </a:r>
              <a:r>
                <a:rPr lang="en-US" altLang="ru-RU" baseline="-25000" dirty="0" smtClean="0">
                  <a:solidFill>
                    <a:prstClr val="black"/>
                  </a:solidFill>
                </a:rPr>
                <a:t>2</a:t>
              </a:r>
              <a:r>
                <a:rPr lang="ru-RU" altLang="ru-RU" baseline="-25000" dirty="0" smtClean="0">
                  <a:solidFill>
                    <a:prstClr val="black"/>
                  </a:solidFill>
                </a:rPr>
                <a:t> </a:t>
              </a:r>
              <a:r>
                <a:rPr lang="ru-RU" altLang="ru-RU" dirty="0">
                  <a:solidFill>
                    <a:prstClr val="black"/>
                  </a:solidFill>
                </a:rPr>
                <a:t>-</a:t>
              </a:r>
              <a:r>
                <a:rPr lang="ru-RU" altLang="ru-RU" dirty="0" smtClean="0">
                  <a:solidFill>
                    <a:prstClr val="black"/>
                  </a:solidFill>
                </a:rPr>
                <a:t> </a:t>
              </a:r>
              <a:r>
                <a:rPr lang="en-US" altLang="ru-RU" dirty="0" smtClean="0">
                  <a:solidFill>
                    <a:prstClr val="black"/>
                  </a:solidFill>
                </a:rPr>
                <a:t>O</a:t>
              </a:r>
              <a:r>
                <a:rPr lang="ru-RU" altLang="ru-RU" dirty="0">
                  <a:solidFill>
                    <a:prstClr val="black"/>
                  </a:solidFill>
                </a:rPr>
                <a:t> - </a:t>
              </a:r>
              <a:r>
                <a:rPr lang="ru-RU" altLang="ru-RU" dirty="0" smtClean="0">
                  <a:solidFill>
                    <a:prstClr val="black"/>
                  </a:solidFill>
                </a:rPr>
                <a:t> </a:t>
              </a:r>
              <a:r>
                <a:rPr lang="en-US" altLang="ru-RU" dirty="0" smtClean="0">
                  <a:solidFill>
                    <a:prstClr val="black"/>
                  </a:solidFill>
                </a:rPr>
                <a:t>P</a:t>
              </a:r>
              <a:endParaRPr lang="ru-RU" altLang="ru-RU" baseline="-25000" dirty="0" smtClean="0">
                <a:solidFill>
                  <a:prstClr val="black"/>
                </a:solidFill>
              </a:endParaRPr>
            </a:p>
          </p:txBody>
        </p:sp>
        <p:sp>
          <p:nvSpPr>
            <p:cNvPr id="190" name="Line 102"/>
            <p:cNvSpPr>
              <a:spLocks noChangeShapeType="1"/>
            </p:cNvSpPr>
            <p:nvPr/>
          </p:nvSpPr>
          <p:spPr bwMode="auto">
            <a:xfrm>
              <a:off x="5271436" y="5750309"/>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91" name="Line 107"/>
            <p:cNvSpPr>
              <a:spLocks noChangeShapeType="1"/>
            </p:cNvSpPr>
            <p:nvPr/>
          </p:nvSpPr>
          <p:spPr bwMode="auto">
            <a:xfrm>
              <a:off x="4982511" y="5181984"/>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92" name="Line 108"/>
            <p:cNvSpPr>
              <a:spLocks noChangeShapeType="1"/>
            </p:cNvSpPr>
            <p:nvPr/>
          </p:nvSpPr>
          <p:spPr bwMode="auto">
            <a:xfrm>
              <a:off x="5415899" y="5181984"/>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93" name="Text Box 109"/>
            <p:cNvSpPr txBox="1">
              <a:spLocks noChangeArrowheads="1"/>
            </p:cNvSpPr>
            <p:nvPr/>
          </p:nvSpPr>
          <p:spPr bwMode="auto">
            <a:xfrm>
              <a:off x="4695174" y="5037521"/>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94" name="Text Box 110"/>
            <p:cNvSpPr txBox="1">
              <a:spLocks noChangeArrowheads="1"/>
            </p:cNvSpPr>
            <p:nvPr/>
          </p:nvSpPr>
          <p:spPr bwMode="auto">
            <a:xfrm>
              <a:off x="5560361" y="5016884"/>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95" name="Line 111"/>
            <p:cNvSpPr>
              <a:spLocks noChangeShapeType="1"/>
            </p:cNvSpPr>
            <p:nvPr/>
          </p:nvSpPr>
          <p:spPr bwMode="auto">
            <a:xfrm>
              <a:off x="4982511" y="5613784"/>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96" name="Line 112"/>
            <p:cNvSpPr>
              <a:spLocks noChangeShapeType="1"/>
            </p:cNvSpPr>
            <p:nvPr/>
          </p:nvSpPr>
          <p:spPr bwMode="auto">
            <a:xfrm>
              <a:off x="5415899" y="5613784"/>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97" name="Text Box 113"/>
            <p:cNvSpPr txBox="1">
              <a:spLocks noChangeArrowheads="1"/>
            </p:cNvSpPr>
            <p:nvPr/>
          </p:nvSpPr>
          <p:spPr bwMode="auto">
            <a:xfrm>
              <a:off x="4695174" y="5469321"/>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98" name="Text Box 114"/>
            <p:cNvSpPr txBox="1">
              <a:spLocks noChangeArrowheads="1"/>
            </p:cNvSpPr>
            <p:nvPr/>
          </p:nvSpPr>
          <p:spPr bwMode="auto">
            <a:xfrm>
              <a:off x="5558774" y="5462971"/>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202" name="Oval 82"/>
            <p:cNvSpPr>
              <a:spLocks noChangeArrowheads="1"/>
            </p:cNvSpPr>
            <p:nvPr/>
          </p:nvSpPr>
          <p:spPr bwMode="auto">
            <a:xfrm>
              <a:off x="6185881" y="5966332"/>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05" name="Text Box 19"/>
            <p:cNvSpPr txBox="1">
              <a:spLocks noChangeArrowheads="1"/>
            </p:cNvSpPr>
            <p:nvPr/>
          </p:nvSpPr>
          <p:spPr bwMode="auto">
            <a:xfrm>
              <a:off x="5126974" y="4148199"/>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206" name="Line 29"/>
            <p:cNvSpPr>
              <a:spLocks noChangeShapeType="1"/>
            </p:cNvSpPr>
            <p:nvPr/>
          </p:nvSpPr>
          <p:spPr bwMode="auto">
            <a:xfrm>
              <a:off x="5415899" y="4310124"/>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07" name="Line 30"/>
            <p:cNvSpPr>
              <a:spLocks noChangeShapeType="1"/>
            </p:cNvSpPr>
            <p:nvPr/>
          </p:nvSpPr>
          <p:spPr bwMode="auto">
            <a:xfrm>
              <a:off x="5415899" y="4383149"/>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08" name="Text Box 31"/>
            <p:cNvSpPr txBox="1">
              <a:spLocks noChangeArrowheads="1"/>
            </p:cNvSpPr>
            <p:nvPr/>
          </p:nvSpPr>
          <p:spPr bwMode="auto">
            <a:xfrm>
              <a:off x="5560362" y="4160899"/>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209" name="Line 32"/>
            <p:cNvSpPr>
              <a:spLocks noChangeShapeType="1"/>
            </p:cNvSpPr>
            <p:nvPr/>
          </p:nvSpPr>
          <p:spPr bwMode="auto">
            <a:xfrm flipV="1">
              <a:off x="5417487" y="4011674"/>
              <a:ext cx="142875"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10" name="Text Box 34"/>
            <p:cNvSpPr txBox="1">
              <a:spLocks noChangeArrowheads="1"/>
            </p:cNvSpPr>
            <p:nvPr/>
          </p:nvSpPr>
          <p:spPr bwMode="auto">
            <a:xfrm>
              <a:off x="5487337" y="3795774"/>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11" name="Line 107"/>
            <p:cNvSpPr>
              <a:spLocks noChangeShapeType="1"/>
            </p:cNvSpPr>
            <p:nvPr/>
          </p:nvSpPr>
          <p:spPr bwMode="auto">
            <a:xfrm>
              <a:off x="4955609" y="47767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12" name="Line 108"/>
            <p:cNvSpPr>
              <a:spLocks noChangeShapeType="1"/>
            </p:cNvSpPr>
            <p:nvPr/>
          </p:nvSpPr>
          <p:spPr bwMode="auto">
            <a:xfrm>
              <a:off x="5388997" y="47767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13" name="Text Box 109"/>
            <p:cNvSpPr txBox="1">
              <a:spLocks noChangeArrowheads="1"/>
            </p:cNvSpPr>
            <p:nvPr/>
          </p:nvSpPr>
          <p:spPr bwMode="auto">
            <a:xfrm>
              <a:off x="4668272" y="4599619"/>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214" name="Text Box 110"/>
            <p:cNvSpPr txBox="1">
              <a:spLocks noChangeArrowheads="1"/>
            </p:cNvSpPr>
            <p:nvPr/>
          </p:nvSpPr>
          <p:spPr bwMode="auto">
            <a:xfrm>
              <a:off x="5558823" y="4599619"/>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OH</a:t>
              </a:r>
              <a:endParaRPr lang="ru-RU" altLang="ru-RU" dirty="0" smtClean="0">
                <a:solidFill>
                  <a:prstClr val="black"/>
                </a:solidFill>
              </a:endParaRPr>
            </a:p>
          </p:txBody>
        </p:sp>
        <p:sp>
          <p:nvSpPr>
            <p:cNvPr id="94" name="TextBox 93"/>
            <p:cNvSpPr txBox="1"/>
            <p:nvPr/>
          </p:nvSpPr>
          <p:spPr>
            <a:xfrm>
              <a:off x="5148270" y="4017394"/>
              <a:ext cx="256802" cy="261610"/>
            </a:xfrm>
            <a:prstGeom prst="rect">
              <a:avLst/>
            </a:prstGeom>
            <a:noFill/>
          </p:spPr>
          <p:txBody>
            <a:bodyPr wrap="none" rtlCol="0">
              <a:spAutoFit/>
            </a:bodyPr>
            <a:lstStyle/>
            <a:p>
              <a:r>
                <a:rPr lang="ru-RU" sz="1100" b="1" dirty="0" smtClean="0"/>
                <a:t>1</a:t>
              </a:r>
              <a:endParaRPr lang="ru-RU" sz="1100" b="1" dirty="0"/>
            </a:p>
          </p:txBody>
        </p:sp>
        <p:sp>
          <p:nvSpPr>
            <p:cNvPr id="103" name="TextBox 102"/>
            <p:cNvSpPr txBox="1"/>
            <p:nvPr/>
          </p:nvSpPr>
          <p:spPr>
            <a:xfrm>
              <a:off x="5078285" y="4498483"/>
              <a:ext cx="256802" cy="261610"/>
            </a:xfrm>
            <a:prstGeom prst="rect">
              <a:avLst/>
            </a:prstGeom>
            <a:noFill/>
          </p:spPr>
          <p:txBody>
            <a:bodyPr wrap="none" rtlCol="0">
              <a:spAutoFit/>
            </a:bodyPr>
            <a:lstStyle/>
            <a:p>
              <a:r>
                <a:rPr lang="ru-RU" sz="1100" b="1" dirty="0" smtClean="0"/>
                <a:t>2</a:t>
              </a:r>
              <a:endParaRPr lang="ru-RU" sz="1100" b="1" dirty="0"/>
            </a:p>
          </p:txBody>
        </p:sp>
        <p:sp>
          <p:nvSpPr>
            <p:cNvPr id="104" name="TextBox 103"/>
            <p:cNvSpPr txBox="1"/>
            <p:nvPr/>
          </p:nvSpPr>
          <p:spPr>
            <a:xfrm>
              <a:off x="5099078" y="4939925"/>
              <a:ext cx="256802" cy="261610"/>
            </a:xfrm>
            <a:prstGeom prst="rect">
              <a:avLst/>
            </a:prstGeom>
            <a:noFill/>
          </p:spPr>
          <p:txBody>
            <a:bodyPr wrap="none" rtlCol="0">
              <a:spAutoFit/>
            </a:bodyPr>
            <a:lstStyle/>
            <a:p>
              <a:r>
                <a:rPr lang="ru-RU" sz="1100" b="1" dirty="0" smtClean="0"/>
                <a:t>3</a:t>
              </a:r>
              <a:endParaRPr lang="ru-RU" sz="1100" b="1" dirty="0"/>
            </a:p>
          </p:txBody>
        </p:sp>
        <p:sp>
          <p:nvSpPr>
            <p:cNvPr id="105" name="TextBox 104"/>
            <p:cNvSpPr txBox="1"/>
            <p:nvPr/>
          </p:nvSpPr>
          <p:spPr>
            <a:xfrm>
              <a:off x="5099078" y="5371973"/>
              <a:ext cx="256802" cy="261610"/>
            </a:xfrm>
            <a:prstGeom prst="rect">
              <a:avLst/>
            </a:prstGeom>
            <a:noFill/>
          </p:spPr>
          <p:txBody>
            <a:bodyPr wrap="none" rtlCol="0">
              <a:spAutoFit/>
            </a:bodyPr>
            <a:lstStyle/>
            <a:p>
              <a:r>
                <a:rPr lang="ru-RU" sz="1100" b="1" dirty="0" smtClean="0"/>
                <a:t>4</a:t>
              </a:r>
              <a:endParaRPr lang="ru-RU" sz="1100" b="1" dirty="0"/>
            </a:p>
          </p:txBody>
        </p:sp>
        <p:sp>
          <p:nvSpPr>
            <p:cNvPr id="106" name="TextBox 105"/>
            <p:cNvSpPr txBox="1"/>
            <p:nvPr/>
          </p:nvSpPr>
          <p:spPr>
            <a:xfrm>
              <a:off x="5099078" y="5777599"/>
              <a:ext cx="256802" cy="261610"/>
            </a:xfrm>
            <a:prstGeom prst="rect">
              <a:avLst/>
            </a:prstGeom>
            <a:noFill/>
          </p:spPr>
          <p:txBody>
            <a:bodyPr wrap="none" rtlCol="0">
              <a:spAutoFit/>
            </a:bodyPr>
            <a:lstStyle/>
            <a:p>
              <a:r>
                <a:rPr lang="ru-RU" sz="1100" b="1" dirty="0" smtClean="0"/>
                <a:t>5</a:t>
              </a:r>
              <a:endParaRPr lang="ru-RU" sz="1100" b="1" dirty="0"/>
            </a:p>
          </p:txBody>
        </p:sp>
      </p:grpSp>
      <p:sp>
        <p:nvSpPr>
          <p:cNvPr id="2" name="Овал 1"/>
          <p:cNvSpPr/>
          <p:nvPr/>
        </p:nvSpPr>
        <p:spPr>
          <a:xfrm>
            <a:off x="2335914" y="2812227"/>
            <a:ext cx="503237" cy="352425"/>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Овал 107"/>
          <p:cNvSpPr/>
          <p:nvPr/>
        </p:nvSpPr>
        <p:spPr>
          <a:xfrm>
            <a:off x="1399289" y="2866147"/>
            <a:ext cx="384876" cy="26720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Дуга 3"/>
          <p:cNvSpPr/>
          <p:nvPr/>
        </p:nvSpPr>
        <p:spPr>
          <a:xfrm rot="8255103">
            <a:off x="1631834" y="2209067"/>
            <a:ext cx="732824" cy="1051129"/>
          </a:xfrm>
          <a:prstGeom prst="arc">
            <a:avLst>
              <a:gd name="adj1" fmla="val 15920582"/>
              <a:gd name="adj2" fmla="val 20768859"/>
            </a:avLst>
          </a:prstGeom>
          <a:ln w="3810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1" name="Полилиния 110"/>
          <p:cNvSpPr/>
          <p:nvPr/>
        </p:nvSpPr>
        <p:spPr>
          <a:xfrm>
            <a:off x="2157626" y="2544284"/>
            <a:ext cx="70338" cy="246961"/>
          </a:xfrm>
          <a:custGeom>
            <a:avLst/>
            <a:gdLst>
              <a:gd name="connsiteX0" fmla="*/ 70338 w 70338"/>
              <a:gd name="connsiteY0" fmla="*/ 0 h 246961"/>
              <a:gd name="connsiteX1" fmla="*/ 58615 w 70338"/>
              <a:gd name="connsiteY1" fmla="*/ 58616 h 246961"/>
              <a:gd name="connsiteX2" fmla="*/ 35169 w 70338"/>
              <a:gd name="connsiteY2" fmla="*/ 93785 h 246961"/>
              <a:gd name="connsiteX3" fmla="*/ 46892 w 70338"/>
              <a:gd name="connsiteY3" fmla="*/ 128954 h 246961"/>
              <a:gd name="connsiteX4" fmla="*/ 58615 w 70338"/>
              <a:gd name="connsiteY4" fmla="*/ 187569 h 246961"/>
              <a:gd name="connsiteX5" fmla="*/ 11723 w 70338"/>
              <a:gd name="connsiteY5" fmla="*/ 246185 h 246961"/>
              <a:gd name="connsiteX6" fmla="*/ 0 w 70338"/>
              <a:gd name="connsiteY6" fmla="*/ 246185 h 2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246961">
                <a:moveTo>
                  <a:pt x="70338" y="0"/>
                </a:moveTo>
                <a:cubicBezTo>
                  <a:pt x="66430" y="19539"/>
                  <a:pt x="65611" y="39959"/>
                  <a:pt x="58615" y="58616"/>
                </a:cubicBezTo>
                <a:cubicBezTo>
                  <a:pt x="53668" y="71808"/>
                  <a:pt x="37485" y="79887"/>
                  <a:pt x="35169" y="93785"/>
                </a:cubicBezTo>
                <a:cubicBezTo>
                  <a:pt x="33138" y="105974"/>
                  <a:pt x="43895" y="116966"/>
                  <a:pt x="46892" y="128954"/>
                </a:cubicBezTo>
                <a:cubicBezTo>
                  <a:pt x="51725" y="148284"/>
                  <a:pt x="54707" y="168031"/>
                  <a:pt x="58615" y="187569"/>
                </a:cubicBezTo>
                <a:cubicBezTo>
                  <a:pt x="45094" y="228133"/>
                  <a:pt x="54144" y="224974"/>
                  <a:pt x="11723" y="246185"/>
                </a:cubicBezTo>
                <a:cubicBezTo>
                  <a:pt x="8228" y="247933"/>
                  <a:pt x="3908" y="246185"/>
                  <a:pt x="0" y="24618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 name="Rectangle 2"/>
          <p:cNvSpPr>
            <a:spLocks noGrp="1" noChangeArrowheads="1"/>
          </p:cNvSpPr>
          <p:nvPr>
            <p:ph type="title"/>
          </p:nvPr>
        </p:nvSpPr>
        <p:spPr>
          <a:xfrm>
            <a:off x="0" y="117323"/>
            <a:ext cx="5148270" cy="706438"/>
          </a:xfrm>
        </p:spPr>
        <p:txBody>
          <a:bodyPr>
            <a:normAutofit fontScale="90000"/>
          </a:bodyPr>
          <a:lstStyle/>
          <a:p>
            <a:r>
              <a:rPr lang="en-US" altLang="ru-RU" sz="3600" b="1" dirty="0"/>
              <a:t>Reactions of the oxidative </a:t>
            </a:r>
            <a:r>
              <a:rPr lang="en-US" altLang="ru-RU" sz="3600" b="1" dirty="0" smtClean="0"/>
              <a:t>phase </a:t>
            </a:r>
            <a:r>
              <a:rPr lang="en-US" altLang="ru-RU" sz="3600" b="1" dirty="0"/>
              <a:t>of PPP</a:t>
            </a:r>
            <a:endParaRPr lang="ru-RU" altLang="ru-RU" sz="3600" dirty="0" smtClean="0"/>
          </a:p>
        </p:txBody>
      </p:sp>
      <p:sp>
        <p:nvSpPr>
          <p:cNvPr id="6" name="Полилиния 5"/>
          <p:cNvSpPr/>
          <p:nvPr/>
        </p:nvSpPr>
        <p:spPr>
          <a:xfrm>
            <a:off x="2486253" y="2003222"/>
            <a:ext cx="273997" cy="504092"/>
          </a:xfrm>
          <a:custGeom>
            <a:avLst/>
            <a:gdLst>
              <a:gd name="connsiteX0" fmla="*/ 134682 w 322251"/>
              <a:gd name="connsiteY0" fmla="*/ 293077 h 504092"/>
              <a:gd name="connsiteX1" fmla="*/ 193297 w 322251"/>
              <a:gd name="connsiteY1" fmla="*/ 269631 h 504092"/>
              <a:gd name="connsiteX2" fmla="*/ 251913 w 322251"/>
              <a:gd name="connsiteY2" fmla="*/ 234462 h 504092"/>
              <a:gd name="connsiteX3" fmla="*/ 275359 w 322251"/>
              <a:gd name="connsiteY3" fmla="*/ 211015 h 504092"/>
              <a:gd name="connsiteX4" fmla="*/ 310528 w 322251"/>
              <a:gd name="connsiteY4" fmla="*/ 187569 h 504092"/>
              <a:gd name="connsiteX5" fmla="*/ 322251 w 322251"/>
              <a:gd name="connsiteY5" fmla="*/ 152400 h 504092"/>
              <a:gd name="connsiteX6" fmla="*/ 310528 w 322251"/>
              <a:gd name="connsiteY6" fmla="*/ 70339 h 504092"/>
              <a:gd name="connsiteX7" fmla="*/ 298805 w 322251"/>
              <a:gd name="connsiteY7" fmla="*/ 35169 h 504092"/>
              <a:gd name="connsiteX8" fmla="*/ 181574 w 322251"/>
              <a:gd name="connsiteY8" fmla="*/ 0 h 504092"/>
              <a:gd name="connsiteX9" fmla="*/ 40897 w 322251"/>
              <a:gd name="connsiteY9" fmla="*/ 11723 h 504092"/>
              <a:gd name="connsiteX10" fmla="*/ 5728 w 322251"/>
              <a:gd name="connsiteY10" fmla="*/ 23446 h 504092"/>
              <a:gd name="connsiteX11" fmla="*/ 29174 w 322251"/>
              <a:gd name="connsiteY11" fmla="*/ 199292 h 504092"/>
              <a:gd name="connsiteX12" fmla="*/ 40897 w 322251"/>
              <a:gd name="connsiteY12" fmla="*/ 246185 h 504092"/>
              <a:gd name="connsiteX13" fmla="*/ 64344 w 322251"/>
              <a:gd name="connsiteY13" fmla="*/ 269631 h 504092"/>
              <a:gd name="connsiteX14" fmla="*/ 169851 w 322251"/>
              <a:gd name="connsiteY14" fmla="*/ 293077 h 504092"/>
              <a:gd name="connsiteX15" fmla="*/ 158128 w 322251"/>
              <a:gd name="connsiteY15" fmla="*/ 433754 h 504092"/>
              <a:gd name="connsiteX16" fmla="*/ 134682 w 322251"/>
              <a:gd name="connsiteY16" fmla="*/ 504092 h 50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51" h="504092">
                <a:moveTo>
                  <a:pt x="134682" y="293077"/>
                </a:moveTo>
                <a:cubicBezTo>
                  <a:pt x="154220" y="285262"/>
                  <a:pt x="175026" y="280071"/>
                  <a:pt x="193297" y="269631"/>
                </a:cubicBezTo>
                <a:cubicBezTo>
                  <a:pt x="283412" y="218137"/>
                  <a:pt x="141492" y="271269"/>
                  <a:pt x="251913" y="234462"/>
                </a:cubicBezTo>
                <a:cubicBezTo>
                  <a:pt x="259728" y="226646"/>
                  <a:pt x="266728" y="217920"/>
                  <a:pt x="275359" y="211015"/>
                </a:cubicBezTo>
                <a:cubicBezTo>
                  <a:pt x="286361" y="202213"/>
                  <a:pt x="301726" y="198571"/>
                  <a:pt x="310528" y="187569"/>
                </a:cubicBezTo>
                <a:cubicBezTo>
                  <a:pt x="318247" y="177920"/>
                  <a:pt x="318343" y="164123"/>
                  <a:pt x="322251" y="152400"/>
                </a:cubicBezTo>
                <a:cubicBezTo>
                  <a:pt x="318343" y="125046"/>
                  <a:pt x="315947" y="97434"/>
                  <a:pt x="310528" y="70339"/>
                </a:cubicBezTo>
                <a:cubicBezTo>
                  <a:pt x="308105" y="58222"/>
                  <a:pt x="308861" y="42352"/>
                  <a:pt x="298805" y="35169"/>
                </a:cubicBezTo>
                <a:cubicBezTo>
                  <a:pt x="283436" y="24191"/>
                  <a:pt x="206642" y="6267"/>
                  <a:pt x="181574" y="0"/>
                </a:cubicBezTo>
                <a:cubicBezTo>
                  <a:pt x="134682" y="3908"/>
                  <a:pt x="87539" y="5504"/>
                  <a:pt x="40897" y="11723"/>
                </a:cubicBezTo>
                <a:cubicBezTo>
                  <a:pt x="28648" y="13356"/>
                  <a:pt x="7607" y="11233"/>
                  <a:pt x="5728" y="23446"/>
                </a:cubicBezTo>
                <a:cubicBezTo>
                  <a:pt x="-10174" y="126811"/>
                  <a:pt x="10095" y="132515"/>
                  <a:pt x="29174" y="199292"/>
                </a:cubicBezTo>
                <a:cubicBezTo>
                  <a:pt x="33600" y="214784"/>
                  <a:pt x="33691" y="231774"/>
                  <a:pt x="40897" y="246185"/>
                </a:cubicBezTo>
                <a:cubicBezTo>
                  <a:pt x="45840" y="256071"/>
                  <a:pt x="54866" y="263944"/>
                  <a:pt x="64344" y="269631"/>
                </a:cubicBezTo>
                <a:cubicBezTo>
                  <a:pt x="86544" y="282951"/>
                  <a:pt x="155645" y="290709"/>
                  <a:pt x="169851" y="293077"/>
                </a:cubicBezTo>
                <a:cubicBezTo>
                  <a:pt x="165943" y="339969"/>
                  <a:pt x="165864" y="387339"/>
                  <a:pt x="158128" y="433754"/>
                </a:cubicBezTo>
                <a:cubicBezTo>
                  <a:pt x="154065" y="458132"/>
                  <a:pt x="134682" y="504092"/>
                  <a:pt x="134682" y="504092"/>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6"/>
          <p:cNvSpPr/>
          <p:nvPr/>
        </p:nvSpPr>
        <p:spPr>
          <a:xfrm>
            <a:off x="1723115" y="2151208"/>
            <a:ext cx="612799" cy="416160"/>
          </a:xfrm>
          <a:custGeom>
            <a:avLst/>
            <a:gdLst>
              <a:gd name="connsiteX0" fmla="*/ 480823 w 598703"/>
              <a:gd name="connsiteY0" fmla="*/ 205130 h 416160"/>
              <a:gd name="connsiteX1" fmla="*/ 539439 w 598703"/>
              <a:gd name="connsiteY1" fmla="*/ 193407 h 416160"/>
              <a:gd name="connsiteX2" fmla="*/ 574608 w 598703"/>
              <a:gd name="connsiteY2" fmla="*/ 181684 h 416160"/>
              <a:gd name="connsiteX3" fmla="*/ 598054 w 598703"/>
              <a:gd name="connsiteY3" fmla="*/ 111346 h 416160"/>
              <a:gd name="connsiteX4" fmla="*/ 586331 w 598703"/>
              <a:gd name="connsiteY4" fmla="*/ 5838 h 416160"/>
              <a:gd name="connsiteX5" fmla="*/ 492547 w 598703"/>
              <a:gd name="connsiteY5" fmla="*/ 41007 h 416160"/>
              <a:gd name="connsiteX6" fmla="*/ 480823 w 598703"/>
              <a:gd name="connsiteY6" fmla="*/ 193407 h 416160"/>
              <a:gd name="connsiteX7" fmla="*/ 457377 w 598703"/>
              <a:gd name="connsiteY7" fmla="*/ 216854 h 416160"/>
              <a:gd name="connsiteX8" fmla="*/ 293254 w 598703"/>
              <a:gd name="connsiteY8" fmla="*/ 205130 h 416160"/>
              <a:gd name="connsiteX9" fmla="*/ 258085 w 598703"/>
              <a:gd name="connsiteY9" fmla="*/ 193407 h 416160"/>
              <a:gd name="connsiteX10" fmla="*/ 35347 w 598703"/>
              <a:gd name="connsiteY10" fmla="*/ 216854 h 416160"/>
              <a:gd name="connsiteX11" fmla="*/ 11900 w 598703"/>
              <a:gd name="connsiteY11" fmla="*/ 240300 h 416160"/>
              <a:gd name="connsiteX12" fmla="*/ 11900 w 598703"/>
              <a:gd name="connsiteY12" fmla="*/ 310638 h 416160"/>
              <a:gd name="connsiteX13" fmla="*/ 47070 w 598703"/>
              <a:gd name="connsiteY13" fmla="*/ 322361 h 416160"/>
              <a:gd name="connsiteX14" fmla="*/ 105685 w 598703"/>
              <a:gd name="connsiteY14" fmla="*/ 369254 h 416160"/>
              <a:gd name="connsiteX15" fmla="*/ 187747 w 598703"/>
              <a:gd name="connsiteY15" fmla="*/ 416146 h 41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8703" h="416160">
                <a:moveTo>
                  <a:pt x="480823" y="205130"/>
                </a:moveTo>
                <a:cubicBezTo>
                  <a:pt x="500362" y="201222"/>
                  <a:pt x="520108" y="198240"/>
                  <a:pt x="539439" y="193407"/>
                </a:cubicBezTo>
                <a:cubicBezTo>
                  <a:pt x="551427" y="190410"/>
                  <a:pt x="567426" y="191739"/>
                  <a:pt x="574608" y="181684"/>
                </a:cubicBezTo>
                <a:cubicBezTo>
                  <a:pt x="588973" y="161573"/>
                  <a:pt x="598054" y="111346"/>
                  <a:pt x="598054" y="111346"/>
                </a:cubicBezTo>
                <a:cubicBezTo>
                  <a:pt x="594146" y="76177"/>
                  <a:pt x="607562" y="34147"/>
                  <a:pt x="586331" y="5838"/>
                </a:cubicBezTo>
                <a:cubicBezTo>
                  <a:pt x="569431" y="-16696"/>
                  <a:pt x="505029" y="32686"/>
                  <a:pt x="492547" y="41007"/>
                </a:cubicBezTo>
                <a:cubicBezTo>
                  <a:pt x="488639" y="91807"/>
                  <a:pt x="490815" y="143446"/>
                  <a:pt x="480823" y="193407"/>
                </a:cubicBezTo>
                <a:cubicBezTo>
                  <a:pt x="478655" y="204245"/>
                  <a:pt x="468408" y="216165"/>
                  <a:pt x="457377" y="216854"/>
                </a:cubicBezTo>
                <a:lnTo>
                  <a:pt x="293254" y="205130"/>
                </a:lnTo>
                <a:cubicBezTo>
                  <a:pt x="281531" y="201222"/>
                  <a:pt x="270442" y="193407"/>
                  <a:pt x="258085" y="193407"/>
                </a:cubicBezTo>
                <a:cubicBezTo>
                  <a:pt x="95661" y="193407"/>
                  <a:pt x="122553" y="187783"/>
                  <a:pt x="35347" y="216854"/>
                </a:cubicBezTo>
                <a:cubicBezTo>
                  <a:pt x="27531" y="224669"/>
                  <a:pt x="17587" y="230822"/>
                  <a:pt x="11900" y="240300"/>
                </a:cubicBezTo>
                <a:cubicBezTo>
                  <a:pt x="177" y="259838"/>
                  <a:pt x="-7638" y="291100"/>
                  <a:pt x="11900" y="310638"/>
                </a:cubicBezTo>
                <a:cubicBezTo>
                  <a:pt x="20638" y="319376"/>
                  <a:pt x="35347" y="318453"/>
                  <a:pt x="47070" y="322361"/>
                </a:cubicBezTo>
                <a:cubicBezTo>
                  <a:pt x="90390" y="387341"/>
                  <a:pt x="45731" y="335945"/>
                  <a:pt x="105685" y="369254"/>
                </a:cubicBezTo>
                <a:cubicBezTo>
                  <a:pt x="193991" y="418314"/>
                  <a:pt x="145803" y="416146"/>
                  <a:pt x="187747" y="416146"/>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9661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0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1"/>
                                        </p:tgtEl>
                                        <p:attrNameLst>
                                          <p:attrName>style.visibility</p:attrName>
                                        </p:attrNameLst>
                                      </p:cBhvr>
                                      <p:to>
                                        <p:strVal val="visible"/>
                                      </p:to>
                                    </p:set>
                                  </p:childTnLst>
                                </p:cTn>
                              </p:par>
                            </p:childTnLst>
                          </p:cTn>
                        </p:par>
                        <p:par>
                          <p:cTn id="28" fill="hold">
                            <p:stCondLst>
                              <p:cond delay="0"/>
                            </p:stCondLst>
                            <p:childTnLst>
                              <p:par>
                                <p:cTn id="29" presetID="22"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2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p:bldP spid="204" grpId="0"/>
      <p:bldP spid="2" grpId="0" animBg="1"/>
      <p:bldP spid="108" grpId="0" animBg="1"/>
      <p:bldP spid="4" grpId="0" animBg="1"/>
      <p:bldP spid="111" grpId="0" animBg="1"/>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323850" y="0"/>
            <a:ext cx="8496300" cy="706438"/>
          </a:xfrm>
        </p:spPr>
        <p:txBody>
          <a:bodyPr/>
          <a:lstStyle/>
          <a:p>
            <a:r>
              <a:rPr lang="en-US" altLang="ru-RU" sz="3600" b="1" dirty="0"/>
              <a:t>non-oxidative </a:t>
            </a:r>
            <a:r>
              <a:rPr lang="en-US" altLang="ru-RU" sz="3600" b="1" dirty="0" smtClean="0"/>
              <a:t>phase </a:t>
            </a:r>
            <a:r>
              <a:rPr lang="en-US" altLang="ru-RU" sz="3600" b="1" dirty="0"/>
              <a:t>of PPP</a:t>
            </a:r>
            <a:endParaRPr lang="ru-RU" altLang="ru-RU" sz="3600" dirty="0" smtClean="0"/>
          </a:p>
        </p:txBody>
      </p:sp>
      <p:pic>
        <p:nvPicPr>
          <p:cNvPr id="2" name="Рисунок 1"/>
          <p:cNvPicPr>
            <a:picLocks noChangeAspect="1"/>
          </p:cNvPicPr>
          <p:nvPr/>
        </p:nvPicPr>
        <p:blipFill>
          <a:blip r:embed="rId2"/>
          <a:stretch>
            <a:fillRect/>
          </a:stretch>
        </p:blipFill>
        <p:spPr>
          <a:xfrm>
            <a:off x="323850" y="706438"/>
            <a:ext cx="8291262" cy="5686003"/>
          </a:xfrm>
          <a:prstGeom prst="rect">
            <a:avLst/>
          </a:prstGeom>
        </p:spPr>
      </p:pic>
    </p:spTree>
    <p:extLst>
      <p:ext uri="{BB962C8B-B14F-4D97-AF65-F5344CB8AC3E}">
        <p14:creationId xmlns:p14="http://schemas.microsoft.com/office/powerpoint/2010/main" val="11099661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323850" y="0"/>
            <a:ext cx="8496300" cy="706438"/>
          </a:xfrm>
        </p:spPr>
        <p:txBody>
          <a:bodyPr/>
          <a:lstStyle/>
          <a:p>
            <a:r>
              <a:rPr lang="en-US" altLang="ru-RU" sz="3600" b="1" dirty="0"/>
              <a:t>non-oxidative phase of PPP</a:t>
            </a:r>
            <a:endParaRPr lang="ru-RU" altLang="ru-RU" sz="3600" dirty="0" smtClean="0"/>
          </a:p>
        </p:txBody>
      </p:sp>
      <p:pic>
        <p:nvPicPr>
          <p:cNvPr id="12291"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200150"/>
            <a:ext cx="9144000"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901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179512" y="-99392"/>
            <a:ext cx="8496300" cy="706438"/>
          </a:xfrm>
        </p:spPr>
        <p:txBody>
          <a:bodyPr/>
          <a:lstStyle/>
          <a:p>
            <a:r>
              <a:rPr lang="en-US" altLang="ru-RU" sz="3600" b="1" dirty="0"/>
              <a:t>non-oxidative phase of PPP</a:t>
            </a:r>
            <a:endParaRPr lang="ru-RU" altLang="ru-RU" sz="3600" dirty="0" smtClean="0"/>
          </a:p>
        </p:txBody>
      </p:sp>
      <p:sp>
        <p:nvSpPr>
          <p:cNvPr id="4" name="Rectangle 134"/>
          <p:cNvSpPr>
            <a:spLocks noChangeArrowheads="1"/>
          </p:cNvSpPr>
          <p:nvPr/>
        </p:nvSpPr>
        <p:spPr bwMode="auto">
          <a:xfrm>
            <a:off x="359681" y="1388513"/>
            <a:ext cx="1403350" cy="649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5" name="Text Box 128"/>
          <p:cNvSpPr txBox="1">
            <a:spLocks noChangeArrowheads="1"/>
          </p:cNvSpPr>
          <p:nvPr/>
        </p:nvSpPr>
        <p:spPr bwMode="auto">
          <a:xfrm>
            <a:off x="323169" y="1388513"/>
            <a:ext cx="1439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srgbClr val="0000FF"/>
                </a:solidFill>
              </a:rPr>
              <a:t>Xylulose-5-phosphate</a:t>
            </a:r>
            <a:endParaRPr lang="ru-RU" altLang="ru-RU" sz="1600" dirty="0" smtClean="0">
              <a:solidFill>
                <a:srgbClr val="0000FF"/>
              </a:solidFill>
            </a:endParaRPr>
          </a:p>
        </p:txBody>
      </p:sp>
      <p:sp>
        <p:nvSpPr>
          <p:cNvPr id="6" name="Text Box 129"/>
          <p:cNvSpPr txBox="1">
            <a:spLocks noChangeArrowheads="1"/>
          </p:cNvSpPr>
          <p:nvPr/>
        </p:nvSpPr>
        <p:spPr bwMode="auto">
          <a:xfrm>
            <a:off x="323169" y="3769763"/>
            <a:ext cx="1439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srgbClr val="FF0000"/>
                </a:solidFill>
              </a:rPr>
              <a:t>Ribose-5-phosphate</a:t>
            </a:r>
            <a:endParaRPr lang="ru-RU" altLang="ru-RU" sz="1600" dirty="0" smtClean="0">
              <a:solidFill>
                <a:srgbClr val="FF0000"/>
              </a:solidFill>
            </a:endParaRPr>
          </a:p>
        </p:txBody>
      </p:sp>
      <p:sp>
        <p:nvSpPr>
          <p:cNvPr id="7" name="Rectangle 135"/>
          <p:cNvSpPr>
            <a:spLocks noChangeArrowheads="1"/>
          </p:cNvSpPr>
          <p:nvPr/>
        </p:nvSpPr>
        <p:spPr bwMode="auto">
          <a:xfrm>
            <a:off x="359681" y="3698325"/>
            <a:ext cx="1403350" cy="64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srgbClr val="FF0000"/>
              </a:solidFill>
            </a:endParaRPr>
          </a:p>
        </p:txBody>
      </p:sp>
      <p:sp>
        <p:nvSpPr>
          <p:cNvPr id="2" name="TextBox 1"/>
          <p:cNvSpPr txBox="1"/>
          <p:nvPr/>
        </p:nvSpPr>
        <p:spPr>
          <a:xfrm>
            <a:off x="736766" y="2037800"/>
            <a:ext cx="612668" cy="584775"/>
          </a:xfrm>
          <a:prstGeom prst="rect">
            <a:avLst/>
          </a:prstGeom>
          <a:noFill/>
        </p:spPr>
        <p:txBody>
          <a:bodyPr wrap="none" rtlCol="0">
            <a:spAutoFit/>
          </a:bodyPr>
          <a:lstStyle/>
          <a:p>
            <a:r>
              <a:rPr lang="ru-RU" sz="3200" b="1" dirty="0" smtClean="0">
                <a:solidFill>
                  <a:srgbClr val="0000FF"/>
                </a:solidFill>
              </a:rPr>
              <a:t>С5</a:t>
            </a:r>
            <a:endParaRPr lang="ru-RU" sz="3200" b="1" dirty="0">
              <a:solidFill>
                <a:srgbClr val="0000FF"/>
              </a:solidFill>
            </a:endParaRPr>
          </a:p>
        </p:txBody>
      </p:sp>
      <p:sp>
        <p:nvSpPr>
          <p:cNvPr id="12" name="TextBox 11"/>
          <p:cNvSpPr txBox="1"/>
          <p:nvPr/>
        </p:nvSpPr>
        <p:spPr>
          <a:xfrm>
            <a:off x="740200" y="3109115"/>
            <a:ext cx="612668" cy="584775"/>
          </a:xfrm>
          <a:prstGeom prst="rect">
            <a:avLst/>
          </a:prstGeom>
          <a:noFill/>
        </p:spPr>
        <p:txBody>
          <a:bodyPr wrap="none" rtlCol="0">
            <a:spAutoFit/>
          </a:bodyPr>
          <a:lstStyle/>
          <a:p>
            <a:r>
              <a:rPr lang="ru-RU" sz="3200" b="1" dirty="0" smtClean="0">
                <a:solidFill>
                  <a:srgbClr val="FF0000"/>
                </a:solidFill>
              </a:rPr>
              <a:t>С5</a:t>
            </a:r>
            <a:endParaRPr lang="ru-RU" sz="3200" b="1" dirty="0">
              <a:solidFill>
                <a:srgbClr val="FF0000"/>
              </a:solidFill>
            </a:endParaRPr>
          </a:p>
        </p:txBody>
      </p:sp>
      <p:sp>
        <p:nvSpPr>
          <p:cNvPr id="13" name="TextBox 12"/>
          <p:cNvSpPr txBox="1"/>
          <p:nvPr/>
        </p:nvSpPr>
        <p:spPr>
          <a:xfrm>
            <a:off x="866431" y="2622575"/>
            <a:ext cx="389850" cy="584775"/>
          </a:xfrm>
          <a:prstGeom prst="rect">
            <a:avLst/>
          </a:prstGeom>
          <a:noFill/>
        </p:spPr>
        <p:txBody>
          <a:bodyPr wrap="none" rtlCol="0">
            <a:spAutoFit/>
          </a:bodyPr>
          <a:lstStyle/>
          <a:p>
            <a:r>
              <a:rPr lang="ru-RU" sz="3200" b="1" dirty="0" smtClean="0"/>
              <a:t>+</a:t>
            </a:r>
            <a:endParaRPr lang="ru-RU" sz="3200" b="1" dirty="0"/>
          </a:p>
        </p:txBody>
      </p:sp>
      <p:sp>
        <p:nvSpPr>
          <p:cNvPr id="3" name="Выгнутая вниз стрелка 2"/>
          <p:cNvSpPr/>
          <p:nvPr/>
        </p:nvSpPr>
        <p:spPr>
          <a:xfrm>
            <a:off x="1475297" y="2037800"/>
            <a:ext cx="1584176" cy="687112"/>
          </a:xfrm>
          <a:prstGeom prst="curved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chemeClr val="tx1"/>
              </a:solidFill>
            </a:endParaRPr>
          </a:p>
        </p:txBody>
      </p:sp>
      <p:sp>
        <p:nvSpPr>
          <p:cNvPr id="15" name="Выгнутая вниз стрелка 14"/>
          <p:cNvSpPr/>
          <p:nvPr/>
        </p:nvSpPr>
        <p:spPr>
          <a:xfrm flipV="1">
            <a:off x="1482904" y="2981294"/>
            <a:ext cx="1584176" cy="712594"/>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solidFill>
                <a:schemeClr val="tx1"/>
              </a:solidFill>
            </a:endParaRPr>
          </a:p>
        </p:txBody>
      </p:sp>
      <p:sp>
        <p:nvSpPr>
          <p:cNvPr id="11" name="TextBox 10"/>
          <p:cNvSpPr txBox="1"/>
          <p:nvPr/>
        </p:nvSpPr>
        <p:spPr>
          <a:xfrm>
            <a:off x="1471410" y="2641393"/>
            <a:ext cx="1435393" cy="369332"/>
          </a:xfrm>
          <a:prstGeom prst="rect">
            <a:avLst/>
          </a:prstGeom>
          <a:noFill/>
        </p:spPr>
        <p:txBody>
          <a:bodyPr wrap="none" rtlCol="0">
            <a:spAutoFit/>
          </a:bodyPr>
          <a:lstStyle/>
          <a:p>
            <a:r>
              <a:rPr lang="en-US" dirty="0" err="1"/>
              <a:t>transketolase</a:t>
            </a:r>
            <a:endParaRPr lang="ru-RU" dirty="0"/>
          </a:p>
        </p:txBody>
      </p:sp>
      <p:sp>
        <p:nvSpPr>
          <p:cNvPr id="17" name="Rectangle 134"/>
          <p:cNvSpPr>
            <a:spLocks noChangeArrowheads="1"/>
          </p:cNvSpPr>
          <p:nvPr/>
        </p:nvSpPr>
        <p:spPr bwMode="auto">
          <a:xfrm>
            <a:off x="2483409" y="1388512"/>
            <a:ext cx="1800200" cy="649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8" name="Text Box 128"/>
          <p:cNvSpPr txBox="1">
            <a:spLocks noChangeArrowheads="1"/>
          </p:cNvSpPr>
          <p:nvPr/>
        </p:nvSpPr>
        <p:spPr bwMode="auto">
          <a:xfrm>
            <a:off x="2411401" y="1388512"/>
            <a:ext cx="18722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srgbClr val="0000FF"/>
                </a:solidFill>
              </a:rPr>
              <a:t>Sedoheptulose-7-phosphate</a:t>
            </a:r>
            <a:endParaRPr lang="ru-RU" altLang="ru-RU" sz="1600" dirty="0" smtClean="0">
              <a:solidFill>
                <a:srgbClr val="0000FF"/>
              </a:solidFill>
            </a:endParaRPr>
          </a:p>
        </p:txBody>
      </p:sp>
      <p:sp>
        <p:nvSpPr>
          <p:cNvPr id="19" name="Text Box 129"/>
          <p:cNvSpPr txBox="1">
            <a:spLocks noChangeArrowheads="1"/>
          </p:cNvSpPr>
          <p:nvPr/>
        </p:nvSpPr>
        <p:spPr bwMode="auto">
          <a:xfrm>
            <a:off x="2411401" y="3769762"/>
            <a:ext cx="19442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srgbClr val="FF0000"/>
                </a:solidFill>
              </a:rPr>
              <a:t>Glyceraldehyde-3-phosphate</a:t>
            </a:r>
            <a:endParaRPr lang="ru-RU" altLang="ru-RU" sz="1600" dirty="0" smtClean="0">
              <a:solidFill>
                <a:srgbClr val="FF0000"/>
              </a:solidFill>
            </a:endParaRPr>
          </a:p>
        </p:txBody>
      </p:sp>
      <p:sp>
        <p:nvSpPr>
          <p:cNvPr id="20" name="Rectangle 135"/>
          <p:cNvSpPr>
            <a:spLocks noChangeArrowheads="1"/>
          </p:cNvSpPr>
          <p:nvPr/>
        </p:nvSpPr>
        <p:spPr bwMode="auto">
          <a:xfrm>
            <a:off x="2483409" y="3698324"/>
            <a:ext cx="1800200" cy="64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srgbClr val="FF0000"/>
              </a:solidFill>
            </a:endParaRPr>
          </a:p>
        </p:txBody>
      </p:sp>
      <p:sp>
        <p:nvSpPr>
          <p:cNvPr id="21" name="TextBox 20"/>
          <p:cNvSpPr txBox="1"/>
          <p:nvPr/>
        </p:nvSpPr>
        <p:spPr>
          <a:xfrm>
            <a:off x="3041022" y="2037799"/>
            <a:ext cx="611065" cy="584775"/>
          </a:xfrm>
          <a:prstGeom prst="rect">
            <a:avLst/>
          </a:prstGeom>
          <a:noFill/>
        </p:spPr>
        <p:txBody>
          <a:bodyPr wrap="none" rtlCol="0">
            <a:spAutoFit/>
          </a:bodyPr>
          <a:lstStyle/>
          <a:p>
            <a:r>
              <a:rPr lang="ru-RU" sz="3200" b="1" dirty="0" smtClean="0">
                <a:solidFill>
                  <a:srgbClr val="0000FF"/>
                </a:solidFill>
              </a:rPr>
              <a:t>С7</a:t>
            </a:r>
            <a:endParaRPr lang="ru-RU" sz="3200" b="1" dirty="0">
              <a:solidFill>
                <a:srgbClr val="0000FF"/>
              </a:solidFill>
            </a:endParaRPr>
          </a:p>
        </p:txBody>
      </p:sp>
      <p:sp>
        <p:nvSpPr>
          <p:cNvPr id="22" name="TextBox 21"/>
          <p:cNvSpPr txBox="1"/>
          <p:nvPr/>
        </p:nvSpPr>
        <p:spPr>
          <a:xfrm>
            <a:off x="3044456" y="3109114"/>
            <a:ext cx="611065" cy="584775"/>
          </a:xfrm>
          <a:prstGeom prst="rect">
            <a:avLst/>
          </a:prstGeom>
          <a:noFill/>
        </p:spPr>
        <p:txBody>
          <a:bodyPr wrap="none" rtlCol="0">
            <a:spAutoFit/>
          </a:bodyPr>
          <a:lstStyle/>
          <a:p>
            <a:r>
              <a:rPr lang="ru-RU" sz="3200" b="1" dirty="0" smtClean="0">
                <a:solidFill>
                  <a:srgbClr val="FF0000"/>
                </a:solidFill>
              </a:rPr>
              <a:t>С3</a:t>
            </a:r>
            <a:endParaRPr lang="ru-RU" sz="3200" b="1" dirty="0">
              <a:solidFill>
                <a:srgbClr val="FF0000"/>
              </a:solidFill>
            </a:endParaRPr>
          </a:p>
        </p:txBody>
      </p:sp>
      <p:sp>
        <p:nvSpPr>
          <p:cNvPr id="23" name="TextBox 22"/>
          <p:cNvSpPr txBox="1"/>
          <p:nvPr/>
        </p:nvSpPr>
        <p:spPr>
          <a:xfrm>
            <a:off x="3170687" y="2622574"/>
            <a:ext cx="389850" cy="584775"/>
          </a:xfrm>
          <a:prstGeom prst="rect">
            <a:avLst/>
          </a:prstGeom>
          <a:noFill/>
        </p:spPr>
        <p:txBody>
          <a:bodyPr wrap="none" rtlCol="0">
            <a:spAutoFit/>
          </a:bodyPr>
          <a:lstStyle/>
          <a:p>
            <a:r>
              <a:rPr lang="ru-RU" sz="3200" b="1" dirty="0" smtClean="0"/>
              <a:t>+</a:t>
            </a:r>
            <a:endParaRPr lang="ru-RU" sz="3200" b="1" dirty="0"/>
          </a:p>
        </p:txBody>
      </p:sp>
      <p:sp>
        <p:nvSpPr>
          <p:cNvPr id="24" name="Выгнутая вниз стрелка 23"/>
          <p:cNvSpPr/>
          <p:nvPr/>
        </p:nvSpPr>
        <p:spPr>
          <a:xfrm>
            <a:off x="3699938" y="2067231"/>
            <a:ext cx="1584176" cy="687112"/>
          </a:xfrm>
          <a:prstGeom prst="curved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chemeClr val="tx1"/>
              </a:solidFill>
            </a:endParaRPr>
          </a:p>
        </p:txBody>
      </p:sp>
      <p:sp>
        <p:nvSpPr>
          <p:cNvPr id="25" name="Выгнутая вниз стрелка 24"/>
          <p:cNvSpPr/>
          <p:nvPr/>
        </p:nvSpPr>
        <p:spPr>
          <a:xfrm flipV="1">
            <a:off x="3720501" y="2981294"/>
            <a:ext cx="1584176" cy="712594"/>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solidFill>
                <a:schemeClr val="tx1"/>
              </a:solidFill>
            </a:endParaRPr>
          </a:p>
        </p:txBody>
      </p:sp>
      <p:sp>
        <p:nvSpPr>
          <p:cNvPr id="26" name="TextBox 25"/>
          <p:cNvSpPr txBox="1"/>
          <p:nvPr/>
        </p:nvSpPr>
        <p:spPr>
          <a:xfrm>
            <a:off x="3635537" y="2670824"/>
            <a:ext cx="1435073" cy="369332"/>
          </a:xfrm>
          <a:prstGeom prst="rect">
            <a:avLst/>
          </a:prstGeom>
          <a:noFill/>
        </p:spPr>
        <p:txBody>
          <a:bodyPr wrap="none" rtlCol="0">
            <a:spAutoFit/>
          </a:bodyPr>
          <a:lstStyle/>
          <a:p>
            <a:r>
              <a:rPr lang="en-US" dirty="0" err="1"/>
              <a:t>transaldolase</a:t>
            </a:r>
            <a:endParaRPr lang="ru-RU" dirty="0"/>
          </a:p>
        </p:txBody>
      </p:sp>
      <p:sp>
        <p:nvSpPr>
          <p:cNvPr id="27" name="Rectangle 134"/>
          <p:cNvSpPr>
            <a:spLocks noChangeArrowheads="1"/>
          </p:cNvSpPr>
          <p:nvPr/>
        </p:nvSpPr>
        <p:spPr bwMode="auto">
          <a:xfrm>
            <a:off x="4896185" y="1422643"/>
            <a:ext cx="1403350" cy="649287"/>
          </a:xfrm>
          <a:prstGeom prst="rect">
            <a:avLst/>
          </a:prstGeom>
          <a:ln>
            <a:headEnd/>
            <a:tailEnd/>
          </a:ln>
          <a:extLst/>
        </p:spPr>
        <p:style>
          <a:lnRef idx="1">
            <a:schemeClr val="accent1"/>
          </a:lnRef>
          <a:fillRef idx="2">
            <a:schemeClr val="accent1"/>
          </a:fillRef>
          <a:effectRef idx="1">
            <a:schemeClr val="accent1"/>
          </a:effectRef>
          <a:fontRef idx="minor">
            <a:schemeClr val="dk1"/>
          </a:fontRef>
        </p:style>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8" name="Text Box 128"/>
          <p:cNvSpPr txBox="1">
            <a:spLocks noChangeArrowheads="1"/>
          </p:cNvSpPr>
          <p:nvPr/>
        </p:nvSpPr>
        <p:spPr bwMode="auto">
          <a:xfrm>
            <a:off x="4859673" y="1422643"/>
            <a:ext cx="1439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srgbClr val="0000FF"/>
                </a:solidFill>
              </a:rPr>
              <a:t>Fructose-6-phosphate</a:t>
            </a:r>
            <a:endParaRPr lang="ru-RU" altLang="ru-RU" sz="1600" dirty="0" smtClean="0">
              <a:solidFill>
                <a:srgbClr val="0000FF"/>
              </a:solidFill>
            </a:endParaRPr>
          </a:p>
        </p:txBody>
      </p:sp>
      <p:sp>
        <p:nvSpPr>
          <p:cNvPr id="29" name="Text Box 129"/>
          <p:cNvSpPr txBox="1">
            <a:spLocks noChangeArrowheads="1"/>
          </p:cNvSpPr>
          <p:nvPr/>
        </p:nvSpPr>
        <p:spPr bwMode="auto">
          <a:xfrm>
            <a:off x="4859673" y="3803893"/>
            <a:ext cx="1439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srgbClr val="FF0000"/>
                </a:solidFill>
              </a:rPr>
              <a:t>Erythroso-4-phosphate</a:t>
            </a:r>
            <a:endParaRPr lang="ru-RU" altLang="ru-RU" sz="1600" dirty="0" smtClean="0">
              <a:solidFill>
                <a:srgbClr val="FF0000"/>
              </a:solidFill>
            </a:endParaRPr>
          </a:p>
        </p:txBody>
      </p:sp>
      <p:sp>
        <p:nvSpPr>
          <p:cNvPr id="30" name="Rectangle 135"/>
          <p:cNvSpPr>
            <a:spLocks noChangeArrowheads="1"/>
          </p:cNvSpPr>
          <p:nvPr/>
        </p:nvSpPr>
        <p:spPr bwMode="auto">
          <a:xfrm>
            <a:off x="4896185" y="3732455"/>
            <a:ext cx="1403350" cy="64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srgbClr val="FF0000"/>
              </a:solidFill>
            </a:endParaRPr>
          </a:p>
        </p:txBody>
      </p:sp>
      <p:sp>
        <p:nvSpPr>
          <p:cNvPr id="31" name="TextBox 30"/>
          <p:cNvSpPr txBox="1"/>
          <p:nvPr/>
        </p:nvSpPr>
        <p:spPr>
          <a:xfrm>
            <a:off x="5273270" y="2071930"/>
            <a:ext cx="611065" cy="584775"/>
          </a:xfrm>
          <a:prstGeom prst="rect">
            <a:avLst/>
          </a:prstGeom>
          <a:noFill/>
        </p:spPr>
        <p:txBody>
          <a:bodyPr wrap="none" rtlCol="0">
            <a:spAutoFit/>
          </a:bodyPr>
          <a:lstStyle/>
          <a:p>
            <a:r>
              <a:rPr lang="ru-RU" sz="3200" b="1" dirty="0" smtClean="0">
                <a:solidFill>
                  <a:srgbClr val="0000FF"/>
                </a:solidFill>
              </a:rPr>
              <a:t>С6</a:t>
            </a:r>
            <a:endParaRPr lang="ru-RU" sz="3200" b="1" dirty="0">
              <a:solidFill>
                <a:srgbClr val="0000FF"/>
              </a:solidFill>
            </a:endParaRPr>
          </a:p>
        </p:txBody>
      </p:sp>
      <p:sp>
        <p:nvSpPr>
          <p:cNvPr id="32" name="TextBox 31"/>
          <p:cNvSpPr txBox="1"/>
          <p:nvPr/>
        </p:nvSpPr>
        <p:spPr>
          <a:xfrm>
            <a:off x="5276704" y="3143245"/>
            <a:ext cx="611065" cy="584775"/>
          </a:xfrm>
          <a:prstGeom prst="rect">
            <a:avLst/>
          </a:prstGeom>
          <a:noFill/>
        </p:spPr>
        <p:txBody>
          <a:bodyPr wrap="none" rtlCol="0">
            <a:spAutoFit/>
          </a:bodyPr>
          <a:lstStyle/>
          <a:p>
            <a:r>
              <a:rPr lang="ru-RU" sz="3200" b="1" dirty="0" smtClean="0">
                <a:solidFill>
                  <a:srgbClr val="FF0000"/>
                </a:solidFill>
              </a:rPr>
              <a:t>С4</a:t>
            </a:r>
            <a:endParaRPr lang="ru-RU" sz="3200" b="1" dirty="0">
              <a:solidFill>
                <a:srgbClr val="FF0000"/>
              </a:solidFill>
            </a:endParaRPr>
          </a:p>
        </p:txBody>
      </p:sp>
      <p:sp>
        <p:nvSpPr>
          <p:cNvPr id="33" name="TextBox 32"/>
          <p:cNvSpPr txBox="1"/>
          <p:nvPr/>
        </p:nvSpPr>
        <p:spPr>
          <a:xfrm>
            <a:off x="5402935" y="2656705"/>
            <a:ext cx="389850" cy="584775"/>
          </a:xfrm>
          <a:prstGeom prst="rect">
            <a:avLst/>
          </a:prstGeom>
          <a:noFill/>
        </p:spPr>
        <p:txBody>
          <a:bodyPr wrap="none" rtlCol="0">
            <a:spAutoFit/>
          </a:bodyPr>
          <a:lstStyle/>
          <a:p>
            <a:r>
              <a:rPr lang="ru-RU" sz="3200" b="1" dirty="0" smtClean="0"/>
              <a:t>+</a:t>
            </a:r>
            <a:endParaRPr lang="ru-RU" sz="3200" b="1" dirty="0"/>
          </a:p>
        </p:txBody>
      </p:sp>
      <p:sp>
        <p:nvSpPr>
          <p:cNvPr id="34" name="Выгнутая вниз стрелка 33"/>
          <p:cNvSpPr/>
          <p:nvPr/>
        </p:nvSpPr>
        <p:spPr>
          <a:xfrm>
            <a:off x="5888222" y="2077093"/>
            <a:ext cx="1584176" cy="687112"/>
          </a:xfrm>
          <a:prstGeom prst="curved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chemeClr val="tx1"/>
              </a:solidFill>
            </a:endParaRPr>
          </a:p>
        </p:txBody>
      </p:sp>
      <p:sp>
        <p:nvSpPr>
          <p:cNvPr id="35" name="Выгнутая вниз стрелка 34"/>
          <p:cNvSpPr/>
          <p:nvPr/>
        </p:nvSpPr>
        <p:spPr>
          <a:xfrm flipV="1">
            <a:off x="5895829" y="3020587"/>
            <a:ext cx="1584176" cy="712594"/>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solidFill>
                <a:schemeClr val="tx1"/>
              </a:solidFill>
            </a:endParaRPr>
          </a:p>
        </p:txBody>
      </p:sp>
      <p:sp>
        <p:nvSpPr>
          <p:cNvPr id="36" name="TextBox 35"/>
          <p:cNvSpPr txBox="1"/>
          <p:nvPr/>
        </p:nvSpPr>
        <p:spPr>
          <a:xfrm>
            <a:off x="5884335" y="2680686"/>
            <a:ext cx="1435393" cy="369332"/>
          </a:xfrm>
          <a:prstGeom prst="rect">
            <a:avLst/>
          </a:prstGeom>
          <a:noFill/>
        </p:spPr>
        <p:txBody>
          <a:bodyPr wrap="none" rtlCol="0">
            <a:spAutoFit/>
          </a:bodyPr>
          <a:lstStyle/>
          <a:p>
            <a:r>
              <a:rPr lang="en-US" dirty="0" err="1"/>
              <a:t>transketolase</a:t>
            </a:r>
            <a:endParaRPr lang="ru-RU" dirty="0"/>
          </a:p>
        </p:txBody>
      </p:sp>
      <p:sp>
        <p:nvSpPr>
          <p:cNvPr id="14" name="Стрелка вверх 13"/>
          <p:cNvSpPr/>
          <p:nvPr/>
        </p:nvSpPr>
        <p:spPr>
          <a:xfrm>
            <a:off x="5379797" y="1181095"/>
            <a:ext cx="343972" cy="241548"/>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8" name="Rectangle 134"/>
          <p:cNvSpPr>
            <a:spLocks noChangeArrowheads="1"/>
          </p:cNvSpPr>
          <p:nvPr/>
        </p:nvSpPr>
        <p:spPr bwMode="auto">
          <a:xfrm>
            <a:off x="4868364" y="517789"/>
            <a:ext cx="1403350" cy="649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39" name="Text Box 128"/>
          <p:cNvSpPr txBox="1">
            <a:spLocks noChangeArrowheads="1"/>
          </p:cNvSpPr>
          <p:nvPr/>
        </p:nvSpPr>
        <p:spPr bwMode="auto">
          <a:xfrm>
            <a:off x="4814160" y="505865"/>
            <a:ext cx="1439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srgbClr val="0000FF"/>
                </a:solidFill>
              </a:rPr>
              <a:t>Glucose-6-phosphate</a:t>
            </a:r>
            <a:endParaRPr lang="ru-RU" altLang="ru-RU" sz="1600" dirty="0" smtClean="0">
              <a:solidFill>
                <a:srgbClr val="0000FF"/>
              </a:solidFill>
            </a:endParaRPr>
          </a:p>
        </p:txBody>
      </p:sp>
      <p:sp>
        <p:nvSpPr>
          <p:cNvPr id="40" name="Стрелка вверх 39"/>
          <p:cNvSpPr/>
          <p:nvPr/>
        </p:nvSpPr>
        <p:spPr>
          <a:xfrm flipV="1">
            <a:off x="5410250" y="4397270"/>
            <a:ext cx="343972" cy="241548"/>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41" name="Rectangle 134"/>
          <p:cNvSpPr>
            <a:spLocks noChangeArrowheads="1"/>
          </p:cNvSpPr>
          <p:nvPr/>
        </p:nvSpPr>
        <p:spPr bwMode="auto">
          <a:xfrm>
            <a:off x="4914441" y="4638380"/>
            <a:ext cx="1403350" cy="649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42" name="Text Box 128"/>
          <p:cNvSpPr txBox="1">
            <a:spLocks noChangeArrowheads="1"/>
          </p:cNvSpPr>
          <p:nvPr/>
        </p:nvSpPr>
        <p:spPr bwMode="auto">
          <a:xfrm>
            <a:off x="4877929" y="4638380"/>
            <a:ext cx="1439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srgbClr val="FF0000"/>
                </a:solidFill>
              </a:rPr>
              <a:t>Fructose-6-phosphate</a:t>
            </a:r>
            <a:endParaRPr lang="ru-RU" altLang="ru-RU" sz="1600" dirty="0">
              <a:solidFill>
                <a:srgbClr val="FF0000"/>
              </a:solidFill>
            </a:endParaRPr>
          </a:p>
        </p:txBody>
      </p:sp>
      <p:sp>
        <p:nvSpPr>
          <p:cNvPr id="43" name="Стрелка вверх 42"/>
          <p:cNvSpPr/>
          <p:nvPr/>
        </p:nvSpPr>
        <p:spPr>
          <a:xfrm flipV="1">
            <a:off x="5425874" y="5287667"/>
            <a:ext cx="343972" cy="241548"/>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44" name="Rectangle 134"/>
          <p:cNvSpPr>
            <a:spLocks noChangeArrowheads="1"/>
          </p:cNvSpPr>
          <p:nvPr/>
        </p:nvSpPr>
        <p:spPr bwMode="auto">
          <a:xfrm>
            <a:off x="4950953" y="5543401"/>
            <a:ext cx="1403350" cy="649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45" name="Text Box 128"/>
          <p:cNvSpPr txBox="1">
            <a:spLocks noChangeArrowheads="1"/>
          </p:cNvSpPr>
          <p:nvPr/>
        </p:nvSpPr>
        <p:spPr bwMode="auto">
          <a:xfrm>
            <a:off x="4914441" y="5543401"/>
            <a:ext cx="1439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srgbClr val="FF0000"/>
                </a:solidFill>
              </a:rPr>
              <a:t>Glucose-6-phosphate</a:t>
            </a:r>
            <a:endParaRPr lang="ru-RU" altLang="ru-RU" sz="1600" dirty="0">
              <a:solidFill>
                <a:srgbClr val="FF0000"/>
              </a:solidFill>
            </a:endParaRPr>
          </a:p>
        </p:txBody>
      </p:sp>
      <p:sp>
        <p:nvSpPr>
          <p:cNvPr id="46" name="Rectangle 134"/>
          <p:cNvSpPr>
            <a:spLocks noChangeArrowheads="1"/>
          </p:cNvSpPr>
          <p:nvPr/>
        </p:nvSpPr>
        <p:spPr bwMode="auto">
          <a:xfrm>
            <a:off x="7056425" y="1432480"/>
            <a:ext cx="1403350" cy="649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50" name="TextBox 49"/>
          <p:cNvSpPr txBox="1"/>
          <p:nvPr/>
        </p:nvSpPr>
        <p:spPr>
          <a:xfrm>
            <a:off x="7433510" y="2081767"/>
            <a:ext cx="611065" cy="584775"/>
          </a:xfrm>
          <a:prstGeom prst="rect">
            <a:avLst/>
          </a:prstGeom>
          <a:noFill/>
        </p:spPr>
        <p:txBody>
          <a:bodyPr wrap="none" rtlCol="0">
            <a:spAutoFit/>
          </a:bodyPr>
          <a:lstStyle/>
          <a:p>
            <a:r>
              <a:rPr lang="ru-RU" sz="3200" b="1" dirty="0" smtClean="0">
                <a:solidFill>
                  <a:srgbClr val="0000FF"/>
                </a:solidFill>
              </a:rPr>
              <a:t>С5</a:t>
            </a:r>
            <a:endParaRPr lang="ru-RU" sz="3200" b="1" dirty="0">
              <a:solidFill>
                <a:srgbClr val="0000FF"/>
              </a:solidFill>
            </a:endParaRPr>
          </a:p>
        </p:txBody>
      </p:sp>
      <p:sp>
        <p:nvSpPr>
          <p:cNvPr id="51" name="TextBox 50"/>
          <p:cNvSpPr txBox="1"/>
          <p:nvPr/>
        </p:nvSpPr>
        <p:spPr>
          <a:xfrm>
            <a:off x="7436944" y="3153082"/>
            <a:ext cx="611065" cy="584775"/>
          </a:xfrm>
          <a:prstGeom prst="rect">
            <a:avLst/>
          </a:prstGeom>
          <a:noFill/>
        </p:spPr>
        <p:txBody>
          <a:bodyPr wrap="none" rtlCol="0">
            <a:spAutoFit/>
          </a:bodyPr>
          <a:lstStyle/>
          <a:p>
            <a:r>
              <a:rPr lang="ru-RU" sz="3200" b="1" dirty="0" smtClean="0">
                <a:solidFill>
                  <a:srgbClr val="FF0000"/>
                </a:solidFill>
              </a:rPr>
              <a:t>С3</a:t>
            </a:r>
            <a:endParaRPr lang="ru-RU" sz="3200" b="1" dirty="0">
              <a:solidFill>
                <a:srgbClr val="FF0000"/>
              </a:solidFill>
            </a:endParaRPr>
          </a:p>
        </p:txBody>
      </p:sp>
      <p:sp>
        <p:nvSpPr>
          <p:cNvPr id="52" name="TextBox 51"/>
          <p:cNvSpPr txBox="1"/>
          <p:nvPr/>
        </p:nvSpPr>
        <p:spPr>
          <a:xfrm>
            <a:off x="7563175" y="2666542"/>
            <a:ext cx="389850" cy="584775"/>
          </a:xfrm>
          <a:prstGeom prst="rect">
            <a:avLst/>
          </a:prstGeom>
          <a:noFill/>
        </p:spPr>
        <p:txBody>
          <a:bodyPr wrap="none" rtlCol="0">
            <a:spAutoFit/>
          </a:bodyPr>
          <a:lstStyle/>
          <a:p>
            <a:r>
              <a:rPr lang="ru-RU" sz="3200" b="1" dirty="0" smtClean="0"/>
              <a:t>+</a:t>
            </a:r>
            <a:endParaRPr lang="ru-RU" sz="3200" b="1" dirty="0"/>
          </a:p>
        </p:txBody>
      </p:sp>
      <p:sp>
        <p:nvSpPr>
          <p:cNvPr id="16" name="TextBox 15"/>
          <p:cNvSpPr txBox="1"/>
          <p:nvPr/>
        </p:nvSpPr>
        <p:spPr>
          <a:xfrm>
            <a:off x="5652628" y="1096486"/>
            <a:ext cx="1689309" cy="369332"/>
          </a:xfrm>
          <a:prstGeom prst="rect">
            <a:avLst/>
          </a:prstGeom>
          <a:noFill/>
        </p:spPr>
        <p:txBody>
          <a:bodyPr wrap="none" rtlCol="0">
            <a:spAutoFit/>
          </a:bodyPr>
          <a:lstStyle/>
          <a:p>
            <a:r>
              <a:rPr lang="en-US" dirty="0"/>
              <a:t>glycolysis / GNG</a:t>
            </a:r>
            <a:endParaRPr lang="ru-RU" dirty="0"/>
          </a:p>
        </p:txBody>
      </p:sp>
      <p:sp>
        <p:nvSpPr>
          <p:cNvPr id="54" name="TextBox 53"/>
          <p:cNvSpPr txBox="1"/>
          <p:nvPr/>
        </p:nvSpPr>
        <p:spPr>
          <a:xfrm>
            <a:off x="5665955" y="5223775"/>
            <a:ext cx="1689309" cy="369332"/>
          </a:xfrm>
          <a:prstGeom prst="rect">
            <a:avLst/>
          </a:prstGeom>
          <a:noFill/>
        </p:spPr>
        <p:txBody>
          <a:bodyPr wrap="none" rtlCol="0">
            <a:spAutoFit/>
          </a:bodyPr>
          <a:lstStyle/>
          <a:p>
            <a:r>
              <a:rPr lang="en-US" dirty="0"/>
              <a:t>glycolysis / GNG</a:t>
            </a:r>
            <a:endParaRPr lang="ru-RU" dirty="0"/>
          </a:p>
        </p:txBody>
      </p:sp>
      <p:sp>
        <p:nvSpPr>
          <p:cNvPr id="53" name="Стрелка вниз 52"/>
          <p:cNvSpPr/>
          <p:nvPr/>
        </p:nvSpPr>
        <p:spPr>
          <a:xfrm rot="19733369">
            <a:off x="3969756" y="4216908"/>
            <a:ext cx="357557" cy="259364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57" name="Стрелка вниз 56"/>
          <p:cNvSpPr/>
          <p:nvPr/>
        </p:nvSpPr>
        <p:spPr>
          <a:xfrm rot="1770648" flipH="1">
            <a:off x="6945207" y="4296723"/>
            <a:ext cx="357557" cy="2493356"/>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58" name="TextBox 57"/>
          <p:cNvSpPr txBox="1"/>
          <p:nvPr/>
        </p:nvSpPr>
        <p:spPr>
          <a:xfrm>
            <a:off x="4367333" y="6248003"/>
            <a:ext cx="2592287" cy="690638"/>
          </a:xfrm>
          <a:prstGeom prst="rect">
            <a:avLst/>
          </a:prstGeom>
          <a:noFill/>
        </p:spPr>
        <p:txBody>
          <a:bodyPr wrap="square" rtlCol="0">
            <a:spAutoFit/>
          </a:bodyPr>
          <a:lstStyle/>
          <a:p>
            <a:pPr algn="ctr">
              <a:lnSpc>
                <a:spcPct val="80000"/>
              </a:lnSpc>
            </a:pPr>
            <a:r>
              <a:rPr lang="en-US" sz="2400" b="1" dirty="0"/>
              <a:t>GNG</a:t>
            </a:r>
          </a:p>
          <a:p>
            <a:pPr algn="ctr">
              <a:lnSpc>
                <a:spcPct val="80000"/>
              </a:lnSpc>
            </a:pPr>
            <a:r>
              <a:rPr lang="en-US" sz="2400" b="1" dirty="0"/>
              <a:t>  (closure in a loop)</a:t>
            </a:r>
            <a:endParaRPr lang="ru-RU" sz="2000" dirty="0"/>
          </a:p>
        </p:txBody>
      </p:sp>
      <p:sp>
        <p:nvSpPr>
          <p:cNvPr id="59" name="Text Box 128"/>
          <p:cNvSpPr txBox="1">
            <a:spLocks noChangeArrowheads="1"/>
          </p:cNvSpPr>
          <p:nvPr/>
        </p:nvSpPr>
        <p:spPr bwMode="auto">
          <a:xfrm>
            <a:off x="7019111" y="1466610"/>
            <a:ext cx="1439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srgbClr val="0000FF"/>
                </a:solidFill>
              </a:rPr>
              <a:t>Xylulose-5-phosphate</a:t>
            </a:r>
            <a:endParaRPr lang="ru-RU" altLang="ru-RU" sz="1600" dirty="0" smtClean="0">
              <a:solidFill>
                <a:srgbClr val="0000FF"/>
              </a:solidFill>
            </a:endParaRPr>
          </a:p>
        </p:txBody>
      </p:sp>
      <p:sp>
        <p:nvSpPr>
          <p:cNvPr id="61" name="Rectangle 135"/>
          <p:cNvSpPr>
            <a:spLocks noChangeArrowheads="1"/>
          </p:cNvSpPr>
          <p:nvPr/>
        </p:nvSpPr>
        <p:spPr bwMode="auto">
          <a:xfrm>
            <a:off x="6588224" y="3747982"/>
            <a:ext cx="1800200" cy="649288"/>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srgbClr val="FF0000"/>
              </a:solidFill>
            </a:endParaRPr>
          </a:p>
        </p:txBody>
      </p:sp>
      <p:sp>
        <p:nvSpPr>
          <p:cNvPr id="60" name="Text Box 129"/>
          <p:cNvSpPr txBox="1">
            <a:spLocks noChangeArrowheads="1"/>
          </p:cNvSpPr>
          <p:nvPr/>
        </p:nvSpPr>
        <p:spPr bwMode="auto">
          <a:xfrm>
            <a:off x="6516216" y="3819420"/>
            <a:ext cx="19442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solidFill>
                  <a:srgbClr val="FF0000"/>
                </a:solidFill>
              </a:rPr>
              <a:t>Glyceraldehyde-3-phosphate</a:t>
            </a:r>
            <a:endParaRPr lang="ru-RU" altLang="ru-RU" sz="1600" dirty="0" smtClean="0">
              <a:solidFill>
                <a:srgbClr val="FF0000"/>
              </a:solidFill>
            </a:endParaRPr>
          </a:p>
        </p:txBody>
      </p:sp>
    </p:spTree>
    <p:extLst>
      <p:ext uri="{BB962C8B-B14F-4D97-AF65-F5344CB8AC3E}">
        <p14:creationId xmlns:p14="http://schemas.microsoft.com/office/powerpoint/2010/main" val="26491716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a:t>Switching metabolic pathways</a:t>
            </a:r>
            <a:endParaRPr lang="ru-RU" b="1" dirty="0"/>
          </a:p>
        </p:txBody>
      </p:sp>
      <p:sp>
        <p:nvSpPr>
          <p:cNvPr id="3" name="Объект 2"/>
          <p:cNvSpPr>
            <a:spLocks noGrp="1"/>
          </p:cNvSpPr>
          <p:nvPr>
            <p:ph idx="1"/>
          </p:nvPr>
        </p:nvSpPr>
        <p:spPr/>
        <p:txBody>
          <a:bodyPr>
            <a:normAutofit fontScale="92500" lnSpcReduction="10000"/>
          </a:bodyPr>
          <a:lstStyle/>
          <a:p>
            <a:r>
              <a:rPr lang="en-US" dirty="0"/>
              <a:t>With a</a:t>
            </a:r>
            <a:r>
              <a:rPr lang="en-US" dirty="0">
                <a:solidFill>
                  <a:srgbClr val="FF0000"/>
                </a:solidFill>
              </a:rPr>
              <a:t> balanced </a:t>
            </a:r>
            <a:r>
              <a:rPr lang="en-US" dirty="0"/>
              <a:t>cell demand for NADPH and ribose-5-phosphate, PPP ends at the oxidative stage</a:t>
            </a:r>
          </a:p>
          <a:p>
            <a:endParaRPr lang="en-US" dirty="0"/>
          </a:p>
          <a:p>
            <a:r>
              <a:rPr lang="en-US" dirty="0"/>
              <a:t>If the need for ribose-5-phosphate </a:t>
            </a:r>
            <a:r>
              <a:rPr lang="en-US" dirty="0">
                <a:solidFill>
                  <a:srgbClr val="FF0000"/>
                </a:solidFill>
              </a:rPr>
              <a:t>exceeds the need for NADPH</a:t>
            </a:r>
            <a:r>
              <a:rPr lang="en-US" dirty="0"/>
              <a:t>, then ribose-5-phosphate is formed as a result of reversible reactions of the </a:t>
            </a:r>
            <a:r>
              <a:rPr lang="en-US" dirty="0" err="1"/>
              <a:t>nonoxidative</a:t>
            </a:r>
            <a:r>
              <a:rPr lang="en-US" dirty="0"/>
              <a:t> stage of PPP, using glycolysis metabolites - glyceraldehyde-3-phosphate and fructose-6-phosphate as starting substances.</a:t>
            </a:r>
            <a:endParaRPr lang="ru-RU" dirty="0"/>
          </a:p>
        </p:txBody>
      </p:sp>
    </p:spTree>
    <p:extLst>
      <p:ext uri="{BB962C8B-B14F-4D97-AF65-F5344CB8AC3E}">
        <p14:creationId xmlns:p14="http://schemas.microsoft.com/office/powerpoint/2010/main" val="18388576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a:t>Switching metabolic pathways</a:t>
            </a:r>
            <a:endParaRPr lang="ru-RU" b="1" dirty="0"/>
          </a:p>
        </p:txBody>
      </p:sp>
      <p:sp>
        <p:nvSpPr>
          <p:cNvPr id="3" name="Объект 2"/>
          <p:cNvSpPr>
            <a:spLocks noGrp="1"/>
          </p:cNvSpPr>
          <p:nvPr>
            <p:ph idx="1"/>
          </p:nvPr>
        </p:nvSpPr>
        <p:spPr/>
        <p:txBody>
          <a:bodyPr>
            <a:normAutofit fontScale="92500" lnSpcReduction="10000"/>
          </a:bodyPr>
          <a:lstStyle/>
          <a:p>
            <a:r>
              <a:rPr lang="en-US" b="1" dirty="0"/>
              <a:t>With an increased need for </a:t>
            </a:r>
            <a:r>
              <a:rPr lang="en-US" b="1" dirty="0">
                <a:solidFill>
                  <a:srgbClr val="FF0000"/>
                </a:solidFill>
              </a:rPr>
              <a:t>NADPH:</a:t>
            </a:r>
          </a:p>
          <a:p>
            <a:r>
              <a:rPr lang="en-US" b="1" dirty="0">
                <a:solidFill>
                  <a:srgbClr val="00B050"/>
                </a:solidFill>
              </a:rPr>
              <a:t>With a high energy status of the cell:</a:t>
            </a:r>
            <a:r>
              <a:rPr lang="en-US" b="1" dirty="0"/>
              <a:t> ribose-5-phosphate is converted into glyceraldehyde-3-phosphate and fructose-6-phosphate, which go to the path of gluconeogenesis, because no need for ATP generation</a:t>
            </a:r>
          </a:p>
          <a:p>
            <a:r>
              <a:rPr lang="en-US" b="1" dirty="0">
                <a:solidFill>
                  <a:srgbClr val="00B050"/>
                </a:solidFill>
              </a:rPr>
              <a:t>With a low energy status of the cell: </a:t>
            </a:r>
            <a:r>
              <a:rPr lang="en-US" b="1" dirty="0"/>
              <a:t>the resulting glyceraldehyde-3-phosphate and fructose-6-phosphate are included in glycolysis and converted into pyruvate, etc.</a:t>
            </a:r>
            <a:endParaRPr lang="ru-RU" dirty="0"/>
          </a:p>
        </p:txBody>
      </p:sp>
    </p:spTree>
    <p:extLst>
      <p:ext uri="{BB962C8B-B14F-4D97-AF65-F5344CB8AC3E}">
        <p14:creationId xmlns:p14="http://schemas.microsoft.com/office/powerpoint/2010/main" val="14743326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val 39"/>
          <p:cNvSpPr>
            <a:spLocks noChangeArrowheads="1"/>
          </p:cNvSpPr>
          <p:nvPr/>
        </p:nvSpPr>
        <p:spPr bwMode="auto">
          <a:xfrm>
            <a:off x="8170863" y="2708275"/>
            <a:ext cx="577850" cy="2303463"/>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8675" name="Oval 30"/>
          <p:cNvSpPr>
            <a:spLocks noChangeArrowheads="1"/>
          </p:cNvSpPr>
          <p:nvPr/>
        </p:nvSpPr>
        <p:spPr bwMode="auto">
          <a:xfrm>
            <a:off x="828675" y="5589588"/>
            <a:ext cx="1655763" cy="36195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8676" name="Rectangle 14"/>
          <p:cNvSpPr>
            <a:spLocks noChangeArrowheads="1"/>
          </p:cNvSpPr>
          <p:nvPr/>
        </p:nvSpPr>
        <p:spPr bwMode="auto">
          <a:xfrm>
            <a:off x="4932362" y="4221163"/>
            <a:ext cx="3024013" cy="6477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8677" name="Rectangle 13"/>
          <p:cNvSpPr>
            <a:spLocks noChangeArrowheads="1"/>
          </p:cNvSpPr>
          <p:nvPr/>
        </p:nvSpPr>
        <p:spPr bwMode="auto">
          <a:xfrm>
            <a:off x="971550" y="4221163"/>
            <a:ext cx="2952750" cy="57626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8678" name="Rectangle 12"/>
          <p:cNvSpPr>
            <a:spLocks noChangeArrowheads="1"/>
          </p:cNvSpPr>
          <p:nvPr/>
        </p:nvSpPr>
        <p:spPr bwMode="auto">
          <a:xfrm>
            <a:off x="3132138" y="2924175"/>
            <a:ext cx="2735262" cy="4333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8679" name="Rectangle 11"/>
          <p:cNvSpPr>
            <a:spLocks noChangeArrowheads="1"/>
          </p:cNvSpPr>
          <p:nvPr/>
        </p:nvSpPr>
        <p:spPr bwMode="auto">
          <a:xfrm>
            <a:off x="3132138" y="1484313"/>
            <a:ext cx="2735262" cy="5048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8680" name="Rectangle 2"/>
          <p:cNvSpPr>
            <a:spLocks noGrp="1" noChangeArrowheads="1"/>
          </p:cNvSpPr>
          <p:nvPr>
            <p:ph type="title"/>
          </p:nvPr>
        </p:nvSpPr>
        <p:spPr/>
        <p:txBody>
          <a:bodyPr/>
          <a:lstStyle/>
          <a:p>
            <a:r>
              <a:rPr lang="en-US" altLang="ru-RU" sz="3200" b="1" dirty="0"/>
              <a:t>Pentose phosphate pathway (PPP)</a:t>
            </a:r>
            <a:endParaRPr lang="ru-RU" altLang="ru-RU" sz="3200" dirty="0" smtClean="0"/>
          </a:p>
        </p:txBody>
      </p:sp>
      <p:sp>
        <p:nvSpPr>
          <p:cNvPr id="28681" name="Text Box 4"/>
          <p:cNvSpPr txBox="1">
            <a:spLocks noChangeArrowheads="1"/>
          </p:cNvSpPr>
          <p:nvPr/>
        </p:nvSpPr>
        <p:spPr bwMode="auto">
          <a:xfrm>
            <a:off x="3132138" y="1557338"/>
            <a:ext cx="28082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dirty="0" smtClean="0">
                <a:solidFill>
                  <a:srgbClr val="FF0000"/>
                </a:solidFill>
              </a:rPr>
              <a:t>3 </a:t>
            </a:r>
            <a:r>
              <a:rPr lang="en-US" altLang="ru-RU" dirty="0"/>
              <a:t>glucose-6-phosphate</a:t>
            </a:r>
            <a:endParaRPr lang="ru-RU" altLang="ru-RU" dirty="0" smtClean="0"/>
          </a:p>
        </p:txBody>
      </p:sp>
      <p:sp>
        <p:nvSpPr>
          <p:cNvPr id="28682" name="Text Box 7"/>
          <p:cNvSpPr txBox="1">
            <a:spLocks noChangeArrowheads="1"/>
          </p:cNvSpPr>
          <p:nvPr/>
        </p:nvSpPr>
        <p:spPr bwMode="auto">
          <a:xfrm>
            <a:off x="3132138" y="2997200"/>
            <a:ext cx="2808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dirty="0" smtClean="0">
                <a:solidFill>
                  <a:srgbClr val="FF0000"/>
                </a:solidFill>
              </a:rPr>
              <a:t>3</a:t>
            </a:r>
            <a:r>
              <a:rPr lang="ru-RU" altLang="ru-RU" dirty="0" smtClean="0">
                <a:solidFill>
                  <a:prstClr val="black"/>
                </a:solidFill>
              </a:rPr>
              <a:t> </a:t>
            </a:r>
            <a:r>
              <a:rPr lang="en-US" altLang="ru-RU" dirty="0">
                <a:solidFill>
                  <a:prstClr val="black"/>
                </a:solidFill>
              </a:rPr>
              <a:t>ribose 5-phosphate</a:t>
            </a:r>
            <a:endParaRPr lang="ru-RU" altLang="ru-RU" dirty="0" smtClean="0">
              <a:solidFill>
                <a:prstClr val="black"/>
              </a:solidFill>
            </a:endParaRPr>
          </a:p>
        </p:txBody>
      </p:sp>
      <p:sp>
        <p:nvSpPr>
          <p:cNvPr id="28683" name="Text Box 8"/>
          <p:cNvSpPr txBox="1">
            <a:spLocks noChangeArrowheads="1"/>
          </p:cNvSpPr>
          <p:nvPr/>
        </p:nvSpPr>
        <p:spPr bwMode="auto">
          <a:xfrm>
            <a:off x="971550" y="4294188"/>
            <a:ext cx="3024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dirty="0" smtClean="0">
                <a:solidFill>
                  <a:srgbClr val="FF0000"/>
                </a:solidFill>
              </a:rPr>
              <a:t>2</a:t>
            </a:r>
            <a:r>
              <a:rPr lang="ru-RU" altLang="ru-RU" dirty="0" smtClean="0">
                <a:solidFill>
                  <a:prstClr val="black"/>
                </a:solidFill>
              </a:rPr>
              <a:t> </a:t>
            </a:r>
            <a:r>
              <a:rPr lang="en-US" altLang="ru-RU" dirty="0">
                <a:solidFill>
                  <a:prstClr val="black"/>
                </a:solidFill>
              </a:rPr>
              <a:t>fructose-6-phosphate</a:t>
            </a:r>
            <a:endParaRPr lang="ru-RU" altLang="ru-RU" dirty="0" smtClean="0">
              <a:solidFill>
                <a:prstClr val="black"/>
              </a:solidFill>
            </a:endParaRPr>
          </a:p>
        </p:txBody>
      </p:sp>
      <p:sp>
        <p:nvSpPr>
          <p:cNvPr id="28684" name="Text Box 9"/>
          <p:cNvSpPr txBox="1">
            <a:spLocks noChangeArrowheads="1"/>
          </p:cNvSpPr>
          <p:nvPr/>
        </p:nvSpPr>
        <p:spPr bwMode="auto">
          <a:xfrm>
            <a:off x="4932363" y="4221163"/>
            <a:ext cx="3167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srgbClr val="FF0000"/>
                </a:solidFill>
              </a:rPr>
              <a:t>1</a:t>
            </a:r>
            <a:r>
              <a:rPr lang="ru-RU" altLang="ru-RU" dirty="0" smtClean="0">
                <a:solidFill>
                  <a:prstClr val="black"/>
                </a:solidFill>
              </a:rPr>
              <a:t> </a:t>
            </a:r>
            <a:r>
              <a:rPr lang="en-US" altLang="ru-RU" dirty="0">
                <a:solidFill>
                  <a:prstClr val="black"/>
                </a:solidFill>
              </a:rPr>
              <a:t>3-phosphoglycerol</a:t>
            </a:r>
            <a:endParaRPr lang="ru-RU" altLang="ru-RU" dirty="0" smtClean="0">
              <a:solidFill>
                <a:prstClr val="black"/>
              </a:solidFill>
            </a:endParaRPr>
          </a:p>
        </p:txBody>
      </p:sp>
      <p:sp>
        <p:nvSpPr>
          <p:cNvPr id="28685" name="Text Box 10"/>
          <p:cNvSpPr txBox="1">
            <a:spLocks noChangeArrowheads="1"/>
          </p:cNvSpPr>
          <p:nvPr/>
        </p:nvSpPr>
        <p:spPr bwMode="auto">
          <a:xfrm>
            <a:off x="5580063" y="4508500"/>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prstClr val="black"/>
                </a:solidFill>
              </a:rPr>
              <a:t>aldehyde</a:t>
            </a:r>
            <a:endParaRPr lang="ru-RU" altLang="ru-RU" dirty="0" smtClean="0">
              <a:solidFill>
                <a:prstClr val="black"/>
              </a:solidFill>
            </a:endParaRPr>
          </a:p>
        </p:txBody>
      </p:sp>
      <p:sp>
        <p:nvSpPr>
          <p:cNvPr id="28686" name="AutoShape 15"/>
          <p:cNvSpPr>
            <a:spLocks noChangeArrowheads="1"/>
          </p:cNvSpPr>
          <p:nvPr/>
        </p:nvSpPr>
        <p:spPr bwMode="auto">
          <a:xfrm>
            <a:off x="4427538" y="1989138"/>
            <a:ext cx="144462" cy="863600"/>
          </a:xfrm>
          <a:prstGeom prst="downArrow">
            <a:avLst>
              <a:gd name="adj1" fmla="val 50000"/>
              <a:gd name="adj2" fmla="val 149451"/>
            </a:avLst>
          </a:prstGeom>
          <a:solidFill>
            <a:schemeClr val="accent1"/>
          </a:solidFill>
          <a:ln w="9525">
            <a:solidFill>
              <a:schemeClr val="tx1"/>
            </a:solidFill>
            <a:miter lim="800000"/>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8687" name="AutoShape 16"/>
          <p:cNvSpPr>
            <a:spLocks noChangeArrowheads="1"/>
          </p:cNvSpPr>
          <p:nvPr/>
        </p:nvSpPr>
        <p:spPr bwMode="auto">
          <a:xfrm rot="2989434">
            <a:off x="3960020" y="3320256"/>
            <a:ext cx="144462" cy="936625"/>
          </a:xfrm>
          <a:prstGeom prst="downArrow">
            <a:avLst>
              <a:gd name="adj1" fmla="val 50000"/>
              <a:gd name="adj2" fmla="val 162088"/>
            </a:avLst>
          </a:prstGeom>
          <a:solidFill>
            <a:schemeClr val="accent1"/>
          </a:solidFill>
          <a:ln w="9525">
            <a:solidFill>
              <a:schemeClr val="tx1"/>
            </a:solidFill>
            <a:miter lim="800000"/>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8688" name="AutoShape 18"/>
          <p:cNvSpPr>
            <a:spLocks noChangeArrowheads="1"/>
          </p:cNvSpPr>
          <p:nvPr/>
        </p:nvSpPr>
        <p:spPr bwMode="auto">
          <a:xfrm rot="18610566" flipH="1">
            <a:off x="4752182" y="3320256"/>
            <a:ext cx="144462" cy="936625"/>
          </a:xfrm>
          <a:prstGeom prst="downArrow">
            <a:avLst>
              <a:gd name="adj1" fmla="val 50000"/>
              <a:gd name="adj2" fmla="val 162088"/>
            </a:avLst>
          </a:prstGeom>
          <a:solidFill>
            <a:schemeClr val="accent1"/>
          </a:solidFill>
          <a:ln w="9525">
            <a:solidFill>
              <a:schemeClr val="tx1"/>
            </a:solidFill>
            <a:miter lim="800000"/>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8689" name="Text Box 19"/>
          <p:cNvSpPr txBox="1">
            <a:spLocks noChangeArrowheads="1"/>
          </p:cNvSpPr>
          <p:nvPr/>
        </p:nvSpPr>
        <p:spPr bwMode="auto">
          <a:xfrm>
            <a:off x="1763713" y="2414215"/>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3</a:t>
            </a:r>
            <a:r>
              <a:rPr lang="en-US" altLang="ru-RU" dirty="0" smtClean="0">
                <a:solidFill>
                  <a:prstClr val="black"/>
                </a:solidFill>
              </a:rPr>
              <a:t> CO</a:t>
            </a:r>
            <a:r>
              <a:rPr lang="en-US" altLang="ru-RU" baseline="-25000" dirty="0" smtClean="0">
                <a:solidFill>
                  <a:prstClr val="black"/>
                </a:solidFill>
              </a:rPr>
              <a:t>2</a:t>
            </a:r>
            <a:endParaRPr lang="ru-RU" altLang="ru-RU" baseline="-25000" dirty="0" smtClean="0">
              <a:solidFill>
                <a:prstClr val="black"/>
              </a:solidFill>
            </a:endParaRPr>
          </a:p>
        </p:txBody>
      </p:sp>
      <p:cxnSp>
        <p:nvCxnSpPr>
          <p:cNvPr id="28690" name="AutoShape 22"/>
          <p:cNvCxnSpPr>
            <a:cxnSpLocks noChangeShapeType="1"/>
          </p:cNvCxnSpPr>
          <p:nvPr/>
        </p:nvCxnSpPr>
        <p:spPr bwMode="auto">
          <a:xfrm rot="5400000">
            <a:off x="3170139" y="1413966"/>
            <a:ext cx="536575" cy="1765300"/>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8691" name="Text Box 23"/>
          <p:cNvSpPr txBox="1">
            <a:spLocks noChangeArrowheads="1"/>
          </p:cNvSpPr>
          <p:nvPr/>
        </p:nvSpPr>
        <p:spPr bwMode="auto">
          <a:xfrm>
            <a:off x="6011863" y="1916113"/>
            <a:ext cx="1512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srgbClr val="FF0000"/>
                </a:solidFill>
              </a:rPr>
              <a:t>6</a:t>
            </a:r>
            <a:r>
              <a:rPr lang="en-US" altLang="ru-RU" dirty="0" smtClean="0">
                <a:solidFill>
                  <a:prstClr val="black"/>
                </a:solidFill>
              </a:rPr>
              <a:t> NADP</a:t>
            </a:r>
            <a:r>
              <a:rPr lang="ru-RU" altLang="ru-RU" baseline="30000" dirty="0" smtClean="0">
                <a:solidFill>
                  <a:prstClr val="black"/>
                </a:solidFill>
              </a:rPr>
              <a:t>+</a:t>
            </a:r>
          </a:p>
        </p:txBody>
      </p:sp>
      <p:sp>
        <p:nvSpPr>
          <p:cNvPr id="28692" name="Text Box 24"/>
          <p:cNvSpPr txBox="1">
            <a:spLocks noChangeArrowheads="1"/>
          </p:cNvSpPr>
          <p:nvPr/>
        </p:nvSpPr>
        <p:spPr bwMode="auto">
          <a:xfrm>
            <a:off x="5940425" y="2565400"/>
            <a:ext cx="1871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srgbClr val="FF0000"/>
                </a:solidFill>
              </a:rPr>
              <a:t>6</a:t>
            </a:r>
            <a:r>
              <a:rPr lang="ru-RU" altLang="ru-RU" dirty="0" smtClean="0">
                <a:solidFill>
                  <a:prstClr val="black"/>
                </a:solidFill>
              </a:rPr>
              <a:t> </a:t>
            </a:r>
            <a:r>
              <a:rPr lang="en-US" altLang="ru-RU" dirty="0" smtClean="0">
                <a:solidFill>
                  <a:prstClr val="black"/>
                </a:solidFill>
              </a:rPr>
              <a:t>NADP</a:t>
            </a:r>
            <a:r>
              <a:rPr lang="ru-RU" altLang="ru-RU" dirty="0" smtClean="0">
                <a:solidFill>
                  <a:prstClr val="black"/>
                </a:solidFill>
              </a:rPr>
              <a:t>Н+Н</a:t>
            </a:r>
            <a:r>
              <a:rPr lang="ru-RU" altLang="ru-RU" baseline="30000" dirty="0" smtClean="0">
                <a:solidFill>
                  <a:prstClr val="black"/>
                </a:solidFill>
              </a:rPr>
              <a:t>+</a:t>
            </a:r>
          </a:p>
        </p:txBody>
      </p:sp>
      <p:sp>
        <p:nvSpPr>
          <p:cNvPr id="28693" name="Freeform 26"/>
          <p:cNvSpPr>
            <a:spLocks/>
          </p:cNvSpPr>
          <p:nvPr/>
        </p:nvSpPr>
        <p:spPr bwMode="auto">
          <a:xfrm>
            <a:off x="4559300" y="2133600"/>
            <a:ext cx="1452563" cy="574675"/>
          </a:xfrm>
          <a:custGeom>
            <a:avLst/>
            <a:gdLst>
              <a:gd name="T0" fmla="*/ 1452563 w 915"/>
              <a:gd name="T1" fmla="*/ 0 h 362"/>
              <a:gd name="T2" fmla="*/ 12700 w 915"/>
              <a:gd name="T3" fmla="*/ 142875 h 362"/>
              <a:gd name="T4" fmla="*/ 1381125 w 915"/>
              <a:gd name="T5" fmla="*/ 574675 h 362"/>
              <a:gd name="T6" fmla="*/ 0 60000 65536"/>
              <a:gd name="T7" fmla="*/ 0 60000 65536"/>
              <a:gd name="T8" fmla="*/ 0 60000 65536"/>
              <a:gd name="T9" fmla="*/ 0 w 915"/>
              <a:gd name="T10" fmla="*/ 0 h 362"/>
              <a:gd name="T11" fmla="*/ 915 w 915"/>
              <a:gd name="T12" fmla="*/ 362 h 362"/>
            </a:gdLst>
            <a:ahLst/>
            <a:cxnLst>
              <a:cxn ang="T6">
                <a:pos x="T0" y="T1"/>
              </a:cxn>
              <a:cxn ang="T7">
                <a:pos x="T2" y="T3"/>
              </a:cxn>
              <a:cxn ang="T8">
                <a:pos x="T4" y="T5"/>
              </a:cxn>
            </a:cxnLst>
            <a:rect l="T9" t="T10" r="T11" b="T12"/>
            <a:pathLst>
              <a:path w="915" h="362">
                <a:moveTo>
                  <a:pt x="915" y="0"/>
                </a:moveTo>
                <a:cubicBezTo>
                  <a:pt x="465" y="15"/>
                  <a:pt x="16" y="30"/>
                  <a:pt x="8" y="90"/>
                </a:cubicBezTo>
                <a:cubicBezTo>
                  <a:pt x="0" y="150"/>
                  <a:pt x="435" y="256"/>
                  <a:pt x="870" y="36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8694" name="Line 27"/>
          <p:cNvSpPr>
            <a:spLocks noChangeShapeType="1"/>
          </p:cNvSpPr>
          <p:nvPr/>
        </p:nvSpPr>
        <p:spPr bwMode="auto">
          <a:xfrm flipH="1" flipV="1">
            <a:off x="5795963" y="2565400"/>
            <a:ext cx="1444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8695" name="Line 28"/>
          <p:cNvSpPr>
            <a:spLocks noChangeShapeType="1"/>
          </p:cNvSpPr>
          <p:nvPr/>
        </p:nvSpPr>
        <p:spPr bwMode="auto">
          <a:xfrm flipH="1">
            <a:off x="5795963" y="2708275"/>
            <a:ext cx="144462"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28696" name="Text Box 29"/>
          <p:cNvSpPr txBox="1">
            <a:spLocks noChangeArrowheads="1"/>
          </p:cNvSpPr>
          <p:nvPr/>
        </p:nvSpPr>
        <p:spPr bwMode="auto">
          <a:xfrm>
            <a:off x="973138" y="5591175"/>
            <a:ext cx="1439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GB" altLang="ru-RU" dirty="0" smtClean="0">
                <a:solidFill>
                  <a:prstClr val="black"/>
                </a:solidFill>
              </a:rPr>
              <a:t>Glycolysis</a:t>
            </a:r>
            <a:endParaRPr lang="ru-RU" altLang="ru-RU" dirty="0" smtClean="0">
              <a:solidFill>
                <a:prstClr val="black"/>
              </a:solidFill>
            </a:endParaRPr>
          </a:p>
        </p:txBody>
      </p:sp>
      <p:sp>
        <p:nvSpPr>
          <p:cNvPr id="28697" name="Oval 31"/>
          <p:cNvSpPr>
            <a:spLocks noChangeArrowheads="1"/>
          </p:cNvSpPr>
          <p:nvPr/>
        </p:nvSpPr>
        <p:spPr bwMode="auto">
          <a:xfrm>
            <a:off x="6156325" y="5661025"/>
            <a:ext cx="1655763" cy="361950"/>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8698" name="Text Box 32"/>
          <p:cNvSpPr txBox="1">
            <a:spLocks noChangeArrowheads="1"/>
          </p:cNvSpPr>
          <p:nvPr/>
        </p:nvSpPr>
        <p:spPr bwMode="auto">
          <a:xfrm>
            <a:off x="6661150" y="5654675"/>
            <a:ext cx="792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prstClr val="black"/>
                </a:solidFill>
              </a:rPr>
              <a:t>GNG</a:t>
            </a:r>
            <a:endParaRPr lang="ru-RU" altLang="ru-RU" dirty="0" smtClean="0">
              <a:solidFill>
                <a:prstClr val="black"/>
              </a:solidFill>
            </a:endParaRPr>
          </a:p>
        </p:txBody>
      </p:sp>
      <p:cxnSp>
        <p:nvCxnSpPr>
          <p:cNvPr id="28699" name="AutoShape 33"/>
          <p:cNvCxnSpPr>
            <a:cxnSpLocks noChangeShapeType="1"/>
            <a:stCxn id="28685" idx="2"/>
            <a:endCxn id="28675" idx="6"/>
          </p:cNvCxnSpPr>
          <p:nvPr/>
        </p:nvCxnSpPr>
        <p:spPr bwMode="auto">
          <a:xfrm rot="5400000">
            <a:off x="3926682" y="3432969"/>
            <a:ext cx="895350" cy="3779837"/>
          </a:xfrm>
          <a:prstGeom prst="curvedConnector2">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cxnSp>
      <p:cxnSp>
        <p:nvCxnSpPr>
          <p:cNvPr id="28700" name="AutoShape 34"/>
          <p:cNvCxnSpPr>
            <a:cxnSpLocks noChangeShapeType="1"/>
            <a:stCxn id="28677" idx="2"/>
            <a:endCxn id="28675" idx="6"/>
          </p:cNvCxnSpPr>
          <p:nvPr/>
        </p:nvCxnSpPr>
        <p:spPr bwMode="auto">
          <a:xfrm rot="16200000" flipH="1">
            <a:off x="1979613" y="5265737"/>
            <a:ext cx="973138" cy="36513"/>
          </a:xfrm>
          <a:prstGeom prst="curvedConnector4">
            <a:avLst>
              <a:gd name="adj1" fmla="val 40620"/>
              <a:gd name="adj2" fmla="val 721741"/>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cxnSp>
      <p:cxnSp>
        <p:nvCxnSpPr>
          <p:cNvPr id="28701" name="AutoShape 35"/>
          <p:cNvCxnSpPr>
            <a:cxnSpLocks noChangeShapeType="1"/>
            <a:stCxn id="28677" idx="2"/>
            <a:endCxn id="28697" idx="2"/>
          </p:cNvCxnSpPr>
          <p:nvPr/>
        </p:nvCxnSpPr>
        <p:spPr bwMode="auto">
          <a:xfrm rot="16200000" flipH="1">
            <a:off x="3779837" y="3465513"/>
            <a:ext cx="1044575" cy="3708400"/>
          </a:xfrm>
          <a:prstGeom prst="curvedConnector2">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8702" name="AutoShape 36"/>
          <p:cNvCxnSpPr>
            <a:cxnSpLocks noChangeShapeType="1"/>
            <a:stCxn id="28685" idx="2"/>
            <a:endCxn id="28697" idx="2"/>
          </p:cNvCxnSpPr>
          <p:nvPr/>
        </p:nvCxnSpPr>
        <p:spPr bwMode="auto">
          <a:xfrm rot="5400000">
            <a:off x="5726906" y="5304632"/>
            <a:ext cx="966787" cy="107950"/>
          </a:xfrm>
          <a:prstGeom prst="curvedConnector4">
            <a:avLst>
              <a:gd name="adj1" fmla="val 40560"/>
              <a:gd name="adj2" fmla="val 311764"/>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8703" name="AutoShape 37"/>
          <p:cNvCxnSpPr>
            <a:cxnSpLocks noChangeShapeType="1"/>
            <a:stCxn id="28697" idx="6"/>
            <a:endCxn id="28681" idx="3"/>
          </p:cNvCxnSpPr>
          <p:nvPr/>
        </p:nvCxnSpPr>
        <p:spPr bwMode="auto">
          <a:xfrm flipH="1" flipV="1">
            <a:off x="5940425" y="1741488"/>
            <a:ext cx="1871663" cy="4100512"/>
          </a:xfrm>
          <a:prstGeom prst="bentConnector3">
            <a:avLst>
              <a:gd name="adj1" fmla="val -12130"/>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cxnSp>
      <p:sp>
        <p:nvSpPr>
          <p:cNvPr id="28704" name="Text Box 38"/>
          <p:cNvSpPr txBox="1">
            <a:spLocks noChangeArrowheads="1"/>
          </p:cNvSpPr>
          <p:nvPr/>
        </p:nvSpPr>
        <p:spPr bwMode="auto">
          <a:xfrm rot="-5400000">
            <a:off x="7339806" y="3677445"/>
            <a:ext cx="2162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prstClr val="black"/>
                </a:solidFill>
              </a:rPr>
              <a:t>Pentose cycle</a:t>
            </a:r>
            <a:endParaRPr lang="ru-RU" altLang="ru-RU" dirty="0" smtClean="0">
              <a:solidFill>
                <a:prstClr val="black"/>
              </a:solidFill>
            </a:endParaRPr>
          </a:p>
        </p:txBody>
      </p:sp>
    </p:spTree>
    <p:extLst>
      <p:ext uri="{BB962C8B-B14F-4D97-AF65-F5344CB8AC3E}">
        <p14:creationId xmlns:p14="http://schemas.microsoft.com/office/powerpoint/2010/main" val="2416470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0"/>
            <a:ext cx="8229600" cy="850900"/>
          </a:xfrm>
        </p:spPr>
        <p:txBody>
          <a:bodyPr>
            <a:normAutofit fontScale="90000"/>
          </a:bodyPr>
          <a:lstStyle/>
          <a:p>
            <a:r>
              <a:rPr lang="en-US" altLang="ru-RU" b="1" dirty="0"/>
              <a:t>The progress of glycolysis reactions</a:t>
            </a:r>
            <a:endParaRPr lang="ru-RU" altLang="ru-RU" b="1" dirty="0" smtClean="0"/>
          </a:p>
        </p:txBody>
      </p:sp>
      <p:sp>
        <p:nvSpPr>
          <p:cNvPr id="13315" name="Text Box 4"/>
          <p:cNvSpPr txBox="1">
            <a:spLocks noChangeArrowheads="1"/>
          </p:cNvSpPr>
          <p:nvPr/>
        </p:nvSpPr>
        <p:spPr bwMode="auto">
          <a:xfrm>
            <a:off x="0" y="1052513"/>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2400" smtClean="0">
                <a:solidFill>
                  <a:prstClr val="black"/>
                </a:solidFill>
              </a:rPr>
              <a:t>3</a:t>
            </a:r>
            <a:r>
              <a:rPr lang="ru-RU" altLang="ru-RU" sz="2400" smtClean="0">
                <a:solidFill>
                  <a:prstClr val="black"/>
                </a:solidFill>
              </a:rPr>
              <a:t>)</a:t>
            </a:r>
          </a:p>
        </p:txBody>
      </p:sp>
      <p:sp>
        <p:nvSpPr>
          <p:cNvPr id="13316" name="Line 5"/>
          <p:cNvSpPr>
            <a:spLocks noChangeShapeType="1"/>
          </p:cNvSpPr>
          <p:nvPr/>
        </p:nvSpPr>
        <p:spPr bwMode="auto">
          <a:xfrm flipH="1">
            <a:off x="1474788" y="1485900"/>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17" name="Line 6"/>
          <p:cNvSpPr>
            <a:spLocks noChangeShapeType="1"/>
          </p:cNvSpPr>
          <p:nvPr/>
        </p:nvSpPr>
        <p:spPr bwMode="auto">
          <a:xfrm>
            <a:off x="2193925" y="1485900"/>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18" name="Text Box 7"/>
          <p:cNvSpPr txBox="1">
            <a:spLocks noChangeArrowheads="1"/>
          </p:cNvSpPr>
          <p:nvPr/>
        </p:nvSpPr>
        <p:spPr bwMode="auto">
          <a:xfrm>
            <a:off x="1906588" y="1270000"/>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3319" name="Line 8"/>
          <p:cNvSpPr>
            <a:spLocks noChangeShapeType="1"/>
          </p:cNvSpPr>
          <p:nvPr/>
        </p:nvSpPr>
        <p:spPr bwMode="auto">
          <a:xfrm>
            <a:off x="1474788" y="1917700"/>
            <a:ext cx="360362"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20" name="Line 9"/>
          <p:cNvSpPr>
            <a:spLocks noChangeShapeType="1"/>
          </p:cNvSpPr>
          <p:nvPr/>
        </p:nvSpPr>
        <p:spPr bwMode="auto">
          <a:xfrm flipH="1">
            <a:off x="2338388" y="1917700"/>
            <a:ext cx="360362"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21" name="Line 10"/>
          <p:cNvSpPr>
            <a:spLocks noChangeShapeType="1"/>
          </p:cNvSpPr>
          <p:nvPr/>
        </p:nvSpPr>
        <p:spPr bwMode="auto">
          <a:xfrm>
            <a:off x="1835150" y="2349500"/>
            <a:ext cx="503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22" name="Line 11"/>
          <p:cNvSpPr>
            <a:spLocks noChangeShapeType="1"/>
          </p:cNvSpPr>
          <p:nvPr/>
        </p:nvSpPr>
        <p:spPr bwMode="auto">
          <a:xfrm>
            <a:off x="1474788" y="1485900"/>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23" name="Line 12"/>
          <p:cNvSpPr>
            <a:spLocks noChangeShapeType="1"/>
          </p:cNvSpPr>
          <p:nvPr/>
        </p:nvSpPr>
        <p:spPr bwMode="auto">
          <a:xfrm>
            <a:off x="2698750" y="1485900"/>
            <a:ext cx="0" cy="719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24" name="Line 13"/>
          <p:cNvSpPr>
            <a:spLocks noChangeShapeType="1"/>
          </p:cNvSpPr>
          <p:nvPr/>
        </p:nvSpPr>
        <p:spPr bwMode="auto">
          <a:xfrm>
            <a:off x="1835150" y="21336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25" name="Line 14"/>
          <p:cNvSpPr>
            <a:spLocks noChangeShapeType="1"/>
          </p:cNvSpPr>
          <p:nvPr/>
        </p:nvSpPr>
        <p:spPr bwMode="auto">
          <a:xfrm>
            <a:off x="2339975" y="21336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26" name="Text Box 15"/>
          <p:cNvSpPr txBox="1">
            <a:spLocks noChangeArrowheads="1"/>
          </p:cNvSpPr>
          <p:nvPr/>
        </p:nvSpPr>
        <p:spPr bwMode="auto">
          <a:xfrm>
            <a:off x="1258888" y="2068513"/>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327" name="Text Box 16"/>
          <p:cNvSpPr txBox="1">
            <a:spLocks noChangeArrowheads="1"/>
          </p:cNvSpPr>
          <p:nvPr/>
        </p:nvSpPr>
        <p:spPr bwMode="auto">
          <a:xfrm>
            <a:off x="1619250" y="1846263"/>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328" name="Text Box 17"/>
          <p:cNvSpPr txBox="1">
            <a:spLocks noChangeArrowheads="1"/>
          </p:cNvSpPr>
          <p:nvPr/>
        </p:nvSpPr>
        <p:spPr bwMode="auto">
          <a:xfrm flipH="1">
            <a:off x="466725" y="1125538"/>
            <a:ext cx="16557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P - O H</a:t>
            </a:r>
            <a:r>
              <a:rPr lang="en-US" altLang="ru-RU" baseline="-25000" smtClean="0">
                <a:solidFill>
                  <a:prstClr val="black"/>
                </a:solidFill>
              </a:rPr>
              <a:t>2</a:t>
            </a:r>
            <a:r>
              <a:rPr lang="en-US" altLang="ru-RU" smtClean="0">
                <a:solidFill>
                  <a:prstClr val="black"/>
                </a:solidFill>
              </a:rPr>
              <a:t>C</a:t>
            </a:r>
            <a:endParaRPr lang="ru-RU" altLang="ru-RU" smtClean="0">
              <a:solidFill>
                <a:prstClr val="black"/>
              </a:solidFill>
            </a:endParaRPr>
          </a:p>
        </p:txBody>
      </p:sp>
      <p:sp>
        <p:nvSpPr>
          <p:cNvPr id="13329" name="Oval 18"/>
          <p:cNvSpPr>
            <a:spLocks noChangeArrowheads="1"/>
          </p:cNvSpPr>
          <p:nvPr/>
        </p:nvSpPr>
        <p:spPr bwMode="auto">
          <a:xfrm>
            <a:off x="466725" y="119697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3330" name="Text Box 19"/>
          <p:cNvSpPr txBox="1">
            <a:spLocks noChangeArrowheads="1"/>
          </p:cNvSpPr>
          <p:nvPr/>
        </p:nvSpPr>
        <p:spPr bwMode="auto">
          <a:xfrm>
            <a:off x="2554288" y="1131888"/>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OH</a:t>
            </a:r>
            <a:endParaRPr lang="ru-RU" altLang="ru-RU" smtClean="0">
              <a:solidFill>
                <a:prstClr val="black"/>
              </a:solidFill>
            </a:endParaRPr>
          </a:p>
        </p:txBody>
      </p:sp>
      <p:sp>
        <p:nvSpPr>
          <p:cNvPr id="13331" name="Text Box 20"/>
          <p:cNvSpPr txBox="1">
            <a:spLocks noChangeArrowheads="1"/>
          </p:cNvSpPr>
          <p:nvPr/>
        </p:nvSpPr>
        <p:spPr bwMode="auto">
          <a:xfrm>
            <a:off x="2554288" y="213995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3332" name="Text Box 21"/>
          <p:cNvSpPr txBox="1">
            <a:spLocks noChangeArrowheads="1"/>
          </p:cNvSpPr>
          <p:nvPr/>
        </p:nvSpPr>
        <p:spPr bwMode="auto">
          <a:xfrm>
            <a:off x="1690688" y="2427288"/>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3333" name="Text Box 22"/>
          <p:cNvSpPr txBox="1">
            <a:spLocks noChangeArrowheads="1"/>
          </p:cNvSpPr>
          <p:nvPr/>
        </p:nvSpPr>
        <p:spPr bwMode="auto">
          <a:xfrm>
            <a:off x="2193925" y="2427288"/>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334" name="Text Box 23"/>
          <p:cNvSpPr txBox="1">
            <a:spLocks noChangeArrowheads="1"/>
          </p:cNvSpPr>
          <p:nvPr/>
        </p:nvSpPr>
        <p:spPr bwMode="auto">
          <a:xfrm>
            <a:off x="2049463" y="184467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3335" name="Text Box 24"/>
          <p:cNvSpPr txBox="1">
            <a:spLocks noChangeArrowheads="1"/>
          </p:cNvSpPr>
          <p:nvPr/>
        </p:nvSpPr>
        <p:spPr bwMode="auto">
          <a:xfrm>
            <a:off x="179387" y="3068638"/>
            <a:ext cx="3095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Fructose - 6 - Phosphate</a:t>
            </a:r>
            <a:endParaRPr lang="ru-RU" altLang="ru-RU" dirty="0" smtClean="0">
              <a:solidFill>
                <a:srgbClr val="FF0000"/>
              </a:solidFill>
            </a:endParaRPr>
          </a:p>
        </p:txBody>
      </p:sp>
      <p:sp>
        <p:nvSpPr>
          <p:cNvPr id="13336" name="Line 25"/>
          <p:cNvSpPr>
            <a:spLocks noChangeShapeType="1"/>
          </p:cNvSpPr>
          <p:nvPr/>
        </p:nvSpPr>
        <p:spPr bwMode="auto">
          <a:xfrm flipH="1">
            <a:off x="6659563" y="1485900"/>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37" name="Line 26"/>
          <p:cNvSpPr>
            <a:spLocks noChangeShapeType="1"/>
          </p:cNvSpPr>
          <p:nvPr/>
        </p:nvSpPr>
        <p:spPr bwMode="auto">
          <a:xfrm>
            <a:off x="7378700" y="1485900"/>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38" name="Text Box 27"/>
          <p:cNvSpPr txBox="1">
            <a:spLocks noChangeArrowheads="1"/>
          </p:cNvSpPr>
          <p:nvPr/>
        </p:nvSpPr>
        <p:spPr bwMode="auto">
          <a:xfrm>
            <a:off x="7091363" y="1270000"/>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3339" name="Line 28"/>
          <p:cNvSpPr>
            <a:spLocks noChangeShapeType="1"/>
          </p:cNvSpPr>
          <p:nvPr/>
        </p:nvSpPr>
        <p:spPr bwMode="auto">
          <a:xfrm>
            <a:off x="6659563" y="1917700"/>
            <a:ext cx="360362"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40" name="Line 29"/>
          <p:cNvSpPr>
            <a:spLocks noChangeShapeType="1"/>
          </p:cNvSpPr>
          <p:nvPr/>
        </p:nvSpPr>
        <p:spPr bwMode="auto">
          <a:xfrm flipH="1">
            <a:off x="7523163" y="1917700"/>
            <a:ext cx="360362"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41" name="Line 30"/>
          <p:cNvSpPr>
            <a:spLocks noChangeShapeType="1"/>
          </p:cNvSpPr>
          <p:nvPr/>
        </p:nvSpPr>
        <p:spPr bwMode="auto">
          <a:xfrm>
            <a:off x="7019925" y="2349500"/>
            <a:ext cx="503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42" name="Line 31"/>
          <p:cNvSpPr>
            <a:spLocks noChangeShapeType="1"/>
          </p:cNvSpPr>
          <p:nvPr/>
        </p:nvSpPr>
        <p:spPr bwMode="auto">
          <a:xfrm>
            <a:off x="6659563" y="1485900"/>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43" name="Line 32"/>
          <p:cNvSpPr>
            <a:spLocks noChangeShapeType="1"/>
          </p:cNvSpPr>
          <p:nvPr/>
        </p:nvSpPr>
        <p:spPr bwMode="auto">
          <a:xfrm>
            <a:off x="7883525" y="1485900"/>
            <a:ext cx="0" cy="719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44" name="Line 33"/>
          <p:cNvSpPr>
            <a:spLocks noChangeShapeType="1"/>
          </p:cNvSpPr>
          <p:nvPr/>
        </p:nvSpPr>
        <p:spPr bwMode="auto">
          <a:xfrm>
            <a:off x="7019925" y="21336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45" name="Line 34"/>
          <p:cNvSpPr>
            <a:spLocks noChangeShapeType="1"/>
          </p:cNvSpPr>
          <p:nvPr/>
        </p:nvSpPr>
        <p:spPr bwMode="auto">
          <a:xfrm>
            <a:off x="7524750" y="21336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46" name="Text Box 35"/>
          <p:cNvSpPr txBox="1">
            <a:spLocks noChangeArrowheads="1"/>
          </p:cNvSpPr>
          <p:nvPr/>
        </p:nvSpPr>
        <p:spPr bwMode="auto">
          <a:xfrm>
            <a:off x="6443663" y="2068513"/>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347" name="Text Box 36"/>
          <p:cNvSpPr txBox="1">
            <a:spLocks noChangeArrowheads="1"/>
          </p:cNvSpPr>
          <p:nvPr/>
        </p:nvSpPr>
        <p:spPr bwMode="auto">
          <a:xfrm>
            <a:off x="6804025" y="1846263"/>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348" name="Text Box 37"/>
          <p:cNvSpPr txBox="1">
            <a:spLocks noChangeArrowheads="1"/>
          </p:cNvSpPr>
          <p:nvPr/>
        </p:nvSpPr>
        <p:spPr bwMode="auto">
          <a:xfrm flipH="1">
            <a:off x="5653088" y="1125538"/>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P - O H</a:t>
            </a:r>
            <a:r>
              <a:rPr lang="en-US" altLang="ru-RU" baseline="-25000" smtClean="0">
                <a:solidFill>
                  <a:prstClr val="black"/>
                </a:solidFill>
              </a:rPr>
              <a:t>2</a:t>
            </a:r>
            <a:r>
              <a:rPr lang="en-US" altLang="ru-RU" smtClean="0">
                <a:solidFill>
                  <a:prstClr val="black"/>
                </a:solidFill>
              </a:rPr>
              <a:t>C</a:t>
            </a:r>
            <a:endParaRPr lang="ru-RU" altLang="ru-RU" smtClean="0">
              <a:solidFill>
                <a:prstClr val="black"/>
              </a:solidFill>
            </a:endParaRPr>
          </a:p>
        </p:txBody>
      </p:sp>
      <p:sp>
        <p:nvSpPr>
          <p:cNvPr id="13349" name="Oval 38"/>
          <p:cNvSpPr>
            <a:spLocks noChangeArrowheads="1"/>
          </p:cNvSpPr>
          <p:nvPr/>
        </p:nvSpPr>
        <p:spPr bwMode="auto">
          <a:xfrm>
            <a:off x="5651500" y="119697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3350" name="Text Box 39"/>
          <p:cNvSpPr txBox="1">
            <a:spLocks noChangeArrowheads="1"/>
          </p:cNvSpPr>
          <p:nvPr/>
        </p:nvSpPr>
        <p:spPr bwMode="auto">
          <a:xfrm>
            <a:off x="7739063" y="1131888"/>
            <a:ext cx="1404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3351" name="Text Box 40"/>
          <p:cNvSpPr txBox="1">
            <a:spLocks noChangeArrowheads="1"/>
          </p:cNvSpPr>
          <p:nvPr/>
        </p:nvSpPr>
        <p:spPr bwMode="auto">
          <a:xfrm>
            <a:off x="7739063" y="213995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3352" name="Text Box 41"/>
          <p:cNvSpPr txBox="1">
            <a:spLocks noChangeArrowheads="1"/>
          </p:cNvSpPr>
          <p:nvPr/>
        </p:nvSpPr>
        <p:spPr bwMode="auto">
          <a:xfrm>
            <a:off x="6875463" y="2427288"/>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3353" name="Text Box 42"/>
          <p:cNvSpPr txBox="1">
            <a:spLocks noChangeArrowheads="1"/>
          </p:cNvSpPr>
          <p:nvPr/>
        </p:nvSpPr>
        <p:spPr bwMode="auto">
          <a:xfrm>
            <a:off x="7378700" y="2427288"/>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354" name="Text Box 43"/>
          <p:cNvSpPr txBox="1">
            <a:spLocks noChangeArrowheads="1"/>
          </p:cNvSpPr>
          <p:nvPr/>
        </p:nvSpPr>
        <p:spPr bwMode="auto">
          <a:xfrm>
            <a:off x="7234238" y="184467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3355" name="Text Box 44"/>
          <p:cNvSpPr txBox="1">
            <a:spLocks noChangeArrowheads="1"/>
          </p:cNvSpPr>
          <p:nvPr/>
        </p:nvSpPr>
        <p:spPr bwMode="auto">
          <a:xfrm>
            <a:off x="5580063" y="2997200"/>
            <a:ext cx="3528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Fructose </a:t>
            </a:r>
            <a:r>
              <a:rPr lang="en-US" altLang="ru-RU" dirty="0" smtClean="0">
                <a:solidFill>
                  <a:srgbClr val="FF0000"/>
                </a:solidFill>
              </a:rPr>
              <a:t>– 1,6 </a:t>
            </a:r>
            <a:r>
              <a:rPr lang="en-US" altLang="ru-RU" dirty="0">
                <a:solidFill>
                  <a:srgbClr val="FF0000"/>
                </a:solidFill>
              </a:rPr>
              <a:t>- </a:t>
            </a:r>
            <a:r>
              <a:rPr lang="en-US" altLang="ru-RU" dirty="0" smtClean="0">
                <a:solidFill>
                  <a:srgbClr val="FF0000"/>
                </a:solidFill>
              </a:rPr>
              <a:t>bisphosphate</a:t>
            </a:r>
            <a:endParaRPr lang="ru-RU" altLang="ru-RU" dirty="0" smtClean="0">
              <a:solidFill>
                <a:srgbClr val="FF0000"/>
              </a:solidFill>
            </a:endParaRPr>
          </a:p>
        </p:txBody>
      </p:sp>
      <p:sp>
        <p:nvSpPr>
          <p:cNvPr id="13356" name="Oval 49"/>
          <p:cNvSpPr>
            <a:spLocks noChangeArrowheads="1"/>
          </p:cNvSpPr>
          <p:nvPr/>
        </p:nvSpPr>
        <p:spPr bwMode="auto">
          <a:xfrm>
            <a:off x="8604250" y="119697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3357" name="Text Box 51"/>
          <p:cNvSpPr txBox="1">
            <a:spLocks noChangeArrowheads="1"/>
          </p:cNvSpPr>
          <p:nvPr/>
        </p:nvSpPr>
        <p:spPr bwMode="auto">
          <a:xfrm>
            <a:off x="4644008" y="2492375"/>
            <a:ext cx="1223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А</a:t>
            </a:r>
            <a:r>
              <a:rPr lang="en-GB" altLang="ru-RU" dirty="0" smtClean="0">
                <a:solidFill>
                  <a:prstClr val="black"/>
                </a:solidFill>
              </a:rPr>
              <a:t>DP</a:t>
            </a:r>
            <a:endParaRPr lang="ru-RU" altLang="ru-RU" dirty="0" smtClean="0">
              <a:solidFill>
                <a:prstClr val="black"/>
              </a:solidFill>
            </a:endParaRPr>
          </a:p>
        </p:txBody>
      </p:sp>
      <p:sp>
        <p:nvSpPr>
          <p:cNvPr id="13358" name="Text Box 52"/>
          <p:cNvSpPr txBox="1">
            <a:spLocks noChangeArrowheads="1"/>
          </p:cNvSpPr>
          <p:nvPr/>
        </p:nvSpPr>
        <p:spPr bwMode="auto">
          <a:xfrm>
            <a:off x="3851275" y="2492375"/>
            <a:ext cx="792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АТ</a:t>
            </a:r>
            <a:r>
              <a:rPr lang="en-GB" altLang="ru-RU" dirty="0" smtClean="0">
                <a:solidFill>
                  <a:prstClr val="black"/>
                </a:solidFill>
              </a:rPr>
              <a:t>P</a:t>
            </a:r>
            <a:endParaRPr lang="ru-RU" altLang="ru-RU" dirty="0" smtClean="0">
              <a:solidFill>
                <a:prstClr val="black"/>
              </a:solidFill>
            </a:endParaRPr>
          </a:p>
        </p:txBody>
      </p:sp>
      <p:cxnSp>
        <p:nvCxnSpPr>
          <p:cNvPr id="13359" name="AutoShape 53"/>
          <p:cNvCxnSpPr>
            <a:cxnSpLocks noChangeShapeType="1"/>
            <a:stCxn id="13358" idx="0"/>
            <a:endCxn id="13357" idx="0"/>
          </p:cNvCxnSpPr>
          <p:nvPr/>
        </p:nvCxnSpPr>
        <p:spPr bwMode="auto">
          <a:xfrm rot="5400000" flipH="1" flipV="1">
            <a:off x="4751673" y="1988059"/>
            <a:ext cx="12700" cy="1008632"/>
          </a:xfrm>
          <a:prstGeom prst="curvedConnector3">
            <a:avLst>
              <a:gd name="adj1" fmla="val 180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360" name="Oval 54"/>
          <p:cNvSpPr>
            <a:spLocks noChangeArrowheads="1"/>
          </p:cNvSpPr>
          <p:nvPr/>
        </p:nvSpPr>
        <p:spPr bwMode="auto">
          <a:xfrm>
            <a:off x="3419475" y="1557338"/>
            <a:ext cx="2736850"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3361" name="Text Box 55"/>
          <p:cNvSpPr txBox="1">
            <a:spLocks noChangeArrowheads="1"/>
          </p:cNvSpPr>
          <p:nvPr/>
        </p:nvSpPr>
        <p:spPr bwMode="auto">
          <a:xfrm>
            <a:off x="3635375" y="1628775"/>
            <a:ext cx="2592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600" dirty="0"/>
              <a:t>Phosphofructokinase</a:t>
            </a:r>
            <a:endParaRPr lang="ru-RU" altLang="ru-RU" sz="1600" dirty="0" smtClean="0"/>
          </a:p>
        </p:txBody>
      </p:sp>
      <p:sp>
        <p:nvSpPr>
          <p:cNvPr id="13362" name="Line 57"/>
          <p:cNvSpPr>
            <a:spLocks noChangeShapeType="1"/>
          </p:cNvSpPr>
          <p:nvPr/>
        </p:nvSpPr>
        <p:spPr bwMode="auto">
          <a:xfrm flipH="1">
            <a:off x="1619250" y="4294188"/>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63" name="Line 58"/>
          <p:cNvSpPr>
            <a:spLocks noChangeShapeType="1"/>
          </p:cNvSpPr>
          <p:nvPr/>
        </p:nvSpPr>
        <p:spPr bwMode="auto">
          <a:xfrm>
            <a:off x="2338388" y="4294188"/>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64" name="Text Box 59"/>
          <p:cNvSpPr txBox="1">
            <a:spLocks noChangeArrowheads="1"/>
          </p:cNvSpPr>
          <p:nvPr/>
        </p:nvSpPr>
        <p:spPr bwMode="auto">
          <a:xfrm>
            <a:off x="2051050" y="4078288"/>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3365" name="Line 60"/>
          <p:cNvSpPr>
            <a:spLocks noChangeShapeType="1"/>
          </p:cNvSpPr>
          <p:nvPr/>
        </p:nvSpPr>
        <p:spPr bwMode="auto">
          <a:xfrm>
            <a:off x="1619250" y="4725988"/>
            <a:ext cx="360363"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66" name="Line 61"/>
          <p:cNvSpPr>
            <a:spLocks noChangeShapeType="1"/>
          </p:cNvSpPr>
          <p:nvPr/>
        </p:nvSpPr>
        <p:spPr bwMode="auto">
          <a:xfrm flipH="1">
            <a:off x="2482850" y="4725988"/>
            <a:ext cx="360363"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67" name="Line 62"/>
          <p:cNvSpPr>
            <a:spLocks noChangeShapeType="1"/>
          </p:cNvSpPr>
          <p:nvPr/>
        </p:nvSpPr>
        <p:spPr bwMode="auto">
          <a:xfrm>
            <a:off x="1979613" y="5157788"/>
            <a:ext cx="5032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68" name="Line 63"/>
          <p:cNvSpPr>
            <a:spLocks noChangeShapeType="1"/>
          </p:cNvSpPr>
          <p:nvPr/>
        </p:nvSpPr>
        <p:spPr bwMode="auto">
          <a:xfrm>
            <a:off x="1619250" y="4294188"/>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69" name="Line 64"/>
          <p:cNvSpPr>
            <a:spLocks noChangeShapeType="1"/>
          </p:cNvSpPr>
          <p:nvPr/>
        </p:nvSpPr>
        <p:spPr bwMode="auto">
          <a:xfrm>
            <a:off x="2843213" y="4294188"/>
            <a:ext cx="0" cy="719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70" name="Line 65"/>
          <p:cNvSpPr>
            <a:spLocks noChangeShapeType="1"/>
          </p:cNvSpPr>
          <p:nvPr/>
        </p:nvSpPr>
        <p:spPr bwMode="auto">
          <a:xfrm>
            <a:off x="1979613" y="494188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71" name="Line 66"/>
          <p:cNvSpPr>
            <a:spLocks noChangeShapeType="1"/>
          </p:cNvSpPr>
          <p:nvPr/>
        </p:nvSpPr>
        <p:spPr bwMode="auto">
          <a:xfrm>
            <a:off x="2484438" y="494188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72" name="Text Box 67"/>
          <p:cNvSpPr txBox="1">
            <a:spLocks noChangeArrowheads="1"/>
          </p:cNvSpPr>
          <p:nvPr/>
        </p:nvSpPr>
        <p:spPr bwMode="auto">
          <a:xfrm>
            <a:off x="1403350" y="4876800"/>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373" name="Text Box 68"/>
          <p:cNvSpPr txBox="1">
            <a:spLocks noChangeArrowheads="1"/>
          </p:cNvSpPr>
          <p:nvPr/>
        </p:nvSpPr>
        <p:spPr bwMode="auto">
          <a:xfrm>
            <a:off x="1763713" y="4654550"/>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374" name="Text Box 69"/>
          <p:cNvSpPr txBox="1">
            <a:spLocks noChangeArrowheads="1"/>
          </p:cNvSpPr>
          <p:nvPr/>
        </p:nvSpPr>
        <p:spPr bwMode="auto">
          <a:xfrm flipH="1">
            <a:off x="612775" y="3933825"/>
            <a:ext cx="1655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P - O H</a:t>
            </a:r>
            <a:r>
              <a:rPr lang="en-US" altLang="ru-RU" baseline="-25000" smtClean="0">
                <a:solidFill>
                  <a:prstClr val="black"/>
                </a:solidFill>
              </a:rPr>
              <a:t>2</a:t>
            </a:r>
            <a:r>
              <a:rPr lang="en-US" altLang="ru-RU" smtClean="0">
                <a:solidFill>
                  <a:prstClr val="black"/>
                </a:solidFill>
              </a:rPr>
              <a:t>C</a:t>
            </a:r>
            <a:endParaRPr lang="ru-RU" altLang="ru-RU" smtClean="0">
              <a:solidFill>
                <a:prstClr val="black"/>
              </a:solidFill>
            </a:endParaRPr>
          </a:p>
        </p:txBody>
      </p:sp>
      <p:sp>
        <p:nvSpPr>
          <p:cNvPr id="13375" name="Oval 70"/>
          <p:cNvSpPr>
            <a:spLocks noChangeArrowheads="1"/>
          </p:cNvSpPr>
          <p:nvPr/>
        </p:nvSpPr>
        <p:spPr bwMode="auto">
          <a:xfrm>
            <a:off x="611188" y="4005263"/>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3376" name="Text Box 71"/>
          <p:cNvSpPr txBox="1">
            <a:spLocks noChangeArrowheads="1"/>
          </p:cNvSpPr>
          <p:nvPr/>
        </p:nvSpPr>
        <p:spPr bwMode="auto">
          <a:xfrm>
            <a:off x="2698750" y="3940175"/>
            <a:ext cx="1404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en-US"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3377" name="Text Box 72"/>
          <p:cNvSpPr txBox="1">
            <a:spLocks noChangeArrowheads="1"/>
          </p:cNvSpPr>
          <p:nvPr/>
        </p:nvSpPr>
        <p:spPr bwMode="auto">
          <a:xfrm>
            <a:off x="2698750" y="4948238"/>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3378" name="Text Box 73"/>
          <p:cNvSpPr txBox="1">
            <a:spLocks noChangeArrowheads="1"/>
          </p:cNvSpPr>
          <p:nvPr/>
        </p:nvSpPr>
        <p:spPr bwMode="auto">
          <a:xfrm>
            <a:off x="1835150" y="523557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3379" name="Text Box 74"/>
          <p:cNvSpPr txBox="1">
            <a:spLocks noChangeArrowheads="1"/>
          </p:cNvSpPr>
          <p:nvPr/>
        </p:nvSpPr>
        <p:spPr bwMode="auto">
          <a:xfrm>
            <a:off x="2338388" y="5235575"/>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380" name="Text Box 75"/>
          <p:cNvSpPr txBox="1">
            <a:spLocks noChangeArrowheads="1"/>
          </p:cNvSpPr>
          <p:nvPr/>
        </p:nvSpPr>
        <p:spPr bwMode="auto">
          <a:xfrm>
            <a:off x="2193925" y="465296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3381" name="Text Box 76"/>
          <p:cNvSpPr txBox="1">
            <a:spLocks noChangeArrowheads="1"/>
          </p:cNvSpPr>
          <p:nvPr/>
        </p:nvSpPr>
        <p:spPr bwMode="auto">
          <a:xfrm>
            <a:off x="179388" y="5805488"/>
            <a:ext cx="3673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Fructose </a:t>
            </a:r>
            <a:r>
              <a:rPr lang="en-US" altLang="ru-RU" dirty="0" smtClean="0">
                <a:solidFill>
                  <a:srgbClr val="FF0000"/>
                </a:solidFill>
              </a:rPr>
              <a:t>– 1,6 </a:t>
            </a:r>
            <a:r>
              <a:rPr lang="en-US" altLang="ru-RU" dirty="0">
                <a:solidFill>
                  <a:srgbClr val="FF0000"/>
                </a:solidFill>
              </a:rPr>
              <a:t>- </a:t>
            </a:r>
            <a:r>
              <a:rPr lang="en-US" altLang="ru-RU" dirty="0" smtClean="0">
                <a:solidFill>
                  <a:srgbClr val="FF0000"/>
                </a:solidFill>
              </a:rPr>
              <a:t>bisphosphate</a:t>
            </a:r>
            <a:endParaRPr lang="ru-RU" altLang="ru-RU" dirty="0">
              <a:solidFill>
                <a:srgbClr val="FF0000"/>
              </a:solidFill>
            </a:endParaRPr>
          </a:p>
        </p:txBody>
      </p:sp>
      <p:sp>
        <p:nvSpPr>
          <p:cNvPr id="13382" name="Oval 77"/>
          <p:cNvSpPr>
            <a:spLocks noChangeArrowheads="1"/>
          </p:cNvSpPr>
          <p:nvPr/>
        </p:nvSpPr>
        <p:spPr bwMode="auto">
          <a:xfrm>
            <a:off x="3563938" y="4005263"/>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3384" name="Text Box 103"/>
          <p:cNvSpPr txBox="1">
            <a:spLocks noChangeArrowheads="1"/>
          </p:cNvSpPr>
          <p:nvPr/>
        </p:nvSpPr>
        <p:spPr bwMode="auto">
          <a:xfrm>
            <a:off x="7235825" y="400526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3385" name="Line 104"/>
          <p:cNvSpPr>
            <a:spLocks noChangeShapeType="1"/>
          </p:cNvSpPr>
          <p:nvPr/>
        </p:nvSpPr>
        <p:spPr bwMode="auto">
          <a:xfrm>
            <a:off x="7380288" y="386080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86" name="Line 105"/>
          <p:cNvSpPr>
            <a:spLocks noChangeShapeType="1"/>
          </p:cNvSpPr>
          <p:nvPr/>
        </p:nvSpPr>
        <p:spPr bwMode="auto">
          <a:xfrm>
            <a:off x="7380288" y="429418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87" name="Text Box 106"/>
          <p:cNvSpPr txBox="1">
            <a:spLocks noChangeArrowheads="1"/>
          </p:cNvSpPr>
          <p:nvPr/>
        </p:nvSpPr>
        <p:spPr bwMode="auto">
          <a:xfrm>
            <a:off x="7235825" y="443706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3388" name="Text Box 107"/>
          <p:cNvSpPr txBox="1">
            <a:spLocks noChangeArrowheads="1"/>
          </p:cNvSpPr>
          <p:nvPr/>
        </p:nvSpPr>
        <p:spPr bwMode="auto">
          <a:xfrm>
            <a:off x="7235825" y="486886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3389" name="Line 108"/>
          <p:cNvSpPr>
            <a:spLocks noChangeShapeType="1"/>
          </p:cNvSpPr>
          <p:nvPr/>
        </p:nvSpPr>
        <p:spPr bwMode="auto">
          <a:xfrm>
            <a:off x="7380288" y="472440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90" name="Line 109"/>
          <p:cNvSpPr>
            <a:spLocks noChangeShapeType="1"/>
          </p:cNvSpPr>
          <p:nvPr/>
        </p:nvSpPr>
        <p:spPr bwMode="auto">
          <a:xfrm>
            <a:off x="7380288" y="515778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91" name="Text Box 110"/>
          <p:cNvSpPr txBox="1">
            <a:spLocks noChangeArrowheads="1"/>
          </p:cNvSpPr>
          <p:nvPr/>
        </p:nvSpPr>
        <p:spPr bwMode="auto">
          <a:xfrm>
            <a:off x="7235825" y="530066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3392" name="Line 112"/>
          <p:cNvSpPr>
            <a:spLocks noChangeShapeType="1"/>
          </p:cNvSpPr>
          <p:nvPr/>
        </p:nvSpPr>
        <p:spPr bwMode="auto">
          <a:xfrm>
            <a:off x="7380288" y="558800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93" name="Line 114"/>
          <p:cNvSpPr>
            <a:spLocks noChangeShapeType="1"/>
          </p:cNvSpPr>
          <p:nvPr/>
        </p:nvSpPr>
        <p:spPr bwMode="auto">
          <a:xfrm>
            <a:off x="7524750" y="41497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94" name="Text Box 116"/>
          <p:cNvSpPr txBox="1">
            <a:spLocks noChangeArrowheads="1"/>
          </p:cNvSpPr>
          <p:nvPr/>
        </p:nvSpPr>
        <p:spPr bwMode="auto">
          <a:xfrm>
            <a:off x="7667625" y="399891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3395" name="Line 117"/>
          <p:cNvSpPr>
            <a:spLocks noChangeShapeType="1"/>
          </p:cNvSpPr>
          <p:nvPr/>
        </p:nvSpPr>
        <p:spPr bwMode="auto">
          <a:xfrm>
            <a:off x="7091363" y="50196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96" name="Line 118"/>
          <p:cNvSpPr>
            <a:spLocks noChangeShapeType="1"/>
          </p:cNvSpPr>
          <p:nvPr/>
        </p:nvSpPr>
        <p:spPr bwMode="auto">
          <a:xfrm>
            <a:off x="7524750" y="50196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397" name="Text Box 119"/>
          <p:cNvSpPr txBox="1">
            <a:spLocks noChangeArrowheads="1"/>
          </p:cNvSpPr>
          <p:nvPr/>
        </p:nvSpPr>
        <p:spPr bwMode="auto">
          <a:xfrm>
            <a:off x="6804025" y="48752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398" name="Text Box 120"/>
          <p:cNvSpPr txBox="1">
            <a:spLocks noChangeArrowheads="1"/>
          </p:cNvSpPr>
          <p:nvPr/>
        </p:nvSpPr>
        <p:spPr bwMode="auto">
          <a:xfrm>
            <a:off x="7667625" y="486886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3399" name="Line 121"/>
          <p:cNvSpPr>
            <a:spLocks noChangeShapeType="1"/>
          </p:cNvSpPr>
          <p:nvPr/>
        </p:nvSpPr>
        <p:spPr bwMode="auto">
          <a:xfrm>
            <a:off x="7091363" y="54514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400" name="Line 122"/>
          <p:cNvSpPr>
            <a:spLocks noChangeShapeType="1"/>
          </p:cNvSpPr>
          <p:nvPr/>
        </p:nvSpPr>
        <p:spPr bwMode="auto">
          <a:xfrm>
            <a:off x="7524750" y="54514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401" name="Text Box 123"/>
          <p:cNvSpPr txBox="1">
            <a:spLocks noChangeArrowheads="1"/>
          </p:cNvSpPr>
          <p:nvPr/>
        </p:nvSpPr>
        <p:spPr bwMode="auto">
          <a:xfrm>
            <a:off x="6804025" y="53070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402" name="Text Box 124"/>
          <p:cNvSpPr txBox="1">
            <a:spLocks noChangeArrowheads="1"/>
          </p:cNvSpPr>
          <p:nvPr/>
        </p:nvSpPr>
        <p:spPr bwMode="auto">
          <a:xfrm>
            <a:off x="7667625" y="530066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3403" name="Line 125"/>
          <p:cNvSpPr>
            <a:spLocks noChangeShapeType="1"/>
          </p:cNvSpPr>
          <p:nvPr/>
        </p:nvSpPr>
        <p:spPr bwMode="auto">
          <a:xfrm>
            <a:off x="7091363" y="45751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404" name="Line 126"/>
          <p:cNvSpPr>
            <a:spLocks noChangeShapeType="1"/>
          </p:cNvSpPr>
          <p:nvPr/>
        </p:nvSpPr>
        <p:spPr bwMode="auto">
          <a:xfrm>
            <a:off x="7524750" y="45751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405" name="Text Box 127"/>
          <p:cNvSpPr txBox="1">
            <a:spLocks noChangeArrowheads="1"/>
          </p:cNvSpPr>
          <p:nvPr/>
        </p:nvSpPr>
        <p:spPr bwMode="auto">
          <a:xfrm>
            <a:off x="6588125" y="443071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3406" name="Text Box 128"/>
          <p:cNvSpPr txBox="1">
            <a:spLocks noChangeArrowheads="1"/>
          </p:cNvSpPr>
          <p:nvPr/>
        </p:nvSpPr>
        <p:spPr bwMode="auto">
          <a:xfrm>
            <a:off x="7667625" y="442436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3408" name="Text Box 130"/>
          <p:cNvSpPr txBox="1">
            <a:spLocks noChangeArrowheads="1"/>
          </p:cNvSpPr>
          <p:nvPr/>
        </p:nvSpPr>
        <p:spPr bwMode="auto">
          <a:xfrm>
            <a:off x="7235825" y="5805488"/>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CH</a:t>
            </a:r>
            <a:r>
              <a:rPr lang="ru-RU" altLang="ru-RU" baseline="-25000" dirty="0" smtClean="0">
                <a:solidFill>
                  <a:prstClr val="black"/>
                </a:solidFill>
              </a:rPr>
              <a:t>2</a:t>
            </a:r>
            <a:r>
              <a:rPr lang="en-US" altLang="ru-RU" dirty="0" smtClean="0">
                <a:solidFill>
                  <a:prstClr val="black"/>
                </a:solidFill>
              </a:rPr>
              <a:t>O -  P</a:t>
            </a:r>
            <a:endParaRPr lang="ru-RU" altLang="ru-RU" dirty="0" smtClean="0">
              <a:solidFill>
                <a:prstClr val="black"/>
              </a:solidFill>
            </a:endParaRPr>
          </a:p>
        </p:txBody>
      </p:sp>
      <p:sp>
        <p:nvSpPr>
          <p:cNvPr id="13409" name="Oval 131"/>
          <p:cNvSpPr>
            <a:spLocks noChangeArrowheads="1"/>
          </p:cNvSpPr>
          <p:nvPr/>
        </p:nvSpPr>
        <p:spPr bwMode="auto">
          <a:xfrm>
            <a:off x="8101013" y="587692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3410" name="Line 132"/>
          <p:cNvSpPr>
            <a:spLocks noChangeShapeType="1"/>
          </p:cNvSpPr>
          <p:nvPr/>
        </p:nvSpPr>
        <p:spPr bwMode="auto">
          <a:xfrm>
            <a:off x="7524750" y="42211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3412" name="AutoShape 136"/>
          <p:cNvSpPr>
            <a:spLocks noChangeArrowheads="1"/>
          </p:cNvSpPr>
          <p:nvPr/>
        </p:nvSpPr>
        <p:spPr bwMode="auto">
          <a:xfrm rot="5400000">
            <a:off x="4895850" y="3176588"/>
            <a:ext cx="144463" cy="2808287"/>
          </a:xfrm>
          <a:prstGeom prst="upArrow">
            <a:avLst>
              <a:gd name="adj1" fmla="val 42861"/>
              <a:gd name="adj2" fmla="val 248123"/>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3413" name="AutoShape 137"/>
          <p:cNvSpPr>
            <a:spLocks noChangeArrowheads="1"/>
          </p:cNvSpPr>
          <p:nvPr/>
        </p:nvSpPr>
        <p:spPr bwMode="auto">
          <a:xfrm rot="16200000" flipH="1">
            <a:off x="4824412" y="3392488"/>
            <a:ext cx="144463" cy="2808288"/>
          </a:xfrm>
          <a:prstGeom prst="upArrow">
            <a:avLst>
              <a:gd name="adj1" fmla="val 42861"/>
              <a:gd name="adj2" fmla="val 24812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3414" name="AutoShape 138"/>
          <p:cNvSpPr>
            <a:spLocks noChangeArrowheads="1"/>
          </p:cNvSpPr>
          <p:nvPr/>
        </p:nvSpPr>
        <p:spPr bwMode="auto">
          <a:xfrm rot="5400000">
            <a:off x="4751387" y="801688"/>
            <a:ext cx="144463" cy="2808288"/>
          </a:xfrm>
          <a:prstGeom prst="upArrow">
            <a:avLst>
              <a:gd name="adj1" fmla="val 42861"/>
              <a:gd name="adj2" fmla="val 248124"/>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10" name="Text Box 130"/>
          <p:cNvSpPr txBox="1">
            <a:spLocks noChangeArrowheads="1"/>
          </p:cNvSpPr>
          <p:nvPr/>
        </p:nvSpPr>
        <p:spPr bwMode="auto">
          <a:xfrm>
            <a:off x="7234238" y="3494088"/>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smtClean="0">
                <a:solidFill>
                  <a:prstClr val="black"/>
                </a:solidFill>
              </a:rPr>
              <a:t>CH</a:t>
            </a:r>
            <a:r>
              <a:rPr lang="ru-RU" altLang="ru-RU" baseline="-25000" dirty="0" smtClean="0">
                <a:solidFill>
                  <a:prstClr val="black"/>
                </a:solidFill>
              </a:rPr>
              <a:t>2</a:t>
            </a:r>
            <a:r>
              <a:rPr lang="en-US" altLang="ru-RU" dirty="0" smtClean="0">
                <a:solidFill>
                  <a:prstClr val="black"/>
                </a:solidFill>
              </a:rPr>
              <a:t>O -  P</a:t>
            </a:r>
            <a:endParaRPr lang="ru-RU" altLang="ru-RU" dirty="0" smtClean="0">
              <a:solidFill>
                <a:prstClr val="black"/>
              </a:solidFill>
            </a:endParaRPr>
          </a:p>
        </p:txBody>
      </p:sp>
      <p:sp>
        <p:nvSpPr>
          <p:cNvPr id="111" name="Oval 131"/>
          <p:cNvSpPr>
            <a:spLocks noChangeArrowheads="1"/>
          </p:cNvSpPr>
          <p:nvPr/>
        </p:nvSpPr>
        <p:spPr bwMode="auto">
          <a:xfrm>
            <a:off x="8099426" y="356552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12" name="Text Box 76"/>
          <p:cNvSpPr txBox="1">
            <a:spLocks noChangeArrowheads="1"/>
          </p:cNvSpPr>
          <p:nvPr/>
        </p:nvSpPr>
        <p:spPr bwMode="auto">
          <a:xfrm>
            <a:off x="5867970" y="6174820"/>
            <a:ext cx="32403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Fructose </a:t>
            </a:r>
            <a:r>
              <a:rPr lang="en-US" altLang="ru-RU" dirty="0" smtClean="0">
                <a:solidFill>
                  <a:srgbClr val="FF0000"/>
                </a:solidFill>
              </a:rPr>
              <a:t>– 1,6 </a:t>
            </a:r>
            <a:r>
              <a:rPr lang="en-US" altLang="ru-RU" dirty="0">
                <a:solidFill>
                  <a:srgbClr val="FF0000"/>
                </a:solidFill>
              </a:rPr>
              <a:t>- </a:t>
            </a:r>
            <a:r>
              <a:rPr lang="en-US" altLang="ru-RU" dirty="0" smtClean="0">
                <a:solidFill>
                  <a:srgbClr val="FF0000"/>
                </a:solidFill>
              </a:rPr>
              <a:t>bisphosphate</a:t>
            </a:r>
            <a:endParaRPr lang="ru-RU" altLang="ru-RU" dirty="0">
              <a:solidFill>
                <a:srgbClr val="FF0000"/>
              </a:solidFill>
            </a:endParaRPr>
          </a:p>
        </p:txBody>
      </p:sp>
      <p:sp>
        <p:nvSpPr>
          <p:cNvPr id="103" name="TextBox 102"/>
          <p:cNvSpPr txBox="1"/>
          <p:nvPr/>
        </p:nvSpPr>
        <p:spPr>
          <a:xfrm>
            <a:off x="5795962" y="1547119"/>
            <a:ext cx="389850" cy="584775"/>
          </a:xfrm>
          <a:prstGeom prst="rect">
            <a:avLst/>
          </a:prstGeom>
          <a:noFill/>
        </p:spPr>
        <p:txBody>
          <a:bodyPr wrap="none" rtlCol="0">
            <a:spAutoFit/>
          </a:bodyPr>
          <a:lstStyle/>
          <a:p>
            <a:r>
              <a:rPr lang="en-US" sz="3200" dirty="0" smtClean="0"/>
              <a:t>*</a:t>
            </a:r>
            <a:endParaRPr lang="ru-RU" sz="3200" dirty="0"/>
          </a:p>
        </p:txBody>
      </p:sp>
    </p:spTree>
    <p:extLst>
      <p:ext uri="{BB962C8B-B14F-4D97-AF65-F5344CB8AC3E}">
        <p14:creationId xmlns:p14="http://schemas.microsoft.com/office/powerpoint/2010/main" val="9102334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7544" y="12820"/>
            <a:ext cx="8229600" cy="1143000"/>
          </a:xfrm>
        </p:spPr>
        <p:txBody>
          <a:bodyPr/>
          <a:lstStyle/>
          <a:p>
            <a:r>
              <a:rPr lang="en-US" altLang="ru-RU" sz="3400" dirty="0"/>
              <a:t>Regulation of the pentose phosphate pathway</a:t>
            </a:r>
            <a:endParaRPr lang="ru-RU" altLang="ru-RU" sz="3400" dirty="0" smtClean="0"/>
          </a:p>
        </p:txBody>
      </p:sp>
      <p:graphicFrame>
        <p:nvGraphicFramePr>
          <p:cNvPr id="5" name="Group 98"/>
          <p:cNvGraphicFramePr>
            <a:graphicFrameLocks/>
          </p:cNvGraphicFramePr>
          <p:nvPr>
            <p:extLst/>
          </p:nvPr>
        </p:nvGraphicFramePr>
        <p:xfrm>
          <a:off x="468313" y="1412875"/>
          <a:ext cx="8424862" cy="3924268"/>
        </p:xfrm>
        <a:graphic>
          <a:graphicData uri="http://schemas.openxmlformats.org/drawingml/2006/table">
            <a:tbl>
              <a:tblPr/>
              <a:tblGrid>
                <a:gridCol w="2808287">
                  <a:extLst>
                    <a:ext uri="{9D8B030D-6E8A-4147-A177-3AD203B41FA5}">
                      <a16:colId xmlns="" xmlns:a16="http://schemas.microsoft.com/office/drawing/2014/main" val="20000"/>
                    </a:ext>
                  </a:extLst>
                </a:gridCol>
                <a:gridCol w="3023592">
                  <a:extLst>
                    <a:ext uri="{9D8B030D-6E8A-4147-A177-3AD203B41FA5}">
                      <a16:colId xmlns="" xmlns:a16="http://schemas.microsoft.com/office/drawing/2014/main" val="20001"/>
                    </a:ext>
                  </a:extLst>
                </a:gridCol>
                <a:gridCol w="2592983">
                  <a:extLst>
                    <a:ext uri="{9D8B030D-6E8A-4147-A177-3AD203B41FA5}">
                      <a16:colId xmlns="" xmlns:a16="http://schemas.microsoft.com/office/drawing/2014/main" val="20002"/>
                    </a:ext>
                  </a:extLst>
                </a:gridCol>
              </a:tblGrid>
              <a:tr h="1005977">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1" i="0" u="none" strike="noStrike" cap="none" normalizeH="0" baseline="0" dirty="0" smtClean="0">
                          <a:ln>
                            <a:noFill/>
                          </a:ln>
                          <a:solidFill>
                            <a:srgbClr val="800000"/>
                          </a:solidFill>
                          <a:effectLst/>
                          <a:latin typeface="Arial" charset="0"/>
                          <a:cs typeface="Arial" charset="0"/>
                        </a:rPr>
                        <a:t>Key PPP enzymes</a:t>
                      </a:r>
                      <a:endParaRPr kumimoji="0" lang="ru-RU" sz="2400" b="1" i="0" u="none" strike="noStrike" cap="none" normalizeH="0" baseline="0" dirty="0" smtClean="0">
                        <a:ln>
                          <a:noFill/>
                        </a:ln>
                        <a:solidFill>
                          <a:srgbClr val="80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28575"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
                          <a:schemeClr val="hlink"/>
                        </a:buClr>
                        <a:buSzTx/>
                        <a:buFont typeface="Wingdings" pitchFamily="2" charset="2"/>
                        <a:buNone/>
                        <a:tabLst/>
                      </a:pPr>
                      <a:r>
                        <a:rPr kumimoji="0" lang="en-US" sz="2400" b="1" i="0" u="none" strike="noStrike" cap="none" normalizeH="0" baseline="0" dirty="0" smtClean="0">
                          <a:ln>
                            <a:noFill/>
                          </a:ln>
                          <a:solidFill>
                            <a:srgbClr val="003399"/>
                          </a:solidFill>
                          <a:effectLst/>
                          <a:latin typeface="Arial" charset="0"/>
                          <a:cs typeface="Arial" charset="0"/>
                        </a:rPr>
                        <a:t>Activate</a:t>
                      </a:r>
                      <a:endParaRPr kumimoji="0" lang="ru-RU" sz="3200" b="0" i="0" u="none" strike="noStrike" cap="none" normalizeH="0" baseline="0" dirty="0" smtClean="0">
                        <a:ln>
                          <a:noFill/>
                        </a:ln>
                        <a:solidFill>
                          <a:srgbClr val="003399"/>
                        </a:solidFill>
                        <a:effectLst/>
                        <a:latin typeface="Arial" charset="0"/>
                        <a:cs typeface="Arial" charset="0"/>
                      </a:endParaRPr>
                    </a:p>
                  </a:txBody>
                  <a:tcPr marT="45726" marB="45726" anchor="ctr"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28575"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
                          <a:schemeClr val="hlink"/>
                        </a:buClr>
                        <a:buSzTx/>
                        <a:buFont typeface="Wingdings" pitchFamily="2" charset="2"/>
                        <a:buNone/>
                        <a:tabLst/>
                      </a:pPr>
                      <a:r>
                        <a:rPr kumimoji="0" lang="en-US" sz="2400" b="1" i="0" u="none" strike="noStrike" cap="none" normalizeH="0" baseline="0" dirty="0" smtClean="0">
                          <a:ln>
                            <a:noFill/>
                          </a:ln>
                          <a:solidFill>
                            <a:srgbClr val="FF0000"/>
                          </a:solidFill>
                          <a:effectLst/>
                          <a:latin typeface="Arial" charset="0"/>
                          <a:cs typeface="Arial" charset="0"/>
                        </a:rPr>
                        <a:t>Inhibit</a:t>
                      </a:r>
                      <a:endParaRPr kumimoji="0" lang="ru-RU" sz="3200" b="0" i="0" u="none" strike="noStrike" cap="none" normalizeH="0" baseline="0" dirty="0" smtClean="0">
                        <a:ln>
                          <a:noFill/>
                        </a:ln>
                        <a:solidFill>
                          <a:srgbClr val="FF0000"/>
                        </a:solidFill>
                        <a:effectLst/>
                        <a:latin typeface="Arial" charset="0"/>
                        <a:cs typeface="Arial" charset="0"/>
                      </a:endParaRPr>
                    </a:p>
                  </a:txBody>
                  <a:tcPr marT="45726" marB="45726" anchor="ctr"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28575"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92246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smtClean="0">
                          <a:ln>
                            <a:noFill/>
                          </a:ln>
                          <a:solidFill>
                            <a:srgbClr val="800000"/>
                          </a:solidFill>
                          <a:effectLst/>
                          <a:latin typeface="Arial" charset="0"/>
                          <a:cs typeface="Arial" charset="0"/>
                        </a:rPr>
                        <a:t>glucose-6-phosphate dehydrogenase </a:t>
                      </a:r>
                      <a:r>
                        <a:rPr kumimoji="0" lang="en-US" sz="2000" b="0" i="0" u="none" strike="noStrike" cap="none" normalizeH="0" baseline="0" dirty="0" smtClean="0">
                          <a:ln>
                            <a:noFill/>
                          </a:ln>
                          <a:solidFill>
                            <a:srgbClr val="800000"/>
                          </a:solidFill>
                          <a:effectLst/>
                          <a:latin typeface="Arial" charset="0"/>
                          <a:cs typeface="Arial" charset="0"/>
                        </a:rPr>
                        <a:t>(initial)</a:t>
                      </a:r>
                      <a:endParaRPr kumimoji="0" lang="ru-RU" sz="2000" b="0" i="0" u="none" strike="noStrike" cap="none" normalizeH="0" baseline="0" dirty="0" smtClean="0">
                        <a:ln>
                          <a:noFill/>
                        </a:ln>
                        <a:solidFill>
                          <a:srgbClr val="80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smtClean="0">
                          <a:ln>
                            <a:noFill/>
                          </a:ln>
                          <a:solidFill>
                            <a:srgbClr val="003399"/>
                          </a:solidFill>
                          <a:effectLst/>
                          <a:latin typeface="Arial" charset="0"/>
                          <a:cs typeface="Arial" charset="0"/>
                        </a:rPr>
                        <a:t>-increase in the ratio NADP+/NADPH+H +,</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smtClean="0">
                          <a:ln>
                            <a:noFill/>
                          </a:ln>
                          <a:solidFill>
                            <a:srgbClr val="003399"/>
                          </a:solidFill>
                          <a:effectLst/>
                          <a:latin typeface="Arial" charset="0"/>
                          <a:cs typeface="Arial" charset="0"/>
                        </a:rPr>
                        <a:t>-insulin</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smtClean="0">
                          <a:ln>
                            <a:noFill/>
                          </a:ln>
                          <a:solidFill>
                            <a:srgbClr val="003399"/>
                          </a:solidFill>
                          <a:effectLst/>
                          <a:latin typeface="Arial" charset="0"/>
                          <a:cs typeface="Arial" charset="0"/>
                        </a:rPr>
                        <a:t>- iodothyronines</a:t>
                      </a:r>
                      <a:endParaRPr kumimoji="0" lang="ru-RU" sz="2400" b="0" i="0" u="none" strike="noStrike" cap="none" normalizeH="0" baseline="0" dirty="0" smtClean="0">
                        <a:ln>
                          <a:noFill/>
                        </a:ln>
                        <a:solidFill>
                          <a:srgbClr val="003399"/>
                        </a:solidFill>
                        <a:effectLst/>
                        <a:latin typeface="Arial" charset="0"/>
                        <a:cs typeface="Arial" charset="0"/>
                      </a:endParaRPr>
                    </a:p>
                  </a:txBody>
                  <a:tcPr marT="45726" marB="45726" anchor="ctr"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28575" cap="flat" cmpd="sng" algn="ctr">
                      <a:solidFill>
                        <a:srgbClr val="262626"/>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smtClean="0">
                          <a:ln>
                            <a:noFill/>
                          </a:ln>
                          <a:solidFill>
                            <a:srgbClr val="FF0000"/>
                          </a:solidFill>
                          <a:effectLst/>
                          <a:latin typeface="Arial" charset="0"/>
                          <a:cs typeface="Arial" charset="0"/>
                        </a:rPr>
                        <a:t>glucocorticoids (GCS)</a:t>
                      </a:r>
                      <a:endParaRPr kumimoji="0" lang="ru-RU" sz="2400" b="0" i="0" u="none" strike="noStrike" cap="none" normalizeH="0" baseline="0" dirty="0" smtClean="0">
                        <a:ln>
                          <a:noFill/>
                        </a:ln>
                        <a:solidFill>
                          <a:srgbClr val="FF0000"/>
                        </a:solidFill>
                        <a:effectLst/>
                        <a:latin typeface="Arial" charset="0"/>
                        <a:cs typeface="Arial" charset="0"/>
                      </a:endParaRPr>
                    </a:p>
                  </a:txBody>
                  <a:tcPr marT="45726" marB="45726" anchor="ctr"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28575" cap="flat" cmpd="sng" algn="ctr">
                      <a:solidFill>
                        <a:srgbClr val="26262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90817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smtClean="0">
                          <a:ln>
                            <a:noFill/>
                          </a:ln>
                          <a:solidFill>
                            <a:srgbClr val="800000"/>
                          </a:solidFill>
                          <a:effectLst/>
                          <a:latin typeface="Arial" charset="0"/>
                          <a:cs typeface="Arial" charset="0"/>
                        </a:rPr>
                        <a:t>6-phosphogluconate dehydrogenase </a:t>
                      </a:r>
                      <a:r>
                        <a:rPr kumimoji="0" lang="en-US" sz="2000" b="0" i="0" u="none" strike="noStrike" cap="none" normalizeH="0" baseline="0" dirty="0" smtClean="0">
                          <a:ln>
                            <a:noFill/>
                          </a:ln>
                          <a:solidFill>
                            <a:srgbClr val="800000"/>
                          </a:solidFill>
                          <a:effectLst/>
                          <a:latin typeface="Arial" charset="0"/>
                          <a:cs typeface="Arial" charset="0"/>
                        </a:rPr>
                        <a:t>(at the fork)</a:t>
                      </a:r>
                      <a:endParaRPr kumimoji="0" lang="ru-RU" sz="2000" b="0" i="0" u="none" strike="noStrike" cap="none" normalizeH="0" baseline="0" dirty="0" smtClean="0">
                        <a:ln>
                          <a:noFill/>
                        </a:ln>
                        <a:solidFill>
                          <a:srgbClr val="80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ru-RU" sz="1800" b="0" i="0" u="none" strike="noStrike" cap="none" normalizeH="0" baseline="0" smtClean="0">
                        <a:ln>
                          <a:noFill/>
                        </a:ln>
                        <a:solidFill>
                          <a:srgbClr val="003399"/>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ru-RU" sz="1800" b="0" i="0" u="none" strike="noStrike" cap="none" normalizeH="0" baseline="30000" smtClean="0">
                        <a:ln>
                          <a:noFill/>
                        </a:ln>
                        <a:solidFill>
                          <a:srgbClr val="80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90658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err="1" smtClean="0">
                          <a:ln>
                            <a:noFill/>
                          </a:ln>
                          <a:solidFill>
                            <a:srgbClr val="800000"/>
                          </a:solidFill>
                          <a:effectLst/>
                          <a:latin typeface="Arial" charset="0"/>
                          <a:cs typeface="Arial" charset="0"/>
                        </a:rPr>
                        <a:t>transketolase</a:t>
                      </a:r>
                      <a:r>
                        <a:rPr kumimoji="0" lang="en-US" sz="2000" b="1" i="0" u="none" strike="noStrike" cap="none" normalizeH="0" baseline="0" dirty="0" smtClean="0">
                          <a:ln>
                            <a:noFill/>
                          </a:ln>
                          <a:solidFill>
                            <a:srgbClr val="800000"/>
                          </a:solidFill>
                          <a:effectLst/>
                          <a:latin typeface="Arial" charset="0"/>
                          <a:cs typeface="Arial" charset="0"/>
                        </a:rPr>
                        <a:t> </a:t>
                      </a:r>
                      <a:r>
                        <a:rPr kumimoji="0" lang="en-US" sz="2000" b="0" i="0" u="none" strike="noStrike" cap="none" normalizeH="0" baseline="0" dirty="0" smtClean="0">
                          <a:ln>
                            <a:noFill/>
                          </a:ln>
                          <a:solidFill>
                            <a:srgbClr val="800000"/>
                          </a:solidFill>
                          <a:effectLst/>
                          <a:latin typeface="Arial" charset="0"/>
                          <a:cs typeface="Arial" charset="0"/>
                        </a:rPr>
                        <a:t>(limiting)</a:t>
                      </a:r>
                      <a:endParaRPr kumimoji="0" lang="ru-RU" sz="2000" b="0" i="0" u="none" strike="noStrike" cap="none" normalizeH="0" baseline="0" dirty="0" smtClean="0">
                        <a:ln>
                          <a:noFill/>
                        </a:ln>
                        <a:solidFill>
                          <a:srgbClr val="80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ru-RU" sz="1800" b="0" i="0" u="none" strike="noStrike" cap="none" normalizeH="0" baseline="0" smtClean="0">
                        <a:ln>
                          <a:noFill/>
                        </a:ln>
                        <a:solidFill>
                          <a:srgbClr val="003399"/>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ru-RU" sz="1800" b="0" i="0" u="none" strike="noStrike" cap="none" normalizeH="0" baseline="0" smtClean="0">
                        <a:ln>
                          <a:noFill/>
                        </a:ln>
                        <a:solidFill>
                          <a:srgbClr val="800000"/>
                        </a:solidFill>
                        <a:effectLst/>
                        <a:latin typeface="Arial" charset="0"/>
                        <a:cs typeface="Arial" charset="0"/>
                      </a:endParaRPr>
                    </a:p>
                  </a:txBody>
                  <a:tcPr marT="45726" marB="45726" horzOverflow="overflow">
                    <a:lnL w="28575" cap="flat" cmpd="sng" algn="ctr">
                      <a:solidFill>
                        <a:srgbClr val="262626"/>
                      </a:solidFill>
                      <a:prstDash val="solid"/>
                      <a:round/>
                      <a:headEnd type="none" w="med" len="med"/>
                      <a:tailEnd type="none" w="med" len="med"/>
                    </a:lnL>
                    <a:lnR w="28575"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6519197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95536" y="0"/>
            <a:ext cx="8291512" cy="620688"/>
          </a:xfrm>
        </p:spPr>
        <p:txBody>
          <a:bodyPr>
            <a:normAutofit fontScale="90000"/>
          </a:bodyPr>
          <a:lstStyle/>
          <a:p>
            <a:r>
              <a:rPr lang="en-US" altLang="ru-RU" sz="3600" b="1" dirty="0">
                <a:solidFill>
                  <a:srgbClr val="FF0000"/>
                </a:solidFill>
              </a:rPr>
              <a:t>Significance of the pentose phosphate pathway</a:t>
            </a:r>
            <a:endParaRPr lang="ru-RU" altLang="ru-RU" sz="3600" b="1" dirty="0" smtClean="0">
              <a:solidFill>
                <a:srgbClr val="FF0000"/>
              </a:solidFill>
            </a:endParaRPr>
          </a:p>
        </p:txBody>
      </p:sp>
      <p:sp>
        <p:nvSpPr>
          <p:cNvPr id="30723" name="Rectangle 3"/>
          <p:cNvSpPr>
            <a:spLocks noGrp="1" noChangeArrowheads="1"/>
          </p:cNvSpPr>
          <p:nvPr>
            <p:ph idx="1"/>
          </p:nvPr>
        </p:nvSpPr>
        <p:spPr>
          <a:xfrm>
            <a:off x="0" y="620688"/>
            <a:ext cx="9144000" cy="6192688"/>
          </a:xfrm>
        </p:spPr>
        <p:txBody>
          <a:bodyPr>
            <a:normAutofit lnSpcReduction="10000"/>
          </a:bodyPr>
          <a:lstStyle/>
          <a:p>
            <a:pPr>
              <a:lnSpc>
                <a:spcPct val="80000"/>
              </a:lnSpc>
              <a:buNone/>
            </a:pPr>
            <a:r>
              <a:rPr lang="en-US" altLang="ru-RU" sz="2400" dirty="0"/>
              <a:t>1) </a:t>
            </a:r>
            <a:r>
              <a:rPr lang="en-US" altLang="ru-RU" sz="2400" b="1" dirty="0"/>
              <a:t>Energy</a:t>
            </a:r>
            <a:r>
              <a:rPr lang="en-US" altLang="ru-RU" sz="2400" dirty="0"/>
              <a:t> - the resulting metabolites of the oxidative part can be used in glycolysis.</a:t>
            </a:r>
          </a:p>
          <a:p>
            <a:pPr>
              <a:lnSpc>
                <a:spcPct val="80000"/>
              </a:lnSpc>
              <a:buNone/>
            </a:pPr>
            <a:r>
              <a:rPr lang="en-US" altLang="ru-RU" sz="2400" dirty="0"/>
              <a:t>2) </a:t>
            </a:r>
            <a:r>
              <a:rPr lang="en-US" altLang="ru-RU" sz="2400" b="1" dirty="0"/>
              <a:t>Synthetic</a:t>
            </a:r>
            <a:r>
              <a:rPr lang="en-US" altLang="ru-RU" sz="2400" dirty="0"/>
              <a:t> - associated with the use of ribose-5-phosphate and NADPH.</a:t>
            </a:r>
          </a:p>
          <a:p>
            <a:pPr>
              <a:lnSpc>
                <a:spcPct val="80000"/>
              </a:lnSpc>
              <a:buNone/>
            </a:pPr>
            <a:r>
              <a:rPr lang="en-US" altLang="ru-RU" sz="2400" dirty="0"/>
              <a:t>- Ribose-5-phosphate is used for the synthesis of nucleotides, which are necessary for the formation of coenzymes, </a:t>
            </a:r>
            <a:r>
              <a:rPr lang="en-US" altLang="ru-RU" sz="2400" dirty="0" err="1"/>
              <a:t>macroergs</a:t>
            </a:r>
            <a:r>
              <a:rPr lang="en-US" altLang="ru-RU" sz="2400" dirty="0"/>
              <a:t>, nucleic acids.</a:t>
            </a:r>
          </a:p>
          <a:p>
            <a:pPr>
              <a:lnSpc>
                <a:spcPct val="80000"/>
              </a:lnSpc>
              <a:buNone/>
            </a:pPr>
            <a:r>
              <a:rPr lang="en-US" altLang="ru-RU" sz="2400" dirty="0"/>
              <a:t>- NADPH is necessary for reductive biosynthesis (for the work of reductases in the synthesis of cholesterol and fatty acids; in the formation of deoxyribose from ribose; for the reduction of glutathione, in the formation of glutamate from 2-oxoglutarate);</a:t>
            </a:r>
          </a:p>
          <a:p>
            <a:pPr>
              <a:lnSpc>
                <a:spcPct val="80000"/>
              </a:lnSpc>
              <a:buNone/>
            </a:pPr>
            <a:r>
              <a:rPr lang="en-US" altLang="ru-RU" sz="2400" dirty="0"/>
              <a:t>-necessary for the work of hydroxylases involved in the synthesis of </a:t>
            </a:r>
            <a:r>
              <a:rPr lang="en-US" altLang="ru-RU" sz="2400" dirty="0" err="1"/>
              <a:t>catecholamines</a:t>
            </a:r>
            <a:r>
              <a:rPr lang="en-US" altLang="ru-RU" sz="2400" dirty="0"/>
              <a:t>, serotonin, steroid hormones, bile acids, the active form of vitamin D, collagen synthesis, neutralization of </a:t>
            </a:r>
            <a:r>
              <a:rPr lang="en-US" altLang="ru-RU" sz="2400" dirty="0" err="1"/>
              <a:t>xenobiotics</a:t>
            </a:r>
            <a:r>
              <a:rPr lang="en-US" altLang="ru-RU" sz="2400" dirty="0"/>
              <a:t>;</a:t>
            </a:r>
          </a:p>
          <a:p>
            <a:pPr>
              <a:lnSpc>
                <a:spcPct val="80000"/>
              </a:lnSpc>
              <a:buNone/>
            </a:pPr>
            <a:r>
              <a:rPr lang="en-US" altLang="ru-RU" sz="2400" dirty="0"/>
              <a:t>-necessary for the reduction of iron (III) in </a:t>
            </a:r>
            <a:r>
              <a:rPr lang="en-US" altLang="ru-RU" sz="2400" dirty="0" err="1"/>
              <a:t>methemoglobin</a:t>
            </a:r>
            <a:r>
              <a:rPr lang="en-US" altLang="ru-RU" sz="2400" dirty="0"/>
              <a:t> to iron (II) normal hemoglobin (erythrocytes), for the reactivation of folic acid and vitamin K;</a:t>
            </a:r>
          </a:p>
          <a:p>
            <a:pPr>
              <a:lnSpc>
                <a:spcPct val="80000"/>
              </a:lnSpc>
              <a:buNone/>
            </a:pPr>
            <a:r>
              <a:rPr lang="en-US" altLang="ru-RU" sz="2400" dirty="0"/>
              <a:t>-used in transhydrogenase reaction.</a:t>
            </a:r>
          </a:p>
          <a:p>
            <a:pPr>
              <a:lnSpc>
                <a:spcPct val="80000"/>
              </a:lnSpc>
              <a:buNone/>
            </a:pPr>
            <a:r>
              <a:rPr lang="en-US" altLang="ru-RU" sz="2400" dirty="0"/>
              <a:t>3) </a:t>
            </a:r>
            <a:r>
              <a:rPr lang="en-US" altLang="ru-RU" sz="2400" b="1" dirty="0"/>
              <a:t>Provides the metabolism of "unusual sugars"</a:t>
            </a:r>
          </a:p>
          <a:p>
            <a:pPr>
              <a:lnSpc>
                <a:spcPct val="80000"/>
              </a:lnSpc>
              <a:buNone/>
            </a:pPr>
            <a:r>
              <a:rPr lang="en-US" altLang="ru-RU" sz="2400" dirty="0"/>
              <a:t>4) </a:t>
            </a:r>
            <a:r>
              <a:rPr lang="en-US" altLang="ru-RU" sz="2400" b="1" dirty="0"/>
              <a:t>"Pentose phosphate shunt" </a:t>
            </a:r>
            <a:r>
              <a:rPr lang="en-US" altLang="ru-RU" sz="2400" dirty="0"/>
              <a:t>- "backup" way of glucose utilization</a:t>
            </a:r>
            <a:endParaRPr lang="ru-RU" altLang="ru-RU" sz="2600" dirty="0" smtClean="0"/>
          </a:p>
        </p:txBody>
      </p:sp>
    </p:spTree>
    <p:extLst>
      <p:ext uri="{BB962C8B-B14F-4D97-AF65-F5344CB8AC3E}">
        <p14:creationId xmlns:p14="http://schemas.microsoft.com/office/powerpoint/2010/main" val="280487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wipe(up)">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wipe(up)">
                                      <p:cBhvr>
                                        <p:cTn id="12" dur="500"/>
                                        <p:tgtEl>
                                          <p:spTgt spid="30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wipe(up)">
                                      <p:cBhvr>
                                        <p:cTn id="17" dur="500"/>
                                        <p:tgtEl>
                                          <p:spTgt spid="30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0723">
                                            <p:txEl>
                                              <p:pRg st="3" end="3"/>
                                            </p:txEl>
                                          </p:spTgt>
                                        </p:tgtEl>
                                        <p:attrNameLst>
                                          <p:attrName>style.visibility</p:attrName>
                                        </p:attrNameLst>
                                      </p:cBhvr>
                                      <p:to>
                                        <p:strVal val="visible"/>
                                      </p:to>
                                    </p:set>
                                    <p:animEffect transition="in" filter="wipe(up)">
                                      <p:cBhvr>
                                        <p:cTn id="22" dur="500"/>
                                        <p:tgtEl>
                                          <p:spTgt spid="30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0723">
                                            <p:txEl>
                                              <p:pRg st="4" end="4"/>
                                            </p:txEl>
                                          </p:spTgt>
                                        </p:tgtEl>
                                        <p:attrNameLst>
                                          <p:attrName>style.visibility</p:attrName>
                                        </p:attrNameLst>
                                      </p:cBhvr>
                                      <p:to>
                                        <p:strVal val="visible"/>
                                      </p:to>
                                    </p:set>
                                    <p:animEffect transition="in" filter="wipe(up)">
                                      <p:cBhvr>
                                        <p:cTn id="27" dur="500"/>
                                        <p:tgtEl>
                                          <p:spTgt spid="30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0723">
                                            <p:txEl>
                                              <p:pRg st="5" end="5"/>
                                            </p:txEl>
                                          </p:spTgt>
                                        </p:tgtEl>
                                        <p:attrNameLst>
                                          <p:attrName>style.visibility</p:attrName>
                                        </p:attrNameLst>
                                      </p:cBhvr>
                                      <p:to>
                                        <p:strVal val="visible"/>
                                      </p:to>
                                    </p:set>
                                    <p:animEffect transition="in" filter="wipe(up)">
                                      <p:cBhvr>
                                        <p:cTn id="32" dur="500"/>
                                        <p:tgtEl>
                                          <p:spTgt spid="307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0723">
                                            <p:txEl>
                                              <p:pRg st="6" end="6"/>
                                            </p:txEl>
                                          </p:spTgt>
                                        </p:tgtEl>
                                        <p:attrNameLst>
                                          <p:attrName>style.visibility</p:attrName>
                                        </p:attrNameLst>
                                      </p:cBhvr>
                                      <p:to>
                                        <p:strVal val="visible"/>
                                      </p:to>
                                    </p:set>
                                    <p:animEffect transition="in" filter="wipe(up)">
                                      <p:cBhvr>
                                        <p:cTn id="37" dur="500"/>
                                        <p:tgtEl>
                                          <p:spTgt spid="307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0723">
                                            <p:txEl>
                                              <p:pRg st="7" end="7"/>
                                            </p:txEl>
                                          </p:spTgt>
                                        </p:tgtEl>
                                        <p:attrNameLst>
                                          <p:attrName>style.visibility</p:attrName>
                                        </p:attrNameLst>
                                      </p:cBhvr>
                                      <p:to>
                                        <p:strVal val="visible"/>
                                      </p:to>
                                    </p:set>
                                    <p:animEffect transition="in" filter="wipe(up)">
                                      <p:cBhvr>
                                        <p:cTn id="42" dur="500"/>
                                        <p:tgtEl>
                                          <p:spTgt spid="307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0723">
                                            <p:txEl>
                                              <p:pRg st="8" end="8"/>
                                            </p:txEl>
                                          </p:spTgt>
                                        </p:tgtEl>
                                        <p:attrNameLst>
                                          <p:attrName>style.visibility</p:attrName>
                                        </p:attrNameLst>
                                      </p:cBhvr>
                                      <p:to>
                                        <p:strVal val="visible"/>
                                      </p:to>
                                    </p:set>
                                    <p:animEffect transition="in" filter="wipe(up)">
                                      <p:cBhvr>
                                        <p:cTn id="47" dur="500"/>
                                        <p:tgtEl>
                                          <p:spTgt spid="307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562074"/>
          </a:xfrm>
        </p:spPr>
        <p:txBody>
          <a:bodyPr rtlCol="0">
            <a:normAutofit fontScale="90000"/>
          </a:bodyPr>
          <a:lstStyle/>
          <a:p>
            <a:pPr>
              <a:defRPr/>
            </a:pPr>
            <a:r>
              <a:rPr lang="en-US" sz="3600" b="1" dirty="0"/>
              <a:t>PPP in cells and tissues</a:t>
            </a:r>
            <a:endParaRPr lang="ru-RU" sz="3600" dirty="0" smtClean="0"/>
          </a:p>
        </p:txBody>
      </p:sp>
      <p:sp>
        <p:nvSpPr>
          <p:cNvPr id="5" name="Скругленный прямоугольник 4"/>
          <p:cNvSpPr/>
          <p:nvPr/>
        </p:nvSpPr>
        <p:spPr>
          <a:xfrm>
            <a:off x="4788024" y="653872"/>
            <a:ext cx="4248472" cy="10469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a:t>Low activity in cells and tissues</a:t>
            </a:r>
            <a:endParaRPr lang="ru-RU" sz="2800" dirty="0"/>
          </a:p>
        </p:txBody>
      </p:sp>
      <p:sp>
        <p:nvSpPr>
          <p:cNvPr id="6" name="Скругленный прямоугольник 5"/>
          <p:cNvSpPr/>
          <p:nvPr/>
        </p:nvSpPr>
        <p:spPr>
          <a:xfrm>
            <a:off x="251520" y="653872"/>
            <a:ext cx="4032448" cy="10469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t>Active in cells and tissues</a:t>
            </a:r>
            <a:endParaRPr lang="ru-RU" sz="2800" dirty="0"/>
          </a:p>
        </p:txBody>
      </p:sp>
      <p:sp>
        <p:nvSpPr>
          <p:cNvPr id="9" name="Скругленный прямоугольник 8"/>
          <p:cNvSpPr/>
          <p:nvPr/>
        </p:nvSpPr>
        <p:spPr>
          <a:xfrm>
            <a:off x="107504" y="1916832"/>
            <a:ext cx="4320480" cy="45365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In tissues where </a:t>
            </a:r>
            <a:r>
              <a:rPr lang="en-US" sz="2400" b="1" dirty="0"/>
              <a:t>biosynthesis of fatty acids and</a:t>
            </a:r>
          </a:p>
          <a:p>
            <a:pPr algn="ctr"/>
            <a:r>
              <a:rPr lang="en-US" sz="2400" b="1" dirty="0"/>
              <a:t>steroids </a:t>
            </a:r>
            <a:r>
              <a:rPr lang="en-US" sz="2400" dirty="0"/>
              <a:t>(testes, adipose tissue, leukocytes, cortex</a:t>
            </a:r>
          </a:p>
          <a:p>
            <a:pPr algn="ctr"/>
            <a:r>
              <a:rPr lang="en-US" sz="2400" dirty="0"/>
              <a:t>adrenal glands, mammary gland), the proportion of </a:t>
            </a:r>
            <a:r>
              <a:rPr lang="en-US" sz="2400" dirty="0" smtClean="0"/>
              <a:t>PPP </a:t>
            </a:r>
            <a:r>
              <a:rPr lang="en-US" sz="2400" dirty="0"/>
              <a:t>in the oxidative</a:t>
            </a:r>
          </a:p>
          <a:p>
            <a:pPr algn="ctr"/>
            <a:r>
              <a:rPr lang="en-US" sz="2400" dirty="0"/>
              <a:t>glucose metabolism is very significant</a:t>
            </a:r>
            <a:endParaRPr lang="ru-RU" sz="2400" dirty="0"/>
          </a:p>
        </p:txBody>
      </p:sp>
      <p:sp>
        <p:nvSpPr>
          <p:cNvPr id="10" name="Скругленный прямоугольник 9"/>
          <p:cNvSpPr/>
          <p:nvPr/>
        </p:nvSpPr>
        <p:spPr>
          <a:xfrm>
            <a:off x="4788024" y="1922969"/>
            <a:ext cx="4176464" cy="45365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The intensity of PPP depends on the functional state of the tissue and</a:t>
            </a:r>
          </a:p>
          <a:p>
            <a:pPr algn="ctr"/>
            <a:r>
              <a:rPr lang="en-US" sz="2400" dirty="0"/>
              <a:t>from hormonal status (for example, in the liver it sharply decreases with</a:t>
            </a:r>
          </a:p>
          <a:p>
            <a:pPr algn="ctr"/>
            <a:r>
              <a:rPr lang="en-US" sz="2400" dirty="0"/>
              <a:t>starvation due to inactivation of PPP dehydrogenases and is restored</a:t>
            </a:r>
          </a:p>
          <a:p>
            <a:pPr algn="ctr"/>
            <a:r>
              <a:rPr lang="en-US" sz="2400" dirty="0"/>
              <a:t>shortly after feeding)</a:t>
            </a:r>
            <a:endParaRPr lang="ru-RU" sz="2400" dirty="0"/>
          </a:p>
        </p:txBody>
      </p:sp>
    </p:spTree>
    <p:extLst>
      <p:ext uri="{BB962C8B-B14F-4D97-AF65-F5344CB8AC3E}">
        <p14:creationId xmlns:p14="http://schemas.microsoft.com/office/powerpoint/2010/main" val="878683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562074"/>
          </a:xfrm>
        </p:spPr>
        <p:txBody>
          <a:bodyPr rtlCol="0">
            <a:normAutofit fontScale="90000"/>
          </a:bodyPr>
          <a:lstStyle/>
          <a:p>
            <a:pPr>
              <a:defRPr/>
            </a:pPr>
            <a:r>
              <a:rPr lang="en-US" sz="3600" b="1" dirty="0"/>
              <a:t>Intracellular and tissue localization of the FPP</a:t>
            </a:r>
            <a:endParaRPr lang="ru-RU" sz="3600" dirty="0" smtClean="0"/>
          </a:p>
        </p:txBody>
      </p:sp>
      <p:sp>
        <p:nvSpPr>
          <p:cNvPr id="2" name="Скругленный прямоугольник 1"/>
          <p:cNvSpPr/>
          <p:nvPr/>
        </p:nvSpPr>
        <p:spPr>
          <a:xfrm>
            <a:off x="179512" y="1196752"/>
            <a:ext cx="2952328"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Very active</a:t>
            </a:r>
            <a:endParaRPr lang="ru-RU" sz="2800" dirty="0"/>
          </a:p>
        </p:txBody>
      </p:sp>
      <p:sp>
        <p:nvSpPr>
          <p:cNvPr id="5" name="Скругленный прямоугольник 4"/>
          <p:cNvSpPr/>
          <p:nvPr/>
        </p:nvSpPr>
        <p:spPr>
          <a:xfrm>
            <a:off x="6444208" y="1196752"/>
            <a:ext cx="2448272"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smtClean="0"/>
              <a:t>Low active</a:t>
            </a:r>
            <a:endParaRPr lang="ru-RU" sz="2800" dirty="0"/>
          </a:p>
        </p:txBody>
      </p:sp>
      <p:sp>
        <p:nvSpPr>
          <p:cNvPr id="6" name="Скругленный прямоугольник 5"/>
          <p:cNvSpPr/>
          <p:nvPr/>
        </p:nvSpPr>
        <p:spPr>
          <a:xfrm>
            <a:off x="3347864" y="1196752"/>
            <a:ext cx="2952328" cy="5760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t>Active</a:t>
            </a:r>
            <a:endParaRPr lang="ru-RU" sz="2800" dirty="0"/>
          </a:p>
        </p:txBody>
      </p:sp>
      <p:sp>
        <p:nvSpPr>
          <p:cNvPr id="3" name="Прямоугольник 2"/>
          <p:cNvSpPr/>
          <p:nvPr/>
        </p:nvSpPr>
        <p:spPr>
          <a:xfrm>
            <a:off x="2987824" y="620688"/>
            <a:ext cx="3236592" cy="523220"/>
          </a:xfrm>
          <a:prstGeom prst="rect">
            <a:avLst/>
          </a:prstGeom>
        </p:spPr>
        <p:txBody>
          <a:bodyPr wrap="none">
            <a:spAutoFit/>
          </a:bodyPr>
          <a:lstStyle/>
          <a:p>
            <a:r>
              <a:rPr lang="en-US" sz="2800" dirty="0"/>
              <a:t>in the cytosol of cells</a:t>
            </a:r>
            <a:endParaRPr lang="ru-RU" sz="2800" dirty="0"/>
          </a:p>
        </p:txBody>
      </p:sp>
      <p:sp>
        <p:nvSpPr>
          <p:cNvPr id="8" name="Скругленный прямоугольник 7"/>
          <p:cNvSpPr/>
          <p:nvPr/>
        </p:nvSpPr>
        <p:spPr>
          <a:xfrm>
            <a:off x="179512" y="1844824"/>
            <a:ext cx="2952328" cy="453650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in the tissues of the embryo and fetus, lymphoid and myeloid tissues, mucous membrane of the small intestine, adipose tissue, endocrine glands (adrenal glands, reproductive glands), mammary glands (during lactation), liver, erythrocytes, tooth pulp, tooth enamel rudiments, with organ hypertrophy</a:t>
            </a:r>
            <a:endParaRPr lang="ru-RU" dirty="0"/>
          </a:p>
        </p:txBody>
      </p:sp>
      <p:sp>
        <p:nvSpPr>
          <p:cNvPr id="9" name="Скругленный прямоугольник 8"/>
          <p:cNvSpPr/>
          <p:nvPr/>
        </p:nvSpPr>
        <p:spPr>
          <a:xfrm>
            <a:off x="3347864" y="1844824"/>
            <a:ext cx="2952328" cy="45365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 promotes the transparency of the lens of the eye;</a:t>
            </a:r>
          </a:p>
          <a:p>
            <a:pPr algn="ctr"/>
            <a:r>
              <a:rPr lang="en-US" dirty="0"/>
              <a:t>           - prevents hemolysis of erythrocytes;</a:t>
            </a:r>
          </a:p>
          <a:p>
            <a:pPr algn="ctr"/>
            <a:r>
              <a:rPr lang="en-US" dirty="0"/>
              <a:t>           - part of the system of protection against free radicals and reactive oxygen species</a:t>
            </a:r>
            <a:endParaRPr lang="ru-RU" dirty="0"/>
          </a:p>
        </p:txBody>
      </p:sp>
      <p:sp>
        <p:nvSpPr>
          <p:cNvPr id="10" name="Скругленный прямоугольник 9"/>
          <p:cNvSpPr/>
          <p:nvPr/>
        </p:nvSpPr>
        <p:spPr>
          <a:xfrm>
            <a:off x="6444208" y="1876531"/>
            <a:ext cx="2592288" cy="45365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in the nervous, muscle and connective tissues</a:t>
            </a:r>
            <a:endParaRPr lang="ru-RU" dirty="0"/>
          </a:p>
        </p:txBody>
      </p:sp>
    </p:spTree>
    <p:extLst>
      <p:ext uri="{BB962C8B-B14F-4D97-AF65-F5344CB8AC3E}">
        <p14:creationId xmlns:p14="http://schemas.microsoft.com/office/powerpoint/2010/main" val="17954555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92286" y="404664"/>
            <a:ext cx="8229600" cy="490538"/>
          </a:xfrm>
        </p:spPr>
        <p:txBody>
          <a:bodyPr rtlCol="0">
            <a:noAutofit/>
          </a:bodyPr>
          <a:lstStyle/>
          <a:p>
            <a:pPr>
              <a:defRPr/>
            </a:pPr>
            <a:r>
              <a:rPr lang="en-US" b="1" dirty="0">
                <a:solidFill>
                  <a:srgbClr val="FF0000"/>
                </a:solidFill>
              </a:rPr>
              <a:t>Feature of PPP in proliferating cells</a:t>
            </a:r>
            <a:endParaRPr lang="ru-RU" dirty="0" smtClean="0">
              <a:solidFill>
                <a:srgbClr val="FF0000"/>
              </a:solidFill>
            </a:endParaRPr>
          </a:p>
        </p:txBody>
      </p:sp>
      <p:sp>
        <p:nvSpPr>
          <p:cNvPr id="2" name="Прямоугольник 1"/>
          <p:cNvSpPr/>
          <p:nvPr/>
        </p:nvSpPr>
        <p:spPr>
          <a:xfrm>
            <a:off x="167535" y="5400330"/>
            <a:ext cx="8984813" cy="1200329"/>
          </a:xfrm>
          <a:prstGeom prst="rect">
            <a:avLst/>
          </a:prstGeom>
        </p:spPr>
        <p:txBody>
          <a:bodyPr wrap="square">
            <a:spAutoFit/>
          </a:bodyPr>
          <a:lstStyle/>
          <a:p>
            <a:r>
              <a:rPr lang="en-US" dirty="0"/>
              <a:t>If a cell grows and divides, then it needs NADPH and ribose-5-phosphate.</a:t>
            </a:r>
          </a:p>
          <a:p>
            <a:r>
              <a:rPr lang="en-US" dirty="0"/>
              <a:t>In this case, the 2nd stage will not go, all the ribulose-5-phosphate formed at the 1st stage will turn into ribose-5-phosphate, which is used for the synthesis of nucleotides.</a:t>
            </a:r>
          </a:p>
          <a:p>
            <a:r>
              <a:rPr lang="en-US" dirty="0"/>
              <a:t>NADPH will be spent on the synthesis of </a:t>
            </a:r>
            <a:r>
              <a:rPr lang="en-US" dirty="0" err="1"/>
              <a:t>deoxyribonucleotides</a:t>
            </a:r>
            <a:endParaRPr lang="ru-RU" dirty="0"/>
          </a:p>
        </p:txBody>
      </p:sp>
      <p:pic>
        <p:nvPicPr>
          <p:cNvPr id="3" name="Рисунок 2"/>
          <p:cNvPicPr>
            <a:picLocks noChangeAspect="1"/>
          </p:cNvPicPr>
          <p:nvPr/>
        </p:nvPicPr>
        <p:blipFill rotWithShape="1">
          <a:blip r:embed="rId2"/>
          <a:srcRect l="4271" t="8123" r="3535" b="41184"/>
          <a:stretch/>
        </p:blipFill>
        <p:spPr>
          <a:xfrm>
            <a:off x="870682" y="1384107"/>
            <a:ext cx="7272808" cy="4014590"/>
          </a:xfrm>
          <a:prstGeom prst="rect">
            <a:avLst/>
          </a:prstGeom>
        </p:spPr>
      </p:pic>
    </p:spTree>
    <p:extLst>
      <p:ext uri="{BB962C8B-B14F-4D97-AF65-F5344CB8AC3E}">
        <p14:creationId xmlns:p14="http://schemas.microsoft.com/office/powerpoint/2010/main" val="846398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95536" y="116632"/>
            <a:ext cx="8229600" cy="490538"/>
          </a:xfrm>
        </p:spPr>
        <p:txBody>
          <a:bodyPr rtlCol="0">
            <a:noAutofit/>
          </a:bodyPr>
          <a:lstStyle/>
          <a:p>
            <a:pPr>
              <a:defRPr/>
            </a:pPr>
            <a:r>
              <a:rPr lang="en-US" b="1" dirty="0">
                <a:solidFill>
                  <a:srgbClr val="FF0000"/>
                </a:solidFill>
              </a:rPr>
              <a:t>Feature of PPP in adipocytes</a:t>
            </a:r>
            <a:endParaRPr lang="ru-RU" dirty="0" smtClean="0">
              <a:solidFill>
                <a:srgbClr val="FF0000"/>
              </a:solidFill>
            </a:endParaRPr>
          </a:p>
        </p:txBody>
      </p:sp>
      <p:sp>
        <p:nvSpPr>
          <p:cNvPr id="2" name="Прямоугольник 1"/>
          <p:cNvSpPr/>
          <p:nvPr/>
        </p:nvSpPr>
        <p:spPr>
          <a:xfrm>
            <a:off x="5796136" y="1412776"/>
            <a:ext cx="3347864" cy="3416320"/>
          </a:xfrm>
          <a:prstGeom prst="rect">
            <a:avLst/>
          </a:prstGeom>
        </p:spPr>
        <p:txBody>
          <a:bodyPr wrap="square">
            <a:spAutoFit/>
          </a:bodyPr>
          <a:lstStyle/>
          <a:p>
            <a:r>
              <a:rPr lang="en-US" b="1" dirty="0"/>
              <a:t>If the cell needs large amounts of NADPH </a:t>
            </a:r>
            <a:r>
              <a:rPr lang="en-US" dirty="0"/>
              <a:t>(for example, the synthesis of fatty acids in the liver or adipocytes or the synthesis of cholesterol), then both the 1st and 2nd stages will actively go. The formed fructose-6-phosphate and glyceraldehyde phosphate in the reactions of gluconeogenesis will turn into glucose-6-phosphate, and the cycle will begin again.</a:t>
            </a:r>
            <a:endParaRPr lang="ru-RU" dirty="0"/>
          </a:p>
        </p:txBody>
      </p:sp>
      <p:pic>
        <p:nvPicPr>
          <p:cNvPr id="3" name="Рисунок 2"/>
          <p:cNvPicPr>
            <a:picLocks noChangeAspect="1"/>
          </p:cNvPicPr>
          <p:nvPr/>
        </p:nvPicPr>
        <p:blipFill rotWithShape="1">
          <a:blip r:embed="rId2"/>
          <a:srcRect l="5163" t="8081" r="4119" b="10368"/>
          <a:stretch/>
        </p:blipFill>
        <p:spPr>
          <a:xfrm>
            <a:off x="395536" y="1412776"/>
            <a:ext cx="5314970" cy="4796436"/>
          </a:xfrm>
          <a:prstGeom prst="rect">
            <a:avLst/>
          </a:prstGeom>
        </p:spPr>
      </p:pic>
    </p:spTree>
    <p:extLst>
      <p:ext uri="{BB962C8B-B14F-4D97-AF65-F5344CB8AC3E}">
        <p14:creationId xmlns:p14="http://schemas.microsoft.com/office/powerpoint/2010/main" val="261481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95536" y="116632"/>
            <a:ext cx="8229600" cy="490538"/>
          </a:xfrm>
        </p:spPr>
        <p:txBody>
          <a:bodyPr rtlCol="0">
            <a:noAutofit/>
          </a:bodyPr>
          <a:lstStyle/>
          <a:p>
            <a:pPr>
              <a:defRPr/>
            </a:pPr>
            <a:r>
              <a:rPr lang="en-US" b="1" dirty="0">
                <a:solidFill>
                  <a:srgbClr val="FF0000"/>
                </a:solidFill>
              </a:rPr>
              <a:t>Feature of PPP in erythrocytes</a:t>
            </a:r>
            <a:endParaRPr lang="ru-RU" dirty="0" smtClean="0">
              <a:solidFill>
                <a:srgbClr val="FF0000"/>
              </a:solidFill>
            </a:endParaRPr>
          </a:p>
        </p:txBody>
      </p:sp>
      <p:sp>
        <p:nvSpPr>
          <p:cNvPr id="2" name="Прямоугольник 1"/>
          <p:cNvSpPr/>
          <p:nvPr/>
        </p:nvSpPr>
        <p:spPr>
          <a:xfrm>
            <a:off x="611560" y="5157192"/>
            <a:ext cx="7776864" cy="923330"/>
          </a:xfrm>
          <a:prstGeom prst="rect">
            <a:avLst/>
          </a:prstGeom>
        </p:spPr>
        <p:txBody>
          <a:bodyPr wrap="square">
            <a:spAutoFit/>
          </a:bodyPr>
          <a:lstStyle/>
          <a:p>
            <a:pPr algn="ctr"/>
            <a:r>
              <a:rPr lang="en-US" dirty="0"/>
              <a:t>If the cell needs NADPH and ATP energy (as in an erythrocyte), then fructose-6-phosphate and glyceraldehyde phosphate at the exit from the 2nd stage "fall through" into glycolytic reactions</a:t>
            </a:r>
            <a:endParaRPr lang="ru-RU" dirty="0"/>
          </a:p>
        </p:txBody>
      </p:sp>
      <p:sp>
        <p:nvSpPr>
          <p:cNvPr id="3" name="AutoShape 2" descr="HMP SHUNT Hexose Monophosphate Pathway PPP Pentose Phosph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 name="Рисунок 3"/>
          <p:cNvPicPr>
            <a:picLocks noChangeAspect="1"/>
          </p:cNvPicPr>
          <p:nvPr/>
        </p:nvPicPr>
        <p:blipFill rotWithShape="1">
          <a:blip r:embed="rId2"/>
          <a:srcRect t="20601" r="1701"/>
          <a:stretch/>
        </p:blipFill>
        <p:spPr>
          <a:xfrm>
            <a:off x="155575" y="904178"/>
            <a:ext cx="6741368" cy="4083918"/>
          </a:xfrm>
          <a:prstGeom prst="rect">
            <a:avLst/>
          </a:prstGeom>
        </p:spPr>
      </p:pic>
    </p:spTree>
    <p:extLst>
      <p:ext uri="{BB962C8B-B14F-4D97-AF65-F5344CB8AC3E}">
        <p14:creationId xmlns:p14="http://schemas.microsoft.com/office/powerpoint/2010/main" val="2450100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19" y="0"/>
            <a:ext cx="1702321" cy="170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Rectangle 2"/>
          <p:cNvSpPr>
            <a:spLocks noGrp="1" noChangeArrowheads="1"/>
          </p:cNvSpPr>
          <p:nvPr>
            <p:ph type="title"/>
          </p:nvPr>
        </p:nvSpPr>
        <p:spPr>
          <a:xfrm>
            <a:off x="0" y="0"/>
            <a:ext cx="7812360" cy="1052736"/>
          </a:xfrm>
        </p:spPr>
        <p:txBody>
          <a:bodyPr>
            <a:noAutofit/>
          </a:bodyPr>
          <a:lstStyle/>
          <a:p>
            <a:r>
              <a:rPr lang="en-US" altLang="ru-RU" sz="4000" b="1" dirty="0">
                <a:solidFill>
                  <a:srgbClr val="FF0000"/>
                </a:solidFill>
              </a:rPr>
              <a:t>Biochemical basis for the functioning of </a:t>
            </a:r>
            <a:r>
              <a:rPr lang="en-US" altLang="ru-RU" sz="4000" b="1" dirty="0" smtClean="0">
                <a:solidFill>
                  <a:srgbClr val="FF0000"/>
                </a:solidFill>
              </a:rPr>
              <a:t>red blood cells</a:t>
            </a:r>
            <a:endParaRPr lang="ru-RU" altLang="ru-RU" sz="4000" dirty="0" smtClean="0">
              <a:solidFill>
                <a:srgbClr val="FF0000"/>
              </a:solidFill>
            </a:endParaRPr>
          </a:p>
        </p:txBody>
      </p:sp>
      <p:sp>
        <p:nvSpPr>
          <p:cNvPr id="2" name="Прямоугольник 1"/>
          <p:cNvSpPr/>
          <p:nvPr/>
        </p:nvSpPr>
        <p:spPr>
          <a:xfrm>
            <a:off x="107504" y="1124744"/>
            <a:ext cx="8856984" cy="5047536"/>
          </a:xfrm>
          <a:prstGeom prst="rect">
            <a:avLst/>
          </a:prstGeom>
        </p:spPr>
        <p:txBody>
          <a:bodyPr wrap="square">
            <a:spAutoFit/>
          </a:bodyPr>
          <a:lstStyle/>
          <a:p>
            <a:pPr marL="342900" indent="-342900">
              <a:buAutoNum type="arabicPeriod"/>
            </a:pPr>
            <a:r>
              <a:rPr lang="en-US" sz="2300" dirty="0"/>
              <a:t>In the process of maturation, the erythrocyte loses its nucleus, ribosomes, the Golgi apparatus, mitochondria, and, consequently, the ability to biosynthesize protein (there is no synthesis of </a:t>
            </a:r>
            <a:r>
              <a:rPr lang="en-US" sz="2300" dirty="0" err="1"/>
              <a:t>heme</a:t>
            </a:r>
            <a:r>
              <a:rPr lang="en-US" sz="2300" dirty="0"/>
              <a:t>, lipids, proteins CK, </a:t>
            </a:r>
            <a:r>
              <a:rPr lang="en-US" sz="2300" dirty="0" smtClean="0"/>
              <a:t>ETC are </a:t>
            </a:r>
            <a:r>
              <a:rPr lang="en-US" sz="2300" dirty="0"/>
              <a:t>not required), DNA, RNA and oxidative phosphorylation.</a:t>
            </a:r>
          </a:p>
          <a:p>
            <a:pPr marL="342900" indent="-342900">
              <a:buAutoNum type="arabicPeriod"/>
            </a:pPr>
            <a:r>
              <a:rPr lang="en-US" sz="2300" dirty="0"/>
              <a:t>ATP is formed during anaerobic glycolysis (90% of consumed glucose) and goes mainly to ensure the work of Na + / K + -ATPase, which maintains the ionic composition of the erythrocyte.</a:t>
            </a:r>
          </a:p>
          <a:p>
            <a:pPr marL="342900" indent="-342900">
              <a:buAutoNum type="arabicPeriod"/>
            </a:pPr>
            <a:r>
              <a:rPr lang="en-US" sz="2300" dirty="0"/>
              <a:t>A small amount of energy is spent on the preservation of </a:t>
            </a:r>
            <a:r>
              <a:rPr lang="en-US" sz="2300" dirty="0" err="1"/>
              <a:t>heme</a:t>
            </a:r>
            <a:r>
              <a:rPr lang="en-US" sz="2300" dirty="0"/>
              <a:t> iron in a reduced form and, apparently, on the renewal of membrane lipids.</a:t>
            </a:r>
          </a:p>
          <a:p>
            <a:pPr marL="342900" indent="-342900">
              <a:buAutoNum type="arabicPeriod"/>
            </a:pPr>
            <a:r>
              <a:rPr lang="en-US" sz="2300" dirty="0"/>
              <a:t>Approximately 10% of glucose consumed by an erythrocyte is metabolized by the pentose phosphate pathway (PPP protects hemoglobin and erythrocyte membrane from exogenous oxidants, including some drugs).</a:t>
            </a:r>
            <a:endParaRPr lang="ru-RU" sz="2300" dirty="0"/>
          </a:p>
        </p:txBody>
      </p:sp>
    </p:spTree>
    <p:extLst>
      <p:ext uri="{BB962C8B-B14F-4D97-AF65-F5344CB8AC3E}">
        <p14:creationId xmlns:p14="http://schemas.microsoft.com/office/powerpoint/2010/main" val="13827152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Why are there no mitochondria in red blood cells?</a:t>
            </a:r>
            <a:endParaRPr lang="ru-RU" dirty="0"/>
          </a:p>
        </p:txBody>
      </p:sp>
      <p:sp>
        <p:nvSpPr>
          <p:cNvPr id="3" name="Объект 2"/>
          <p:cNvSpPr>
            <a:spLocks noGrp="1"/>
          </p:cNvSpPr>
          <p:nvPr>
            <p:ph idx="1"/>
          </p:nvPr>
        </p:nvSpPr>
        <p:spPr>
          <a:xfrm>
            <a:off x="24437" y="1484784"/>
            <a:ext cx="8686800" cy="4525963"/>
          </a:xfrm>
        </p:spPr>
        <p:txBody>
          <a:bodyPr>
            <a:normAutofit/>
          </a:bodyPr>
          <a:lstStyle/>
          <a:p>
            <a:r>
              <a:rPr lang="en-US" sz="2400" dirty="0"/>
              <a:t>Possible decrease in oxygen delivery to organs and tissues</a:t>
            </a:r>
          </a:p>
          <a:p>
            <a:r>
              <a:rPr lang="en-US" sz="2400" dirty="0"/>
              <a:t>Red blood cells do not need a lot of ATP, which is synthesized by mitochondria</a:t>
            </a:r>
          </a:p>
          <a:p>
            <a:r>
              <a:rPr lang="en-US" sz="2400" dirty="0"/>
              <a:t>Increase in usable erythrocyte volume, i.e. stroma filled with hemoglobin</a:t>
            </a:r>
          </a:p>
          <a:p>
            <a:r>
              <a:rPr lang="en-US" sz="2400" dirty="0"/>
              <a:t>In the absence of mitochondria, the cost of resources for their renewal, repair of their membranes, synthesis of mitochondrial proteins, etc., decreases.</a:t>
            </a:r>
            <a:endParaRPr lang="ru-RU" sz="2400" dirty="0"/>
          </a:p>
        </p:txBody>
      </p:sp>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771081"/>
            <a:ext cx="2465065" cy="187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Прямая соединительная линия 8"/>
          <p:cNvCxnSpPr/>
          <p:nvPr/>
        </p:nvCxnSpPr>
        <p:spPr>
          <a:xfrm>
            <a:off x="2190538" y="4722401"/>
            <a:ext cx="2597486" cy="1971256"/>
          </a:xfrm>
          <a:prstGeom prst="line">
            <a:avLst/>
          </a:prstGeom>
          <a:ln w="12382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H="1">
            <a:off x="2190538" y="4774779"/>
            <a:ext cx="2465066" cy="1971256"/>
          </a:xfrm>
          <a:prstGeom prst="line">
            <a:avLst/>
          </a:prstGeom>
          <a:ln w="123825"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3988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Brain tissue carbohydrates</a:t>
            </a:r>
            <a:endParaRPr lang="ru-RU" dirty="0"/>
          </a:p>
        </p:txBody>
      </p:sp>
      <p:sp>
        <p:nvSpPr>
          <p:cNvPr id="3" name="Объект 2"/>
          <p:cNvSpPr>
            <a:spLocks noGrp="1"/>
          </p:cNvSpPr>
          <p:nvPr>
            <p:ph idx="1"/>
          </p:nvPr>
        </p:nvSpPr>
        <p:spPr/>
        <p:txBody>
          <a:bodyPr/>
          <a:lstStyle/>
          <a:p>
            <a:r>
              <a:rPr lang="en-US" dirty="0"/>
              <a:t>Glucose</a:t>
            </a:r>
          </a:p>
          <a:p>
            <a:r>
              <a:rPr lang="en-US" dirty="0"/>
              <a:t>Glycogen (about 0.1%)</a:t>
            </a:r>
          </a:p>
          <a:p>
            <a:r>
              <a:rPr lang="en-US" dirty="0"/>
              <a:t>Hexose phosphates (glucose-6-phosphate, fructose-6-phosphate)</a:t>
            </a:r>
          </a:p>
          <a:p>
            <a:r>
              <a:rPr lang="en-US" dirty="0"/>
              <a:t>Triose phosphates (glyceraldehyde-3-phosphate, </a:t>
            </a:r>
            <a:r>
              <a:rPr lang="en-US" dirty="0" err="1"/>
              <a:t>dioxyacetone</a:t>
            </a:r>
            <a:r>
              <a:rPr lang="en-US" dirty="0"/>
              <a:t> phosphate)</a:t>
            </a:r>
            <a:endParaRPr lang="ru-RU" dirty="0"/>
          </a:p>
        </p:txBody>
      </p:sp>
    </p:spTree>
    <p:extLst>
      <p:ext uri="{BB962C8B-B14F-4D97-AF65-F5344CB8AC3E}">
        <p14:creationId xmlns:p14="http://schemas.microsoft.com/office/powerpoint/2010/main" val="1691149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val 88"/>
          <p:cNvSpPr>
            <a:spLocks noChangeArrowheads="1"/>
          </p:cNvSpPr>
          <p:nvPr/>
        </p:nvSpPr>
        <p:spPr bwMode="auto">
          <a:xfrm>
            <a:off x="6804025" y="2349500"/>
            <a:ext cx="2016125" cy="1008063"/>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4339" name="Rectangle 2"/>
          <p:cNvSpPr>
            <a:spLocks noGrp="1" noChangeArrowheads="1"/>
          </p:cNvSpPr>
          <p:nvPr>
            <p:ph type="title"/>
          </p:nvPr>
        </p:nvSpPr>
        <p:spPr>
          <a:xfrm>
            <a:off x="539750" y="0"/>
            <a:ext cx="8229600" cy="836613"/>
          </a:xfrm>
        </p:spPr>
        <p:txBody>
          <a:bodyPr>
            <a:normAutofit fontScale="90000"/>
          </a:bodyPr>
          <a:lstStyle/>
          <a:p>
            <a:r>
              <a:rPr lang="en-US" altLang="ru-RU" b="1" dirty="0"/>
              <a:t>The progress of glycolysis reactions</a:t>
            </a:r>
            <a:endParaRPr lang="ru-RU" altLang="ru-RU" b="1" dirty="0" smtClean="0"/>
          </a:p>
        </p:txBody>
      </p:sp>
      <p:sp>
        <p:nvSpPr>
          <p:cNvPr id="14341" name="Text Box 5"/>
          <p:cNvSpPr txBox="1">
            <a:spLocks noChangeArrowheads="1"/>
          </p:cNvSpPr>
          <p:nvPr/>
        </p:nvSpPr>
        <p:spPr bwMode="auto">
          <a:xfrm>
            <a:off x="1403350" y="141922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4342" name="Line 6"/>
          <p:cNvSpPr>
            <a:spLocks noChangeShapeType="1"/>
          </p:cNvSpPr>
          <p:nvPr/>
        </p:nvSpPr>
        <p:spPr bwMode="auto">
          <a:xfrm>
            <a:off x="1547813" y="127476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43" name="Line 7"/>
          <p:cNvSpPr>
            <a:spLocks noChangeShapeType="1"/>
          </p:cNvSpPr>
          <p:nvPr/>
        </p:nvSpPr>
        <p:spPr bwMode="auto">
          <a:xfrm>
            <a:off x="1547813" y="170815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44" name="Text Box 8"/>
          <p:cNvSpPr txBox="1">
            <a:spLocks noChangeArrowheads="1"/>
          </p:cNvSpPr>
          <p:nvPr/>
        </p:nvSpPr>
        <p:spPr bwMode="auto">
          <a:xfrm>
            <a:off x="1403350" y="185102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4345" name="Text Box 9"/>
          <p:cNvSpPr txBox="1">
            <a:spLocks noChangeArrowheads="1"/>
          </p:cNvSpPr>
          <p:nvPr/>
        </p:nvSpPr>
        <p:spPr bwMode="auto">
          <a:xfrm>
            <a:off x="1403350" y="228282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4346" name="Line 10"/>
          <p:cNvSpPr>
            <a:spLocks noChangeShapeType="1"/>
          </p:cNvSpPr>
          <p:nvPr/>
        </p:nvSpPr>
        <p:spPr bwMode="auto">
          <a:xfrm>
            <a:off x="1547813" y="213836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47" name="Line 11"/>
          <p:cNvSpPr>
            <a:spLocks noChangeShapeType="1"/>
          </p:cNvSpPr>
          <p:nvPr/>
        </p:nvSpPr>
        <p:spPr bwMode="auto">
          <a:xfrm>
            <a:off x="1547813" y="257175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48" name="Text Box 12"/>
          <p:cNvSpPr txBox="1">
            <a:spLocks noChangeArrowheads="1"/>
          </p:cNvSpPr>
          <p:nvPr/>
        </p:nvSpPr>
        <p:spPr bwMode="auto">
          <a:xfrm>
            <a:off x="1403350" y="271462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4349" name="Line 13"/>
          <p:cNvSpPr>
            <a:spLocks noChangeShapeType="1"/>
          </p:cNvSpPr>
          <p:nvPr/>
        </p:nvSpPr>
        <p:spPr bwMode="auto">
          <a:xfrm>
            <a:off x="1547813" y="300196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50" name="Line 14"/>
          <p:cNvSpPr>
            <a:spLocks noChangeShapeType="1"/>
          </p:cNvSpPr>
          <p:nvPr/>
        </p:nvSpPr>
        <p:spPr bwMode="auto">
          <a:xfrm>
            <a:off x="1692275" y="15636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51" name="Text Box 15"/>
          <p:cNvSpPr txBox="1">
            <a:spLocks noChangeArrowheads="1"/>
          </p:cNvSpPr>
          <p:nvPr/>
        </p:nvSpPr>
        <p:spPr bwMode="auto">
          <a:xfrm>
            <a:off x="1835150" y="141287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4352" name="Line 16"/>
          <p:cNvSpPr>
            <a:spLocks noChangeShapeType="1"/>
          </p:cNvSpPr>
          <p:nvPr/>
        </p:nvSpPr>
        <p:spPr bwMode="auto">
          <a:xfrm>
            <a:off x="1258888" y="24336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53" name="Line 17"/>
          <p:cNvSpPr>
            <a:spLocks noChangeShapeType="1"/>
          </p:cNvSpPr>
          <p:nvPr/>
        </p:nvSpPr>
        <p:spPr bwMode="auto">
          <a:xfrm>
            <a:off x="1692275" y="24336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54" name="Text Box 18"/>
          <p:cNvSpPr txBox="1">
            <a:spLocks noChangeArrowheads="1"/>
          </p:cNvSpPr>
          <p:nvPr/>
        </p:nvSpPr>
        <p:spPr bwMode="auto">
          <a:xfrm>
            <a:off x="971550" y="22891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4355" name="Text Box 19"/>
          <p:cNvSpPr txBox="1">
            <a:spLocks noChangeArrowheads="1"/>
          </p:cNvSpPr>
          <p:nvPr/>
        </p:nvSpPr>
        <p:spPr bwMode="auto">
          <a:xfrm>
            <a:off x="1835150" y="228282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4356" name="Line 20"/>
          <p:cNvSpPr>
            <a:spLocks noChangeShapeType="1"/>
          </p:cNvSpPr>
          <p:nvPr/>
        </p:nvSpPr>
        <p:spPr bwMode="auto">
          <a:xfrm>
            <a:off x="1258888" y="28654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57" name="Line 21"/>
          <p:cNvSpPr>
            <a:spLocks noChangeShapeType="1"/>
          </p:cNvSpPr>
          <p:nvPr/>
        </p:nvSpPr>
        <p:spPr bwMode="auto">
          <a:xfrm>
            <a:off x="1692275" y="28654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58" name="Text Box 22"/>
          <p:cNvSpPr txBox="1">
            <a:spLocks noChangeArrowheads="1"/>
          </p:cNvSpPr>
          <p:nvPr/>
        </p:nvSpPr>
        <p:spPr bwMode="auto">
          <a:xfrm>
            <a:off x="971550" y="27209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4359" name="Text Box 23"/>
          <p:cNvSpPr txBox="1">
            <a:spLocks noChangeArrowheads="1"/>
          </p:cNvSpPr>
          <p:nvPr/>
        </p:nvSpPr>
        <p:spPr bwMode="auto">
          <a:xfrm>
            <a:off x="1835150" y="271462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4360" name="Line 24"/>
          <p:cNvSpPr>
            <a:spLocks noChangeShapeType="1"/>
          </p:cNvSpPr>
          <p:nvPr/>
        </p:nvSpPr>
        <p:spPr bwMode="auto">
          <a:xfrm>
            <a:off x="1258888" y="19891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61" name="Line 25"/>
          <p:cNvSpPr>
            <a:spLocks noChangeShapeType="1"/>
          </p:cNvSpPr>
          <p:nvPr/>
        </p:nvSpPr>
        <p:spPr bwMode="auto">
          <a:xfrm>
            <a:off x="1692275" y="19891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62" name="Text Box 26"/>
          <p:cNvSpPr txBox="1">
            <a:spLocks noChangeArrowheads="1"/>
          </p:cNvSpPr>
          <p:nvPr/>
        </p:nvSpPr>
        <p:spPr bwMode="auto">
          <a:xfrm>
            <a:off x="755650" y="184467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4363" name="Text Box 27"/>
          <p:cNvSpPr txBox="1">
            <a:spLocks noChangeArrowheads="1"/>
          </p:cNvSpPr>
          <p:nvPr/>
        </p:nvSpPr>
        <p:spPr bwMode="auto">
          <a:xfrm>
            <a:off x="1835150" y="183832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4365" name="Text Box 29"/>
          <p:cNvSpPr txBox="1">
            <a:spLocks noChangeArrowheads="1"/>
          </p:cNvSpPr>
          <p:nvPr/>
        </p:nvSpPr>
        <p:spPr bwMode="auto">
          <a:xfrm>
            <a:off x="1403350" y="3219450"/>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4366" name="Oval 30"/>
          <p:cNvSpPr>
            <a:spLocks noChangeArrowheads="1"/>
          </p:cNvSpPr>
          <p:nvPr/>
        </p:nvSpPr>
        <p:spPr bwMode="auto">
          <a:xfrm>
            <a:off x="2268538" y="3290888"/>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4367" name="Line 31"/>
          <p:cNvSpPr>
            <a:spLocks noChangeShapeType="1"/>
          </p:cNvSpPr>
          <p:nvPr/>
        </p:nvSpPr>
        <p:spPr bwMode="auto">
          <a:xfrm>
            <a:off x="1692275" y="16351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69" name="Text Box 33"/>
          <p:cNvSpPr txBox="1">
            <a:spLocks noChangeArrowheads="1"/>
          </p:cNvSpPr>
          <p:nvPr/>
        </p:nvSpPr>
        <p:spPr bwMode="auto">
          <a:xfrm>
            <a:off x="5580063" y="1052513"/>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4370" name="Text Box 34"/>
          <p:cNvSpPr txBox="1">
            <a:spLocks noChangeArrowheads="1"/>
          </p:cNvSpPr>
          <p:nvPr/>
        </p:nvSpPr>
        <p:spPr bwMode="auto">
          <a:xfrm>
            <a:off x="5580063" y="148431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4371" name="Line 35"/>
          <p:cNvSpPr>
            <a:spLocks noChangeShapeType="1"/>
          </p:cNvSpPr>
          <p:nvPr/>
        </p:nvSpPr>
        <p:spPr bwMode="auto">
          <a:xfrm>
            <a:off x="5724525" y="133985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72" name="Line 36"/>
          <p:cNvSpPr>
            <a:spLocks noChangeShapeType="1"/>
          </p:cNvSpPr>
          <p:nvPr/>
        </p:nvSpPr>
        <p:spPr bwMode="auto">
          <a:xfrm>
            <a:off x="5724525" y="177323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73" name="Text Box 37"/>
          <p:cNvSpPr txBox="1">
            <a:spLocks noChangeArrowheads="1"/>
          </p:cNvSpPr>
          <p:nvPr/>
        </p:nvSpPr>
        <p:spPr bwMode="auto">
          <a:xfrm>
            <a:off x="5580063" y="1916113"/>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H</a:t>
            </a:r>
            <a:r>
              <a:rPr lang="en-US" altLang="ru-RU" baseline="-25000" smtClean="0">
                <a:solidFill>
                  <a:prstClr val="black"/>
                </a:solidFill>
              </a:rPr>
              <a:t>2</a:t>
            </a:r>
            <a:r>
              <a:rPr lang="en-US" altLang="ru-RU" smtClean="0">
                <a:solidFill>
                  <a:prstClr val="black"/>
                </a:solidFill>
              </a:rPr>
              <a:t>OH</a:t>
            </a:r>
            <a:endParaRPr lang="ru-RU" altLang="ru-RU" smtClean="0">
              <a:solidFill>
                <a:prstClr val="black"/>
              </a:solidFill>
            </a:endParaRPr>
          </a:p>
        </p:txBody>
      </p:sp>
      <p:sp>
        <p:nvSpPr>
          <p:cNvPr id="14374" name="Line 38"/>
          <p:cNvSpPr>
            <a:spLocks noChangeShapeType="1"/>
          </p:cNvSpPr>
          <p:nvPr/>
        </p:nvSpPr>
        <p:spPr bwMode="auto">
          <a:xfrm>
            <a:off x="5868988" y="16287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75" name="Text Box 39"/>
          <p:cNvSpPr txBox="1">
            <a:spLocks noChangeArrowheads="1"/>
          </p:cNvSpPr>
          <p:nvPr/>
        </p:nvSpPr>
        <p:spPr bwMode="auto">
          <a:xfrm>
            <a:off x="6011863" y="147796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4376" name="Oval 44"/>
          <p:cNvSpPr>
            <a:spLocks noChangeArrowheads="1"/>
          </p:cNvSpPr>
          <p:nvPr/>
        </p:nvSpPr>
        <p:spPr bwMode="auto">
          <a:xfrm>
            <a:off x="6445250" y="1123950"/>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4377" name="Line 45"/>
          <p:cNvSpPr>
            <a:spLocks noChangeShapeType="1"/>
          </p:cNvSpPr>
          <p:nvPr/>
        </p:nvSpPr>
        <p:spPr bwMode="auto">
          <a:xfrm>
            <a:off x="5868988" y="170021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78" name="Text Box 54"/>
          <p:cNvSpPr txBox="1">
            <a:spLocks noChangeArrowheads="1"/>
          </p:cNvSpPr>
          <p:nvPr/>
        </p:nvSpPr>
        <p:spPr bwMode="auto">
          <a:xfrm>
            <a:off x="5580063" y="334962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4379" name="Line 55"/>
          <p:cNvSpPr>
            <a:spLocks noChangeShapeType="1"/>
          </p:cNvSpPr>
          <p:nvPr/>
        </p:nvSpPr>
        <p:spPr bwMode="auto">
          <a:xfrm>
            <a:off x="5724525" y="371633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80" name="Text Box 56"/>
          <p:cNvSpPr txBox="1">
            <a:spLocks noChangeArrowheads="1"/>
          </p:cNvSpPr>
          <p:nvPr/>
        </p:nvSpPr>
        <p:spPr bwMode="auto">
          <a:xfrm>
            <a:off x="5580063" y="378142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4381" name="Line 57"/>
          <p:cNvSpPr>
            <a:spLocks noChangeShapeType="1"/>
          </p:cNvSpPr>
          <p:nvPr/>
        </p:nvSpPr>
        <p:spPr bwMode="auto">
          <a:xfrm>
            <a:off x="5724525" y="406876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82" name="Line 62"/>
          <p:cNvSpPr>
            <a:spLocks noChangeShapeType="1"/>
          </p:cNvSpPr>
          <p:nvPr/>
        </p:nvSpPr>
        <p:spPr bwMode="auto">
          <a:xfrm>
            <a:off x="5435600" y="39322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83" name="Line 63"/>
          <p:cNvSpPr>
            <a:spLocks noChangeShapeType="1"/>
          </p:cNvSpPr>
          <p:nvPr/>
        </p:nvSpPr>
        <p:spPr bwMode="auto">
          <a:xfrm>
            <a:off x="5868988" y="39322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84" name="Text Box 64"/>
          <p:cNvSpPr txBox="1">
            <a:spLocks noChangeArrowheads="1"/>
          </p:cNvSpPr>
          <p:nvPr/>
        </p:nvSpPr>
        <p:spPr bwMode="auto">
          <a:xfrm>
            <a:off x="5148263" y="378777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4385" name="Text Box 65"/>
          <p:cNvSpPr txBox="1">
            <a:spLocks noChangeArrowheads="1"/>
          </p:cNvSpPr>
          <p:nvPr/>
        </p:nvSpPr>
        <p:spPr bwMode="auto">
          <a:xfrm>
            <a:off x="6011863" y="378142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4386" name="Text Box 66"/>
          <p:cNvSpPr txBox="1">
            <a:spLocks noChangeArrowheads="1"/>
          </p:cNvSpPr>
          <p:nvPr/>
        </p:nvSpPr>
        <p:spPr bwMode="auto">
          <a:xfrm>
            <a:off x="5580063" y="4286250"/>
            <a:ext cx="1296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4387" name="Oval 67"/>
          <p:cNvSpPr>
            <a:spLocks noChangeArrowheads="1"/>
          </p:cNvSpPr>
          <p:nvPr/>
        </p:nvSpPr>
        <p:spPr bwMode="auto">
          <a:xfrm>
            <a:off x="6445250" y="4357688"/>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4388" name="Text Box 69"/>
          <p:cNvSpPr txBox="1">
            <a:spLocks noChangeArrowheads="1"/>
          </p:cNvSpPr>
          <p:nvPr/>
        </p:nvSpPr>
        <p:spPr bwMode="auto">
          <a:xfrm>
            <a:off x="4932040" y="2492375"/>
            <a:ext cx="20162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GB" altLang="ru-RU" sz="1600" dirty="0">
                <a:solidFill>
                  <a:srgbClr val="FF0000"/>
                </a:solidFill>
              </a:rPr>
              <a:t>dihydroxyacetone phosphate</a:t>
            </a:r>
            <a:endParaRPr lang="ru-RU" altLang="ru-RU" sz="1600" dirty="0" smtClean="0">
              <a:solidFill>
                <a:srgbClr val="FF0000"/>
              </a:solidFill>
            </a:endParaRPr>
          </a:p>
        </p:txBody>
      </p:sp>
      <p:sp>
        <p:nvSpPr>
          <p:cNvPr id="14389" name="Line 70"/>
          <p:cNvSpPr>
            <a:spLocks noChangeShapeType="1"/>
          </p:cNvSpPr>
          <p:nvPr/>
        </p:nvSpPr>
        <p:spPr bwMode="auto">
          <a:xfrm>
            <a:off x="5868988" y="35115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90" name="Line 71"/>
          <p:cNvSpPr>
            <a:spLocks noChangeShapeType="1"/>
          </p:cNvSpPr>
          <p:nvPr/>
        </p:nvSpPr>
        <p:spPr bwMode="auto">
          <a:xfrm>
            <a:off x="5868988" y="35845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91" name="Text Box 72"/>
          <p:cNvSpPr txBox="1">
            <a:spLocks noChangeArrowheads="1"/>
          </p:cNvSpPr>
          <p:nvPr/>
        </p:nvSpPr>
        <p:spPr bwMode="auto">
          <a:xfrm>
            <a:off x="6013450" y="336232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4392" name="Line 73"/>
          <p:cNvSpPr>
            <a:spLocks noChangeShapeType="1"/>
          </p:cNvSpPr>
          <p:nvPr/>
        </p:nvSpPr>
        <p:spPr bwMode="auto">
          <a:xfrm flipV="1">
            <a:off x="5870575" y="3213100"/>
            <a:ext cx="142875"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4393" name="Text Box 75"/>
          <p:cNvSpPr txBox="1">
            <a:spLocks noChangeArrowheads="1"/>
          </p:cNvSpPr>
          <p:nvPr/>
        </p:nvSpPr>
        <p:spPr bwMode="auto">
          <a:xfrm>
            <a:off x="5940425" y="299720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4394" name="Text Box 76"/>
          <p:cNvSpPr txBox="1">
            <a:spLocks noChangeArrowheads="1"/>
          </p:cNvSpPr>
          <p:nvPr/>
        </p:nvSpPr>
        <p:spPr bwMode="auto">
          <a:xfrm>
            <a:off x="5435600" y="4797425"/>
            <a:ext cx="19447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dirty="0">
                <a:solidFill>
                  <a:srgbClr val="FF0000"/>
                </a:solidFill>
              </a:rPr>
              <a:t>glyceraldehyde 3-phosphate</a:t>
            </a:r>
            <a:endParaRPr lang="ru-RU" altLang="ru-RU" dirty="0" smtClean="0">
              <a:solidFill>
                <a:srgbClr val="FF0000"/>
              </a:solidFill>
            </a:endParaRPr>
          </a:p>
        </p:txBody>
      </p:sp>
      <p:sp>
        <p:nvSpPr>
          <p:cNvPr id="14395" name="Oval 78"/>
          <p:cNvSpPr>
            <a:spLocks noChangeArrowheads="1"/>
          </p:cNvSpPr>
          <p:nvPr/>
        </p:nvSpPr>
        <p:spPr bwMode="auto">
          <a:xfrm>
            <a:off x="2555875" y="1274764"/>
            <a:ext cx="2592388" cy="850900"/>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p>
        </p:txBody>
      </p:sp>
      <p:sp>
        <p:nvSpPr>
          <p:cNvPr id="14399" name="Text Box 82"/>
          <p:cNvSpPr txBox="1">
            <a:spLocks noChangeArrowheads="1"/>
          </p:cNvSpPr>
          <p:nvPr/>
        </p:nvSpPr>
        <p:spPr bwMode="auto">
          <a:xfrm>
            <a:off x="2376487" y="1223159"/>
            <a:ext cx="27701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Aft>
                <a:spcPct val="0"/>
              </a:spcAft>
            </a:pPr>
            <a:r>
              <a:rPr lang="en-US" altLang="ru-RU" sz="1600" dirty="0"/>
              <a:t>Aldolase</a:t>
            </a:r>
          </a:p>
          <a:p>
            <a:pPr algn="ctr" eaLnBrk="1" fontAlgn="base" hangingPunct="1">
              <a:spcAft>
                <a:spcPct val="0"/>
              </a:spcAft>
            </a:pPr>
            <a:r>
              <a:rPr lang="en-US" altLang="ru-RU" sz="1600" b="0" dirty="0"/>
              <a:t>(</a:t>
            </a:r>
            <a:r>
              <a:rPr lang="en-US" altLang="ru-RU" sz="1600" b="0" dirty="0" smtClean="0"/>
              <a:t>fructose-1,6-bisphosphataldolase</a:t>
            </a:r>
            <a:r>
              <a:rPr lang="en-US" altLang="ru-RU" sz="1600" b="0" dirty="0"/>
              <a:t>)</a:t>
            </a:r>
            <a:endParaRPr lang="ru-RU" altLang="ru-RU" sz="1600" b="0" dirty="0" smtClean="0"/>
          </a:p>
        </p:txBody>
      </p:sp>
      <p:cxnSp>
        <p:nvCxnSpPr>
          <p:cNvPr id="14400" name="AutoShape 85"/>
          <p:cNvCxnSpPr>
            <a:cxnSpLocks noChangeShapeType="1"/>
            <a:stCxn id="14375" idx="3"/>
            <a:endCxn id="14385" idx="3"/>
          </p:cNvCxnSpPr>
          <p:nvPr/>
        </p:nvCxnSpPr>
        <p:spPr bwMode="auto">
          <a:xfrm>
            <a:off x="6588125" y="1662113"/>
            <a:ext cx="1588" cy="2303462"/>
          </a:xfrm>
          <a:prstGeom prst="curvedConnector3">
            <a:avLst>
              <a:gd name="adj1" fmla="val 140699968"/>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4401" name="Text Box 86"/>
          <p:cNvSpPr txBox="1">
            <a:spLocks noChangeArrowheads="1"/>
          </p:cNvSpPr>
          <p:nvPr/>
        </p:nvSpPr>
        <p:spPr bwMode="auto">
          <a:xfrm>
            <a:off x="0" y="1052513"/>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4)</a:t>
            </a:r>
          </a:p>
        </p:txBody>
      </p:sp>
      <p:sp>
        <p:nvSpPr>
          <p:cNvPr id="14402" name="Text Box 87"/>
          <p:cNvSpPr txBox="1">
            <a:spLocks noChangeArrowheads="1"/>
          </p:cNvSpPr>
          <p:nvPr/>
        </p:nvSpPr>
        <p:spPr bwMode="auto">
          <a:xfrm>
            <a:off x="6877050" y="2565400"/>
            <a:ext cx="20145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t>Triose phosphate isomerase</a:t>
            </a:r>
            <a:endParaRPr lang="ru-RU" altLang="ru-RU" sz="1600" dirty="0" smtClean="0"/>
          </a:p>
        </p:txBody>
      </p:sp>
      <p:sp>
        <p:nvSpPr>
          <p:cNvPr id="14403" name="AutoShape 91"/>
          <p:cNvSpPr>
            <a:spLocks noChangeArrowheads="1"/>
          </p:cNvSpPr>
          <p:nvPr/>
        </p:nvSpPr>
        <p:spPr bwMode="auto">
          <a:xfrm rot="5400000">
            <a:off x="3814763" y="1017588"/>
            <a:ext cx="144462" cy="2519362"/>
          </a:xfrm>
          <a:prstGeom prst="upArrow">
            <a:avLst>
              <a:gd name="adj1" fmla="val 42861"/>
              <a:gd name="adj2" fmla="val 222597"/>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67" name="Text Box 76"/>
          <p:cNvSpPr txBox="1">
            <a:spLocks noChangeArrowheads="1"/>
          </p:cNvSpPr>
          <p:nvPr/>
        </p:nvSpPr>
        <p:spPr bwMode="auto">
          <a:xfrm>
            <a:off x="414337" y="3610659"/>
            <a:ext cx="3509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Fructose </a:t>
            </a:r>
            <a:r>
              <a:rPr lang="en-US" altLang="ru-RU" dirty="0" smtClean="0">
                <a:solidFill>
                  <a:srgbClr val="FF0000"/>
                </a:solidFill>
              </a:rPr>
              <a:t>– 1,6 </a:t>
            </a:r>
            <a:r>
              <a:rPr lang="en-US" altLang="ru-RU" dirty="0">
                <a:solidFill>
                  <a:srgbClr val="FF0000"/>
                </a:solidFill>
              </a:rPr>
              <a:t>- </a:t>
            </a:r>
            <a:r>
              <a:rPr lang="en-US" altLang="ru-RU" dirty="0" smtClean="0">
                <a:solidFill>
                  <a:srgbClr val="FF0000"/>
                </a:solidFill>
              </a:rPr>
              <a:t>bisphosphate</a:t>
            </a:r>
            <a:endParaRPr lang="ru-RU" altLang="ru-RU"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925512"/>
            <a:ext cx="135413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1722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t>Features of carbohydrate metabolism in the brain</a:t>
            </a:r>
            <a:endParaRPr lang="ru-RU" b="1" dirty="0"/>
          </a:p>
        </p:txBody>
      </p:sp>
      <p:sp>
        <p:nvSpPr>
          <p:cNvPr id="3" name="Объект 2"/>
          <p:cNvSpPr>
            <a:spLocks noGrp="1"/>
          </p:cNvSpPr>
          <p:nvPr>
            <p:ph idx="1"/>
          </p:nvPr>
        </p:nvSpPr>
        <p:spPr/>
        <p:txBody>
          <a:bodyPr>
            <a:normAutofit fontScale="92500"/>
          </a:bodyPr>
          <a:lstStyle/>
          <a:p>
            <a:r>
              <a:rPr lang="en-US" dirty="0"/>
              <a:t>There is no store of glycogen, so the brain needs a constant supply of glucose.</a:t>
            </a:r>
          </a:p>
          <a:p>
            <a:r>
              <a:rPr lang="en-US" dirty="0"/>
              <a:t>Carbohydrates are the only source that normally covers the energy expenditure of the brain.</a:t>
            </a:r>
          </a:p>
          <a:p>
            <a:r>
              <a:rPr lang="en-US" dirty="0"/>
              <a:t>The brain tissue absorbs about 70% of the glucose secreted by the liver.</a:t>
            </a:r>
          </a:p>
          <a:p>
            <a:r>
              <a:rPr lang="en-US" dirty="0"/>
              <a:t>Brain hexokinase has a high affinity for glucose, which allows the brain to use glucose efficiently. The activity of glycolysis enzymes is high.</a:t>
            </a:r>
            <a:endParaRPr lang="ru-RU" dirty="0"/>
          </a:p>
        </p:txBody>
      </p:sp>
    </p:spTree>
    <p:extLst>
      <p:ext uri="{BB962C8B-B14F-4D97-AF65-F5344CB8AC3E}">
        <p14:creationId xmlns:p14="http://schemas.microsoft.com/office/powerpoint/2010/main" val="2156297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t>Features of carbohydrate metabolism in the brain</a:t>
            </a:r>
            <a:endParaRPr lang="ru-RU" b="1" dirty="0"/>
          </a:p>
        </p:txBody>
      </p:sp>
      <p:sp>
        <p:nvSpPr>
          <p:cNvPr id="3" name="Объект 2"/>
          <p:cNvSpPr>
            <a:spLocks noGrp="1"/>
          </p:cNvSpPr>
          <p:nvPr>
            <p:ph idx="1"/>
          </p:nvPr>
        </p:nvSpPr>
        <p:spPr/>
        <p:txBody>
          <a:bodyPr>
            <a:normAutofit/>
          </a:bodyPr>
          <a:lstStyle/>
          <a:p>
            <a:r>
              <a:rPr lang="en-US" dirty="0"/>
              <a:t>In neurons, </a:t>
            </a:r>
            <a:r>
              <a:rPr lang="en-US" dirty="0" smtClean="0"/>
              <a:t>PPP </a:t>
            </a:r>
            <a:r>
              <a:rPr lang="en-US" dirty="0"/>
              <a:t>is not significantly expressed</a:t>
            </a:r>
          </a:p>
          <a:p>
            <a:r>
              <a:rPr lang="en-US" dirty="0"/>
              <a:t> </a:t>
            </a:r>
            <a:r>
              <a:rPr lang="en-US" dirty="0" smtClean="0"/>
              <a:t>Glia </a:t>
            </a:r>
            <a:r>
              <a:rPr lang="en-US" dirty="0"/>
              <a:t>- PPP is one of the main uses of glucose</a:t>
            </a:r>
            <a:endParaRPr lang="ru-RU" dirty="0"/>
          </a:p>
        </p:txBody>
      </p:sp>
      <p:pic>
        <p:nvPicPr>
          <p:cNvPr id="4" name="Рисунок 3"/>
          <p:cNvPicPr>
            <a:picLocks noChangeAspect="1"/>
          </p:cNvPicPr>
          <p:nvPr/>
        </p:nvPicPr>
        <p:blipFill>
          <a:blip r:embed="rId2"/>
          <a:stretch>
            <a:fillRect/>
          </a:stretch>
        </p:blipFill>
        <p:spPr>
          <a:xfrm>
            <a:off x="539552" y="3196539"/>
            <a:ext cx="8349545" cy="2913187"/>
          </a:xfrm>
          <a:prstGeom prst="rect">
            <a:avLst/>
          </a:prstGeom>
        </p:spPr>
      </p:pic>
    </p:spTree>
    <p:extLst>
      <p:ext uri="{BB962C8B-B14F-4D97-AF65-F5344CB8AC3E}">
        <p14:creationId xmlns:p14="http://schemas.microsoft.com/office/powerpoint/2010/main" val="25837283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t>Features of carbohydrate metabolism in muscle tissue</a:t>
            </a:r>
            <a:endParaRPr lang="ru-RU" b="1" dirty="0"/>
          </a:p>
        </p:txBody>
      </p:sp>
      <p:sp>
        <p:nvSpPr>
          <p:cNvPr id="3" name="Объект 2"/>
          <p:cNvSpPr>
            <a:spLocks noGrp="1"/>
          </p:cNvSpPr>
          <p:nvPr>
            <p:ph idx="1"/>
          </p:nvPr>
        </p:nvSpPr>
        <p:spPr>
          <a:xfrm>
            <a:off x="179512" y="1600200"/>
            <a:ext cx="8507288" cy="4525963"/>
          </a:xfrm>
        </p:spPr>
        <p:txBody>
          <a:bodyPr>
            <a:normAutofit fontScale="92500" lnSpcReduction="20000"/>
          </a:bodyPr>
          <a:lstStyle/>
          <a:p>
            <a:r>
              <a:rPr lang="en-US" dirty="0"/>
              <a:t>There are reserves of glycogen</a:t>
            </a:r>
          </a:p>
          <a:p>
            <a:r>
              <a:rPr lang="en-US" dirty="0"/>
              <a:t>The breakdown of glycogen and subsequent glycolysis is one of the sources of energy for muscle contraction</a:t>
            </a:r>
          </a:p>
          <a:p>
            <a:r>
              <a:rPr lang="en-US" dirty="0"/>
              <a:t>In the resting phase in the muscles, glycogen is synthesized again</a:t>
            </a:r>
          </a:p>
          <a:p>
            <a:r>
              <a:rPr lang="en-US" dirty="0"/>
              <a:t>The total content of glycogen in muscles is 1–2% of the total muscle mass.</a:t>
            </a:r>
          </a:p>
          <a:p>
            <a:r>
              <a:rPr lang="en-US" dirty="0"/>
              <a:t>A large amount of glucose goes to the formation of amino acids - aspartate and glutamate</a:t>
            </a:r>
            <a:endParaRPr lang="ru-RU" dirty="0"/>
          </a:p>
        </p:txBody>
      </p:sp>
    </p:spTree>
    <p:extLst>
      <p:ext uri="{BB962C8B-B14F-4D97-AF65-F5344CB8AC3E}">
        <p14:creationId xmlns:p14="http://schemas.microsoft.com/office/powerpoint/2010/main" val="25718042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t>Features of carbohydrate metabolism in adipose tissue</a:t>
            </a:r>
            <a:endParaRPr lang="ru-RU" b="1" dirty="0"/>
          </a:p>
        </p:txBody>
      </p:sp>
      <p:sp>
        <p:nvSpPr>
          <p:cNvPr id="3" name="Объект 2"/>
          <p:cNvSpPr>
            <a:spLocks noGrp="1"/>
          </p:cNvSpPr>
          <p:nvPr>
            <p:ph idx="1"/>
          </p:nvPr>
        </p:nvSpPr>
        <p:spPr>
          <a:xfrm>
            <a:off x="179512" y="1600200"/>
            <a:ext cx="8507288" cy="4525963"/>
          </a:xfrm>
        </p:spPr>
        <p:txBody>
          <a:bodyPr>
            <a:normAutofit/>
          </a:bodyPr>
          <a:lstStyle/>
          <a:p>
            <a:r>
              <a:rPr lang="en-US" dirty="0"/>
              <a:t>In adipocytes, to ensure the reactions of fat synthesis, the breakdown of glucose occurs in two ways: glycolysis, which ensures the formation of glycerol-3-phosphate and acetyl-CoA, and the pentose phosphate pathway.</a:t>
            </a:r>
            <a:endParaRPr lang="ru-RU" dirty="0"/>
          </a:p>
        </p:txBody>
      </p:sp>
    </p:spTree>
    <p:extLst>
      <p:ext uri="{BB962C8B-B14F-4D97-AF65-F5344CB8AC3E}">
        <p14:creationId xmlns:p14="http://schemas.microsoft.com/office/powerpoint/2010/main" val="19172199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11560" y="-99392"/>
            <a:ext cx="8153400" cy="990600"/>
          </a:xfrm>
        </p:spPr>
        <p:txBody>
          <a:bodyPr/>
          <a:lstStyle/>
          <a:p>
            <a:r>
              <a:rPr lang="en-US" altLang="ru-RU" b="1" dirty="0">
                <a:solidFill>
                  <a:srgbClr val="FF0000"/>
                </a:solidFill>
              </a:rPr>
              <a:t>Blood glucose homeostasis</a:t>
            </a:r>
            <a:endParaRPr lang="ru-RU" altLang="ru-RU" dirty="0" smtClean="0">
              <a:solidFill>
                <a:srgbClr val="FF0000"/>
              </a:solidFill>
            </a:endParaRPr>
          </a:p>
        </p:txBody>
      </p:sp>
      <p:sp>
        <p:nvSpPr>
          <p:cNvPr id="3" name="AutoShape 2" descr="Blood Glucose Homeostasis - ppt video online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 name="Рисунок 3"/>
          <p:cNvPicPr>
            <a:picLocks noChangeAspect="1"/>
          </p:cNvPicPr>
          <p:nvPr/>
        </p:nvPicPr>
        <p:blipFill rotWithShape="1">
          <a:blip r:embed="rId2"/>
          <a:srcRect l="7476" t="17451" r="7476" b="3801"/>
          <a:stretch/>
        </p:blipFill>
        <p:spPr>
          <a:xfrm>
            <a:off x="755576" y="980728"/>
            <a:ext cx="7776864" cy="5400600"/>
          </a:xfrm>
          <a:prstGeom prst="rect">
            <a:avLst/>
          </a:prstGeom>
        </p:spPr>
      </p:pic>
    </p:spTree>
    <p:extLst>
      <p:ext uri="{BB962C8B-B14F-4D97-AF65-F5344CB8AC3E}">
        <p14:creationId xmlns:p14="http://schemas.microsoft.com/office/powerpoint/2010/main" val="14503118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11560" y="34737"/>
            <a:ext cx="8153400" cy="990600"/>
          </a:xfrm>
        </p:spPr>
        <p:txBody>
          <a:bodyPr/>
          <a:lstStyle/>
          <a:p>
            <a:r>
              <a:rPr lang="en-US" altLang="ru-RU" b="1" dirty="0"/>
              <a:t>Blood glucose</a:t>
            </a:r>
            <a:endParaRPr lang="ru-RU" altLang="ru-RU" dirty="0" smtClean="0"/>
          </a:p>
        </p:txBody>
      </p:sp>
      <p:sp>
        <p:nvSpPr>
          <p:cNvPr id="19459" name="Rectangle 3"/>
          <p:cNvSpPr>
            <a:spLocks noGrp="1" noChangeArrowheads="1"/>
          </p:cNvSpPr>
          <p:nvPr>
            <p:ph type="body" idx="1"/>
          </p:nvPr>
        </p:nvSpPr>
        <p:spPr>
          <a:xfrm>
            <a:off x="179512" y="1052736"/>
            <a:ext cx="8713092" cy="5257800"/>
          </a:xfrm>
        </p:spPr>
        <p:txBody>
          <a:bodyPr>
            <a:normAutofit/>
          </a:bodyPr>
          <a:lstStyle/>
          <a:p>
            <a:pPr>
              <a:lnSpc>
                <a:spcPct val="80000"/>
              </a:lnSpc>
              <a:buNone/>
            </a:pPr>
            <a:r>
              <a:rPr lang="en-US" altLang="ru-RU" sz="2800" b="1" dirty="0"/>
              <a:t>The normal blood glucose concentration is 3.3 - 5.5 </a:t>
            </a:r>
            <a:r>
              <a:rPr lang="en-US" altLang="ru-RU" sz="2800" b="1" dirty="0" err="1"/>
              <a:t>mmol</a:t>
            </a:r>
            <a:r>
              <a:rPr lang="en-US" altLang="ru-RU" sz="2800" b="1" dirty="0"/>
              <a:t> / L.</a:t>
            </a:r>
          </a:p>
          <a:p>
            <a:pPr>
              <a:lnSpc>
                <a:spcPct val="80000"/>
              </a:lnSpc>
              <a:buNone/>
            </a:pPr>
            <a:r>
              <a:rPr lang="en-US" altLang="ru-RU" sz="2800" b="1" dirty="0"/>
              <a:t>The constancy of glucose is provided by two oppositely directed processes:</a:t>
            </a:r>
          </a:p>
          <a:p>
            <a:pPr>
              <a:lnSpc>
                <a:spcPct val="80000"/>
              </a:lnSpc>
              <a:buNone/>
            </a:pPr>
            <a:r>
              <a:rPr lang="en-US" altLang="ru-RU" sz="2800" dirty="0"/>
              <a:t>1. supplying glucose to the blood (digestion of carbohydrates in the gastrointestinal tract, GNG, breakdown of liver glycogen);</a:t>
            </a:r>
          </a:p>
          <a:p>
            <a:pPr>
              <a:lnSpc>
                <a:spcPct val="80000"/>
              </a:lnSpc>
              <a:buNone/>
            </a:pPr>
            <a:r>
              <a:rPr lang="en-US" altLang="ru-RU" sz="2800" dirty="0"/>
              <a:t>2. using glucose in tissues (glycolysis, glycogen synthesis, PPP, fat synthesis).</a:t>
            </a:r>
          </a:p>
          <a:p>
            <a:pPr>
              <a:lnSpc>
                <a:spcPct val="80000"/>
              </a:lnSpc>
              <a:buNone/>
            </a:pPr>
            <a:r>
              <a:rPr lang="en-US" altLang="ru-RU" sz="2800" dirty="0"/>
              <a:t>3. at a very high concentration of glucose in the blood (&gt; 9 - 10 </a:t>
            </a:r>
            <a:r>
              <a:rPr lang="en-US" altLang="ru-RU" sz="2800" dirty="0" err="1"/>
              <a:t>mmol</a:t>
            </a:r>
            <a:r>
              <a:rPr lang="en-US" altLang="ru-RU" sz="2800" dirty="0"/>
              <a:t> / l), it can be reduced by excreting it in the urine. This phenomenon is called </a:t>
            </a:r>
            <a:r>
              <a:rPr lang="en-US" altLang="ru-RU" sz="2800" dirty="0" err="1"/>
              <a:t>glucosuria</a:t>
            </a:r>
            <a:r>
              <a:rPr lang="en-US" altLang="ru-RU" sz="2800" dirty="0"/>
              <a:t>. Normally, the concentration of glucose in the urine is 0.2 - 1.2 </a:t>
            </a:r>
            <a:r>
              <a:rPr lang="en-US" altLang="ru-RU" sz="2800" dirty="0" err="1"/>
              <a:t>mmol</a:t>
            </a:r>
            <a:r>
              <a:rPr lang="en-US" altLang="ru-RU" sz="2800" dirty="0"/>
              <a:t> / l.</a:t>
            </a:r>
            <a:endParaRPr lang="ru-RU" altLang="ru-RU" sz="2800" dirty="0" smtClean="0"/>
          </a:p>
        </p:txBody>
      </p:sp>
    </p:spTree>
    <p:extLst>
      <p:ext uri="{BB962C8B-B14F-4D97-AF65-F5344CB8AC3E}">
        <p14:creationId xmlns:p14="http://schemas.microsoft.com/office/powerpoint/2010/main" val="24765478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stretch>
            <a:fillRect/>
          </a:stretch>
        </p:blipFill>
        <p:spPr>
          <a:xfrm>
            <a:off x="179512" y="116632"/>
            <a:ext cx="8549483" cy="6270179"/>
          </a:xfrm>
          <a:prstGeom prst="rect">
            <a:avLst/>
          </a:prstGeom>
        </p:spPr>
      </p:pic>
    </p:spTree>
    <p:extLst>
      <p:ext uri="{BB962C8B-B14F-4D97-AF65-F5344CB8AC3E}">
        <p14:creationId xmlns:p14="http://schemas.microsoft.com/office/powerpoint/2010/main" val="33116944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500" y="-8293"/>
            <a:ext cx="9144000" cy="1143000"/>
          </a:xfrm>
        </p:spPr>
        <p:txBody>
          <a:bodyPr/>
          <a:lstStyle/>
          <a:p>
            <a:r>
              <a:rPr lang="en-US" altLang="ru-RU" sz="3600" b="1" dirty="0"/>
              <a:t>Regulation of blood glucose by hormones</a:t>
            </a:r>
            <a:endParaRPr lang="ru-RU" altLang="ru-RU" sz="3600" b="1" dirty="0" smtClean="0"/>
          </a:p>
        </p:txBody>
      </p:sp>
      <p:graphicFrame>
        <p:nvGraphicFramePr>
          <p:cNvPr id="2" name="Таблица 1"/>
          <p:cNvGraphicFramePr>
            <a:graphicFrameLocks noGrp="1"/>
          </p:cNvGraphicFramePr>
          <p:nvPr>
            <p:extLst/>
          </p:nvPr>
        </p:nvGraphicFramePr>
        <p:xfrm>
          <a:off x="179512" y="980728"/>
          <a:ext cx="8712968" cy="4632960"/>
        </p:xfrm>
        <a:graphic>
          <a:graphicData uri="http://schemas.openxmlformats.org/drawingml/2006/table">
            <a:tbl>
              <a:tblPr firstRow="1" bandRow="1">
                <a:tableStyleId>{1E171933-4619-4E11-9A3F-F7608DF75F80}</a:tableStyleId>
              </a:tblPr>
              <a:tblGrid>
                <a:gridCol w="4356484">
                  <a:extLst>
                    <a:ext uri="{9D8B030D-6E8A-4147-A177-3AD203B41FA5}">
                      <a16:colId xmlns="" xmlns:a16="http://schemas.microsoft.com/office/drawing/2014/main" val="20000"/>
                    </a:ext>
                  </a:extLst>
                </a:gridCol>
                <a:gridCol w="4356484">
                  <a:extLst>
                    <a:ext uri="{9D8B030D-6E8A-4147-A177-3AD203B41FA5}">
                      <a16:colId xmlns="" xmlns:a16="http://schemas.microsoft.com/office/drawing/2014/main" val="20001"/>
                    </a:ext>
                  </a:extLst>
                </a:gridCol>
              </a:tblGrid>
              <a:tr h="370840">
                <a:tc>
                  <a:txBody>
                    <a:bodyPr/>
                    <a:lstStyle/>
                    <a:p>
                      <a:pPr algn="ctr"/>
                      <a:r>
                        <a:rPr lang="en-US" sz="2400" dirty="0" smtClean="0">
                          <a:solidFill>
                            <a:schemeClr val="tx1"/>
                          </a:solidFill>
                        </a:rPr>
                        <a:t>Hyperglycemic hormones</a:t>
                      </a:r>
                      <a:endParaRPr lang="ru-RU" sz="2400" dirty="0">
                        <a:solidFill>
                          <a:schemeClr val="tx1"/>
                        </a:solidFill>
                      </a:endParaRPr>
                    </a:p>
                  </a:txBody>
                  <a:tcPr>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lang="en-US" sz="2400" dirty="0" err="1" smtClean="0">
                          <a:solidFill>
                            <a:schemeClr val="tx1"/>
                          </a:solidFill>
                        </a:rPr>
                        <a:t>Hyporglycemic</a:t>
                      </a:r>
                      <a:r>
                        <a:rPr lang="en-US" sz="2400" dirty="0" smtClean="0">
                          <a:solidFill>
                            <a:schemeClr val="tx1"/>
                          </a:solidFill>
                        </a:rPr>
                        <a:t> hormone</a:t>
                      </a:r>
                      <a:endParaRPr lang="ru-RU" sz="2400" dirty="0">
                        <a:solidFill>
                          <a:schemeClr val="tx1"/>
                        </a:solidFill>
                      </a:endParaRPr>
                    </a:p>
                  </a:txBody>
                  <a:tcPr>
                    <a:lnL w="12700" cap="flat" cmpd="sng" algn="ctr">
                      <a:solidFill>
                        <a:schemeClr val="tx1"/>
                      </a:solidFill>
                      <a:prstDash val="solid"/>
                      <a:round/>
                      <a:headEnd type="none" w="med" len="med"/>
                      <a:tailEnd type="none" w="med" len="med"/>
                    </a:lnL>
                    <a:solidFill>
                      <a:schemeClr val="accent4">
                        <a:lumMod val="40000"/>
                        <a:lumOff val="60000"/>
                      </a:schemeClr>
                    </a:solidFill>
                  </a:tcPr>
                </a:tc>
                <a:extLst>
                  <a:ext uri="{0D108BD9-81ED-4DB2-BD59-A6C34878D82A}">
                    <a16:rowId xmlns="" xmlns:a16="http://schemas.microsoft.com/office/drawing/2014/main" val="10000"/>
                  </a:ext>
                </a:extLst>
              </a:tr>
              <a:tr h="370840">
                <a:tc>
                  <a:txBody>
                    <a:bodyPr/>
                    <a:lstStyle/>
                    <a:p>
                      <a:pPr algn="ctr"/>
                      <a:r>
                        <a:rPr lang="en-US" sz="2400" b="1" dirty="0" smtClean="0">
                          <a:solidFill>
                            <a:schemeClr val="tx1"/>
                          </a:solidFill>
                        </a:rPr>
                        <a:t>glucagon, </a:t>
                      </a:r>
                      <a:r>
                        <a:rPr lang="en-US" sz="2400" b="0" dirty="0" err="1" smtClean="0">
                          <a:solidFill>
                            <a:schemeClr val="tx1"/>
                          </a:solidFill>
                        </a:rPr>
                        <a:t>catecholamines</a:t>
                      </a:r>
                      <a:r>
                        <a:rPr lang="en-US" sz="2400" b="0" dirty="0" smtClean="0">
                          <a:solidFill>
                            <a:schemeClr val="tx1"/>
                          </a:solidFill>
                        </a:rPr>
                        <a:t>, </a:t>
                      </a:r>
                      <a:r>
                        <a:rPr lang="en-US" sz="2400" b="0" dirty="0" err="1" smtClean="0">
                          <a:solidFill>
                            <a:schemeClr val="tx1"/>
                          </a:solidFill>
                        </a:rPr>
                        <a:t>glucocorticosteroids</a:t>
                      </a:r>
                      <a:r>
                        <a:rPr lang="en-US" sz="2400" b="0" dirty="0" smtClean="0">
                          <a:solidFill>
                            <a:schemeClr val="tx1"/>
                          </a:solidFill>
                        </a:rPr>
                        <a:t>, somatotropin</a:t>
                      </a:r>
                      <a:endParaRPr lang="ru-RU" sz="2400" b="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en-US" sz="2400" b="1" dirty="0" smtClean="0">
                          <a:solidFill>
                            <a:schemeClr val="tx1"/>
                          </a:solidFill>
                        </a:rPr>
                        <a:t>insulin</a:t>
                      </a:r>
                      <a:endParaRPr lang="ru-RU" sz="2400" b="1"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1"/>
                  </a:ext>
                </a:extLst>
              </a:tr>
              <a:tr h="370840">
                <a:tc>
                  <a:txBody>
                    <a:bodyPr/>
                    <a:lstStyle/>
                    <a:p>
                      <a:pPr algn="ctr"/>
                      <a:r>
                        <a:rPr lang="en-US" sz="2400" dirty="0" smtClean="0">
                          <a:solidFill>
                            <a:schemeClr val="tx1"/>
                          </a:solidFill>
                        </a:rPr>
                        <a:t>Increase blood glucose due to:</a:t>
                      </a:r>
                      <a:endParaRPr lang="ru-RU" sz="24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en-US" sz="2400" dirty="0" smtClean="0">
                          <a:solidFill>
                            <a:schemeClr val="tx1"/>
                          </a:solidFill>
                        </a:rPr>
                        <a:t>Reduces blood glucose due to:</a:t>
                      </a:r>
                      <a:endParaRPr lang="ru-RU" sz="240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rPr>
                        <a:t>1) </a:t>
                      </a:r>
                      <a:r>
                        <a:rPr kumimoji="0" lang="en-US" sz="2000" b="1" i="0" u="none" strike="noStrike" kern="1200" cap="none" spc="0" normalizeH="0" baseline="0" noProof="0" dirty="0" smtClean="0">
                          <a:ln>
                            <a:noFill/>
                          </a:ln>
                          <a:solidFill>
                            <a:prstClr val="black"/>
                          </a:solidFill>
                          <a:effectLst/>
                          <a:uLnTx/>
                          <a:uFillTx/>
                          <a:latin typeface="+mn-lt"/>
                        </a:rPr>
                        <a:t>activation of processes that supply glucose </a:t>
                      </a:r>
                      <a:r>
                        <a:rPr kumimoji="0" lang="en-US" sz="2000" b="0" i="0" u="none" strike="noStrike" kern="1200" cap="none" spc="0" normalizeH="0" baseline="0" noProof="0" dirty="0" smtClean="0">
                          <a:ln>
                            <a:noFill/>
                          </a:ln>
                          <a:solidFill>
                            <a:prstClr val="black"/>
                          </a:solidFill>
                          <a:effectLst/>
                          <a:uLnTx/>
                          <a:uFillTx/>
                          <a:latin typeface="+mn-lt"/>
                        </a:rPr>
                        <a:t>(GNG, glycogen breakdown, unification of 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rPr>
                        <a:t>2) </a:t>
                      </a:r>
                      <a:r>
                        <a:rPr kumimoji="0" lang="en-US" sz="2000" b="1" i="0" u="none" strike="noStrike" kern="1200" cap="none" spc="0" normalizeH="0" baseline="0" noProof="0" dirty="0" smtClean="0">
                          <a:ln>
                            <a:noFill/>
                          </a:ln>
                          <a:solidFill>
                            <a:prstClr val="black"/>
                          </a:solidFill>
                          <a:effectLst/>
                          <a:uLnTx/>
                          <a:uFillTx/>
                          <a:latin typeface="+mn-lt"/>
                        </a:rPr>
                        <a:t>inhibition of processes using glucose </a:t>
                      </a:r>
                      <a:r>
                        <a:rPr kumimoji="0" lang="en-US" sz="2000" b="0" i="0" u="none" strike="noStrike" kern="1200" cap="none" spc="0" normalizeH="0" baseline="0" noProof="0" dirty="0" smtClean="0">
                          <a:ln>
                            <a:noFill/>
                          </a:ln>
                          <a:solidFill>
                            <a:prstClr val="black"/>
                          </a:solidFill>
                          <a:effectLst/>
                          <a:uLnTx/>
                          <a:uFillTx/>
                          <a:latin typeface="+mn-lt"/>
                        </a:rPr>
                        <a:t>(glycolysis, glycogen synthesis, PPP, fat synthesis)</a:t>
                      </a:r>
                      <a:endParaRPr kumimoji="0" lang="ru-RU" sz="2000" b="0" i="0" u="none" strike="noStrike" kern="1200" cap="none" spc="0" normalizeH="0" baseline="0" noProof="0" dirty="0" smtClean="0">
                        <a:ln>
                          <a:noFill/>
                        </a:ln>
                        <a:solidFill>
                          <a:prstClr val="black"/>
                        </a:solidFill>
                        <a:effectLst/>
                        <a:uLnTx/>
                        <a:uFillTx/>
                        <a:latin typeface="+mn-lt"/>
                      </a:endParaRPr>
                    </a:p>
                  </a:txBody>
                  <a:tcPr>
                    <a:lnR w="12700" cap="flat" cmpd="sng" algn="ctr">
                      <a:solidFill>
                        <a:schemeClr val="tx1"/>
                      </a:solidFill>
                      <a:prstDash val="solid"/>
                      <a:round/>
                      <a:headEnd type="none" w="med" len="med"/>
                      <a:tailEnd type="none" w="med" len="med"/>
                    </a:lnR>
                  </a:tcPr>
                </a:tc>
                <a:tc>
                  <a:txBody>
                    <a:bodyPr/>
                    <a:lstStyle/>
                    <a:p>
                      <a:r>
                        <a:rPr lang="en-US" sz="2000" dirty="0" smtClean="0">
                          <a:solidFill>
                            <a:schemeClr val="tx1"/>
                          </a:solidFill>
                        </a:rPr>
                        <a:t>1) increasing the permeability of cell membranes for glucose;</a:t>
                      </a:r>
                    </a:p>
                    <a:p>
                      <a:r>
                        <a:rPr lang="en-US" sz="2000" dirty="0" smtClean="0">
                          <a:solidFill>
                            <a:schemeClr val="tx1"/>
                          </a:solidFill>
                        </a:rPr>
                        <a:t>2) </a:t>
                      </a:r>
                      <a:r>
                        <a:rPr lang="en-US" sz="2000" b="1" dirty="0" smtClean="0">
                          <a:solidFill>
                            <a:schemeClr val="tx1"/>
                          </a:solidFill>
                        </a:rPr>
                        <a:t>inhibition of processes that supply glucose</a:t>
                      </a:r>
                      <a:r>
                        <a:rPr lang="en-US" sz="2000" dirty="0" smtClean="0">
                          <a:solidFill>
                            <a:schemeClr val="tx1"/>
                          </a:solidFill>
                        </a:rPr>
                        <a:t> (GNG, glycogen breakdown, unification of MS);</a:t>
                      </a:r>
                    </a:p>
                    <a:p>
                      <a:r>
                        <a:rPr lang="en-US" sz="2000" dirty="0" smtClean="0">
                          <a:solidFill>
                            <a:schemeClr val="tx1"/>
                          </a:solidFill>
                        </a:rPr>
                        <a:t>3) </a:t>
                      </a:r>
                      <a:r>
                        <a:rPr lang="en-US" sz="2000" b="1" dirty="0" smtClean="0">
                          <a:solidFill>
                            <a:schemeClr val="tx1"/>
                          </a:solidFill>
                        </a:rPr>
                        <a:t>enhancement of processes using glucose </a:t>
                      </a:r>
                      <a:r>
                        <a:rPr lang="en-US" sz="2000" dirty="0" smtClean="0">
                          <a:solidFill>
                            <a:schemeClr val="tx1"/>
                          </a:solidFill>
                        </a:rPr>
                        <a:t>(glycolysis, glycogen synthesis, PPP, fat synthesis)</a:t>
                      </a:r>
                      <a:endParaRPr lang="ru-RU" sz="200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1209731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2464"/>
            <a:ext cx="9144000" cy="1143000"/>
          </a:xfrm>
        </p:spPr>
        <p:txBody>
          <a:bodyPr/>
          <a:lstStyle/>
          <a:p>
            <a:r>
              <a:rPr lang="en-US" altLang="ru-RU" sz="3600" b="1" dirty="0"/>
              <a:t>Regulation of blood glucose by hormones</a:t>
            </a:r>
            <a:endParaRPr lang="ru-RU" altLang="ru-RU" sz="3600" b="1" dirty="0" smtClean="0"/>
          </a:p>
        </p:txBody>
      </p:sp>
      <p:pic>
        <p:nvPicPr>
          <p:cNvPr id="2" name="Рисунок 1"/>
          <p:cNvPicPr>
            <a:picLocks noChangeAspect="1"/>
          </p:cNvPicPr>
          <p:nvPr/>
        </p:nvPicPr>
        <p:blipFill rotWithShape="1">
          <a:blip r:embed="rId2"/>
          <a:srcRect t="11327" r="1745"/>
          <a:stretch/>
        </p:blipFill>
        <p:spPr>
          <a:xfrm>
            <a:off x="755576" y="1145464"/>
            <a:ext cx="3518892" cy="5118323"/>
          </a:xfrm>
          <a:prstGeom prst="rect">
            <a:avLst/>
          </a:prstGeom>
        </p:spPr>
      </p:pic>
      <p:pic>
        <p:nvPicPr>
          <p:cNvPr id="3" name="Рисунок 2"/>
          <p:cNvPicPr>
            <a:picLocks noChangeAspect="1"/>
          </p:cNvPicPr>
          <p:nvPr/>
        </p:nvPicPr>
        <p:blipFill>
          <a:blip r:embed="rId3"/>
          <a:stretch>
            <a:fillRect/>
          </a:stretch>
        </p:blipFill>
        <p:spPr>
          <a:xfrm>
            <a:off x="4255222" y="1268760"/>
            <a:ext cx="4602907" cy="4602907"/>
          </a:xfrm>
          <a:prstGeom prst="rect">
            <a:avLst/>
          </a:prstGeom>
        </p:spPr>
      </p:pic>
    </p:spTree>
    <p:extLst>
      <p:ext uri="{BB962C8B-B14F-4D97-AF65-F5344CB8AC3E}">
        <p14:creationId xmlns:p14="http://schemas.microsoft.com/office/powerpoint/2010/main" val="11646586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2"/>
          <a:srcRect r="1066" b="7090"/>
          <a:stretch/>
        </p:blipFill>
        <p:spPr>
          <a:xfrm>
            <a:off x="385535" y="261059"/>
            <a:ext cx="8301265" cy="6480309"/>
          </a:xfrm>
          <a:prstGeom prst="rect">
            <a:avLst/>
          </a:prstGeom>
        </p:spPr>
      </p:pic>
    </p:spTree>
    <p:extLst>
      <p:ext uri="{BB962C8B-B14F-4D97-AF65-F5344CB8AC3E}">
        <p14:creationId xmlns:p14="http://schemas.microsoft.com/office/powerpoint/2010/main" val="3827975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val 139"/>
          <p:cNvSpPr>
            <a:spLocks noChangeArrowheads="1"/>
          </p:cNvSpPr>
          <p:nvPr/>
        </p:nvSpPr>
        <p:spPr bwMode="auto">
          <a:xfrm>
            <a:off x="2555875" y="4076700"/>
            <a:ext cx="1944688" cy="504825"/>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3" name="Oval 77"/>
          <p:cNvSpPr>
            <a:spLocks noChangeArrowheads="1"/>
          </p:cNvSpPr>
          <p:nvPr/>
        </p:nvSpPr>
        <p:spPr bwMode="auto">
          <a:xfrm>
            <a:off x="4497387" y="692150"/>
            <a:ext cx="2379663" cy="1008063"/>
          </a:xfrm>
          <a:prstGeom prst="ellipse">
            <a:avLst/>
          </a:prstGeom>
          <a:solidFill>
            <a:srgbClr val="00FFFF">
              <a:alpha val="56078"/>
            </a:srgbClr>
          </a:solidFill>
          <a:ln w="9525" algn="ctr">
            <a:solidFill>
              <a:schemeClr val="tx1"/>
            </a:solidFill>
            <a:round/>
            <a:headEnd/>
            <a:tailEnd/>
          </a:ln>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4" name="Text Box 19"/>
          <p:cNvSpPr txBox="1">
            <a:spLocks noChangeArrowheads="1"/>
          </p:cNvSpPr>
          <p:nvPr/>
        </p:nvSpPr>
        <p:spPr bwMode="auto">
          <a:xfrm>
            <a:off x="971550" y="1404938"/>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5365" name="Line 20"/>
          <p:cNvSpPr>
            <a:spLocks noChangeShapeType="1"/>
          </p:cNvSpPr>
          <p:nvPr/>
        </p:nvSpPr>
        <p:spPr bwMode="auto">
          <a:xfrm>
            <a:off x="1116013" y="177165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66" name="Text Box 21"/>
          <p:cNvSpPr txBox="1">
            <a:spLocks noChangeArrowheads="1"/>
          </p:cNvSpPr>
          <p:nvPr/>
        </p:nvSpPr>
        <p:spPr bwMode="auto">
          <a:xfrm>
            <a:off x="971550" y="1836738"/>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5367" name="Line 22"/>
          <p:cNvSpPr>
            <a:spLocks noChangeShapeType="1"/>
          </p:cNvSpPr>
          <p:nvPr/>
        </p:nvSpPr>
        <p:spPr bwMode="auto">
          <a:xfrm>
            <a:off x="1116013" y="212407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68" name="Line 23"/>
          <p:cNvSpPr>
            <a:spLocks noChangeShapeType="1"/>
          </p:cNvSpPr>
          <p:nvPr/>
        </p:nvSpPr>
        <p:spPr bwMode="auto">
          <a:xfrm>
            <a:off x="827088" y="19875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69" name="Line 24"/>
          <p:cNvSpPr>
            <a:spLocks noChangeShapeType="1"/>
          </p:cNvSpPr>
          <p:nvPr/>
        </p:nvSpPr>
        <p:spPr bwMode="auto">
          <a:xfrm>
            <a:off x="1260475" y="19875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70" name="Text Box 25"/>
          <p:cNvSpPr txBox="1">
            <a:spLocks noChangeArrowheads="1"/>
          </p:cNvSpPr>
          <p:nvPr/>
        </p:nvSpPr>
        <p:spPr bwMode="auto">
          <a:xfrm>
            <a:off x="539750" y="184308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5371" name="Text Box 26"/>
          <p:cNvSpPr txBox="1">
            <a:spLocks noChangeArrowheads="1"/>
          </p:cNvSpPr>
          <p:nvPr/>
        </p:nvSpPr>
        <p:spPr bwMode="auto">
          <a:xfrm>
            <a:off x="1403350" y="1836738"/>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5372" name="Text Box 27"/>
          <p:cNvSpPr txBox="1">
            <a:spLocks noChangeArrowheads="1"/>
          </p:cNvSpPr>
          <p:nvPr/>
        </p:nvSpPr>
        <p:spPr bwMode="auto">
          <a:xfrm>
            <a:off x="971550" y="2341563"/>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5373" name="Oval 28"/>
          <p:cNvSpPr>
            <a:spLocks noChangeArrowheads="1"/>
          </p:cNvSpPr>
          <p:nvPr/>
        </p:nvSpPr>
        <p:spPr bwMode="auto">
          <a:xfrm>
            <a:off x="1836738" y="2413000"/>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74" name="Line 29"/>
          <p:cNvSpPr>
            <a:spLocks noChangeShapeType="1"/>
          </p:cNvSpPr>
          <p:nvPr/>
        </p:nvSpPr>
        <p:spPr bwMode="auto">
          <a:xfrm>
            <a:off x="1260475" y="15668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75" name="Line 30"/>
          <p:cNvSpPr>
            <a:spLocks noChangeShapeType="1"/>
          </p:cNvSpPr>
          <p:nvPr/>
        </p:nvSpPr>
        <p:spPr bwMode="auto">
          <a:xfrm>
            <a:off x="1260475" y="16398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76" name="Text Box 31"/>
          <p:cNvSpPr txBox="1">
            <a:spLocks noChangeArrowheads="1"/>
          </p:cNvSpPr>
          <p:nvPr/>
        </p:nvSpPr>
        <p:spPr bwMode="auto">
          <a:xfrm>
            <a:off x="1404938" y="1417638"/>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5377" name="Line 32"/>
          <p:cNvSpPr>
            <a:spLocks noChangeShapeType="1"/>
          </p:cNvSpPr>
          <p:nvPr/>
        </p:nvSpPr>
        <p:spPr bwMode="auto">
          <a:xfrm flipV="1">
            <a:off x="1262063" y="1268413"/>
            <a:ext cx="142875"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78" name="Text Box 34"/>
          <p:cNvSpPr txBox="1">
            <a:spLocks noChangeArrowheads="1"/>
          </p:cNvSpPr>
          <p:nvPr/>
        </p:nvSpPr>
        <p:spPr bwMode="auto">
          <a:xfrm>
            <a:off x="1331913" y="105251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5379" name="Text Box 35"/>
          <p:cNvSpPr txBox="1">
            <a:spLocks noChangeArrowheads="1"/>
          </p:cNvSpPr>
          <p:nvPr/>
        </p:nvSpPr>
        <p:spPr bwMode="auto">
          <a:xfrm>
            <a:off x="827087" y="2852738"/>
            <a:ext cx="2663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dirty="0">
                <a:solidFill>
                  <a:srgbClr val="FF0000"/>
                </a:solidFill>
              </a:rPr>
              <a:t>glyceraldehyde 3-phosphate</a:t>
            </a:r>
            <a:endParaRPr lang="ru-RU" altLang="ru-RU" dirty="0" smtClean="0">
              <a:solidFill>
                <a:srgbClr val="FF0000"/>
              </a:solidFill>
            </a:endParaRPr>
          </a:p>
        </p:txBody>
      </p:sp>
      <p:sp>
        <p:nvSpPr>
          <p:cNvPr id="15380" name="Text Box 36"/>
          <p:cNvSpPr txBox="1">
            <a:spLocks noChangeArrowheads="1"/>
          </p:cNvSpPr>
          <p:nvPr/>
        </p:nvSpPr>
        <p:spPr bwMode="auto">
          <a:xfrm>
            <a:off x="0" y="1052513"/>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5)</a:t>
            </a:r>
          </a:p>
        </p:txBody>
      </p:sp>
      <p:sp>
        <p:nvSpPr>
          <p:cNvPr id="15381" name="Text Box 37"/>
          <p:cNvSpPr txBox="1">
            <a:spLocks noChangeArrowheads="1"/>
          </p:cNvSpPr>
          <p:nvPr/>
        </p:nvSpPr>
        <p:spPr bwMode="auto">
          <a:xfrm>
            <a:off x="179388" y="1700213"/>
            <a:ext cx="395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5382" name="Text Box 38"/>
          <p:cNvSpPr txBox="1">
            <a:spLocks noChangeArrowheads="1"/>
          </p:cNvSpPr>
          <p:nvPr/>
        </p:nvSpPr>
        <p:spPr bwMode="auto">
          <a:xfrm>
            <a:off x="1908175" y="1628775"/>
            <a:ext cx="6492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4400" b="0" smtClean="0">
                <a:solidFill>
                  <a:prstClr val="black"/>
                </a:solidFill>
              </a:rPr>
              <a:t>+</a:t>
            </a:r>
          </a:p>
        </p:txBody>
      </p:sp>
      <p:sp>
        <p:nvSpPr>
          <p:cNvPr id="15383" name="Text Box 39"/>
          <p:cNvSpPr txBox="1">
            <a:spLocks noChangeArrowheads="1"/>
          </p:cNvSpPr>
          <p:nvPr/>
        </p:nvSpPr>
        <p:spPr bwMode="auto">
          <a:xfrm>
            <a:off x="2844800" y="162877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HO</a:t>
            </a:r>
            <a:endParaRPr lang="ru-RU" altLang="ru-RU" smtClean="0">
              <a:solidFill>
                <a:prstClr val="black"/>
              </a:solidFill>
            </a:endParaRPr>
          </a:p>
        </p:txBody>
      </p:sp>
      <p:sp>
        <p:nvSpPr>
          <p:cNvPr id="15384" name="Text Box 40"/>
          <p:cNvSpPr txBox="1">
            <a:spLocks noChangeArrowheads="1"/>
          </p:cNvSpPr>
          <p:nvPr/>
        </p:nvSpPr>
        <p:spPr bwMode="auto">
          <a:xfrm>
            <a:off x="3565525" y="2133600"/>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5385" name="Text Box 41"/>
          <p:cNvSpPr txBox="1">
            <a:spLocks noChangeArrowheads="1"/>
          </p:cNvSpPr>
          <p:nvPr/>
        </p:nvSpPr>
        <p:spPr bwMode="auto">
          <a:xfrm>
            <a:off x="3348038" y="1052513"/>
            <a:ext cx="647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 O</a:t>
            </a:r>
            <a:endParaRPr lang="ru-RU" altLang="ru-RU" smtClean="0">
              <a:solidFill>
                <a:prstClr val="black"/>
              </a:solidFill>
            </a:endParaRPr>
          </a:p>
        </p:txBody>
      </p:sp>
      <p:sp>
        <p:nvSpPr>
          <p:cNvPr id="15386" name="Text Box 42"/>
          <p:cNvSpPr txBox="1">
            <a:spLocks noChangeArrowheads="1"/>
          </p:cNvSpPr>
          <p:nvPr/>
        </p:nvSpPr>
        <p:spPr bwMode="auto">
          <a:xfrm>
            <a:off x="4068763" y="1628775"/>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5387" name="Text Box 43"/>
          <p:cNvSpPr txBox="1">
            <a:spLocks noChangeArrowheads="1"/>
          </p:cNvSpPr>
          <p:nvPr/>
        </p:nvSpPr>
        <p:spPr bwMode="auto">
          <a:xfrm>
            <a:off x="3565525" y="1628775"/>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P</a:t>
            </a:r>
            <a:endParaRPr lang="ru-RU" altLang="ru-RU" smtClean="0">
              <a:solidFill>
                <a:prstClr val="black"/>
              </a:solidFill>
            </a:endParaRPr>
          </a:p>
        </p:txBody>
      </p:sp>
      <p:sp>
        <p:nvSpPr>
          <p:cNvPr id="15388" name="Line 44"/>
          <p:cNvSpPr>
            <a:spLocks noChangeShapeType="1"/>
          </p:cNvSpPr>
          <p:nvPr/>
        </p:nvSpPr>
        <p:spPr bwMode="auto">
          <a:xfrm>
            <a:off x="3349625" y="17732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89" name="Line 45"/>
          <p:cNvSpPr>
            <a:spLocks noChangeShapeType="1"/>
          </p:cNvSpPr>
          <p:nvPr/>
        </p:nvSpPr>
        <p:spPr bwMode="auto">
          <a:xfrm>
            <a:off x="3852863" y="17732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90" name="Line 46"/>
          <p:cNvSpPr>
            <a:spLocks noChangeShapeType="1"/>
          </p:cNvSpPr>
          <p:nvPr/>
        </p:nvSpPr>
        <p:spPr bwMode="auto">
          <a:xfrm>
            <a:off x="3709988" y="141287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91" name="Line 47"/>
          <p:cNvSpPr>
            <a:spLocks noChangeShapeType="1"/>
          </p:cNvSpPr>
          <p:nvPr/>
        </p:nvSpPr>
        <p:spPr bwMode="auto">
          <a:xfrm>
            <a:off x="3709988" y="191770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92" name="Line 49"/>
          <p:cNvSpPr>
            <a:spLocks noChangeShapeType="1"/>
          </p:cNvSpPr>
          <p:nvPr/>
        </p:nvSpPr>
        <p:spPr bwMode="auto">
          <a:xfrm>
            <a:off x="3781425" y="191770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93" name="Rectangle 50"/>
          <p:cNvSpPr>
            <a:spLocks noChangeArrowheads="1"/>
          </p:cNvSpPr>
          <p:nvPr/>
        </p:nvSpPr>
        <p:spPr bwMode="auto">
          <a:xfrm>
            <a:off x="1403350" y="981075"/>
            <a:ext cx="2232025" cy="36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94" name="Text Box 51"/>
          <p:cNvSpPr txBox="1">
            <a:spLocks noChangeArrowheads="1"/>
          </p:cNvSpPr>
          <p:nvPr/>
        </p:nvSpPr>
        <p:spPr bwMode="auto">
          <a:xfrm>
            <a:off x="7812088" y="119697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5395" name="Line 52"/>
          <p:cNvSpPr>
            <a:spLocks noChangeShapeType="1"/>
          </p:cNvSpPr>
          <p:nvPr/>
        </p:nvSpPr>
        <p:spPr bwMode="auto">
          <a:xfrm>
            <a:off x="7956550" y="156368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96" name="Text Box 53"/>
          <p:cNvSpPr txBox="1">
            <a:spLocks noChangeArrowheads="1"/>
          </p:cNvSpPr>
          <p:nvPr/>
        </p:nvSpPr>
        <p:spPr bwMode="auto">
          <a:xfrm>
            <a:off x="7812088" y="162877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5397" name="Line 54"/>
          <p:cNvSpPr>
            <a:spLocks noChangeShapeType="1"/>
          </p:cNvSpPr>
          <p:nvPr/>
        </p:nvSpPr>
        <p:spPr bwMode="auto">
          <a:xfrm>
            <a:off x="7956550" y="191611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98" name="Line 55"/>
          <p:cNvSpPr>
            <a:spLocks noChangeShapeType="1"/>
          </p:cNvSpPr>
          <p:nvPr/>
        </p:nvSpPr>
        <p:spPr bwMode="auto">
          <a:xfrm>
            <a:off x="7667625" y="17795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399" name="Line 56"/>
          <p:cNvSpPr>
            <a:spLocks noChangeShapeType="1"/>
          </p:cNvSpPr>
          <p:nvPr/>
        </p:nvSpPr>
        <p:spPr bwMode="auto">
          <a:xfrm>
            <a:off x="8101013" y="17795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00" name="Text Box 57"/>
          <p:cNvSpPr txBox="1">
            <a:spLocks noChangeArrowheads="1"/>
          </p:cNvSpPr>
          <p:nvPr/>
        </p:nvSpPr>
        <p:spPr bwMode="auto">
          <a:xfrm>
            <a:off x="7380288" y="163512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5401" name="Text Box 58"/>
          <p:cNvSpPr txBox="1">
            <a:spLocks noChangeArrowheads="1"/>
          </p:cNvSpPr>
          <p:nvPr/>
        </p:nvSpPr>
        <p:spPr bwMode="auto">
          <a:xfrm>
            <a:off x="8243888" y="162877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5402" name="Text Box 59"/>
          <p:cNvSpPr txBox="1">
            <a:spLocks noChangeArrowheads="1"/>
          </p:cNvSpPr>
          <p:nvPr/>
        </p:nvSpPr>
        <p:spPr bwMode="auto">
          <a:xfrm>
            <a:off x="7812088" y="2133600"/>
            <a:ext cx="1296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5403" name="Oval 60"/>
          <p:cNvSpPr>
            <a:spLocks noChangeArrowheads="1"/>
          </p:cNvSpPr>
          <p:nvPr/>
        </p:nvSpPr>
        <p:spPr bwMode="auto">
          <a:xfrm>
            <a:off x="8677275" y="2205038"/>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404" name="Line 61"/>
          <p:cNvSpPr>
            <a:spLocks noChangeShapeType="1"/>
          </p:cNvSpPr>
          <p:nvPr/>
        </p:nvSpPr>
        <p:spPr bwMode="auto">
          <a:xfrm>
            <a:off x="8101013" y="135890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05" name="Text Box 63"/>
          <p:cNvSpPr txBox="1">
            <a:spLocks noChangeArrowheads="1"/>
          </p:cNvSpPr>
          <p:nvPr/>
        </p:nvSpPr>
        <p:spPr bwMode="auto">
          <a:xfrm>
            <a:off x="8245475" y="1209675"/>
            <a:ext cx="862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 ~  P</a:t>
            </a:r>
            <a:endParaRPr lang="ru-RU" altLang="ru-RU" smtClean="0">
              <a:solidFill>
                <a:prstClr val="black"/>
              </a:solidFill>
            </a:endParaRPr>
          </a:p>
        </p:txBody>
      </p:sp>
      <p:sp>
        <p:nvSpPr>
          <p:cNvPr id="15406" name="Text Box 66"/>
          <p:cNvSpPr txBox="1">
            <a:spLocks noChangeArrowheads="1"/>
          </p:cNvSpPr>
          <p:nvPr/>
        </p:nvSpPr>
        <p:spPr bwMode="auto">
          <a:xfrm>
            <a:off x="6542832" y="2872824"/>
            <a:ext cx="24654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400" dirty="0">
                <a:solidFill>
                  <a:srgbClr val="FF0000"/>
                </a:solidFill>
              </a:rPr>
              <a:t>1,3-bisphosphoglycerate</a:t>
            </a:r>
            <a:endParaRPr lang="ru-RU" altLang="ru-RU" sz="1400" dirty="0" smtClean="0">
              <a:solidFill>
                <a:srgbClr val="FF0000"/>
              </a:solidFill>
            </a:endParaRPr>
          </a:p>
        </p:txBody>
      </p:sp>
      <p:sp>
        <p:nvSpPr>
          <p:cNvPr id="15407" name="Text Box 67"/>
          <p:cNvSpPr txBox="1">
            <a:spLocks noChangeArrowheads="1"/>
          </p:cNvSpPr>
          <p:nvPr/>
        </p:nvSpPr>
        <p:spPr bwMode="auto">
          <a:xfrm>
            <a:off x="7812088" y="69215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5408" name="Line 68"/>
          <p:cNvSpPr>
            <a:spLocks noChangeShapeType="1"/>
          </p:cNvSpPr>
          <p:nvPr/>
        </p:nvSpPr>
        <p:spPr bwMode="auto">
          <a:xfrm>
            <a:off x="7956550" y="98107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09" name="Line 69"/>
          <p:cNvSpPr>
            <a:spLocks noChangeShapeType="1"/>
          </p:cNvSpPr>
          <p:nvPr/>
        </p:nvSpPr>
        <p:spPr bwMode="auto">
          <a:xfrm>
            <a:off x="8027988" y="98107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10" name="Oval 71"/>
          <p:cNvSpPr>
            <a:spLocks noChangeArrowheads="1"/>
          </p:cNvSpPr>
          <p:nvPr/>
        </p:nvSpPr>
        <p:spPr bwMode="auto">
          <a:xfrm>
            <a:off x="8747125" y="1268413"/>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411" name="Text Box 72"/>
          <p:cNvSpPr txBox="1">
            <a:spLocks noChangeArrowheads="1"/>
          </p:cNvSpPr>
          <p:nvPr/>
        </p:nvSpPr>
        <p:spPr bwMode="auto">
          <a:xfrm>
            <a:off x="2411413" y="1700213"/>
            <a:ext cx="395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5412" name="Text Box 73"/>
          <p:cNvSpPr txBox="1">
            <a:spLocks noChangeArrowheads="1"/>
          </p:cNvSpPr>
          <p:nvPr/>
        </p:nvSpPr>
        <p:spPr bwMode="auto">
          <a:xfrm>
            <a:off x="6946900" y="1557338"/>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5413" name="Text Box 76"/>
          <p:cNvSpPr txBox="1">
            <a:spLocks noChangeArrowheads="1"/>
          </p:cNvSpPr>
          <p:nvPr/>
        </p:nvSpPr>
        <p:spPr bwMode="auto">
          <a:xfrm>
            <a:off x="4451350" y="734137"/>
            <a:ext cx="2665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t>Glyceraldehyde-3-phosphate dehydrogenase (GAPDH)</a:t>
            </a:r>
            <a:endParaRPr lang="ru-RU" altLang="ru-RU" sz="1600" dirty="0" smtClean="0"/>
          </a:p>
        </p:txBody>
      </p:sp>
      <p:sp>
        <p:nvSpPr>
          <p:cNvPr id="15414" name="Text Box 79"/>
          <p:cNvSpPr txBox="1">
            <a:spLocks noChangeArrowheads="1"/>
          </p:cNvSpPr>
          <p:nvPr/>
        </p:nvSpPr>
        <p:spPr bwMode="auto">
          <a:xfrm>
            <a:off x="4500563" y="2276475"/>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a:t>
            </a:r>
            <a:r>
              <a:rPr lang="en-GB" altLang="ru-RU" dirty="0" smtClean="0">
                <a:solidFill>
                  <a:prstClr val="black"/>
                </a:solidFill>
              </a:rPr>
              <a:t>NAD</a:t>
            </a:r>
            <a:r>
              <a:rPr lang="ru-RU" altLang="ru-RU" baseline="30000" dirty="0" smtClean="0">
                <a:solidFill>
                  <a:prstClr val="black"/>
                </a:solidFill>
              </a:rPr>
              <a:t>+</a:t>
            </a:r>
          </a:p>
        </p:txBody>
      </p:sp>
      <p:sp>
        <p:nvSpPr>
          <p:cNvPr id="15415" name="Text Box 80"/>
          <p:cNvSpPr txBox="1">
            <a:spLocks noChangeArrowheads="1"/>
          </p:cNvSpPr>
          <p:nvPr/>
        </p:nvSpPr>
        <p:spPr bwMode="auto">
          <a:xfrm>
            <a:off x="5580112" y="2276475"/>
            <a:ext cx="15117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a:t>
            </a:r>
            <a:r>
              <a:rPr lang="en-GB" altLang="ru-RU" dirty="0" smtClean="0">
                <a:solidFill>
                  <a:prstClr val="black"/>
                </a:solidFill>
              </a:rPr>
              <a:t>NAD</a:t>
            </a:r>
            <a:r>
              <a:rPr lang="ru-RU" altLang="ru-RU" dirty="0" smtClean="0">
                <a:solidFill>
                  <a:prstClr val="black"/>
                </a:solidFill>
              </a:rPr>
              <a:t>Н </a:t>
            </a:r>
            <a:r>
              <a:rPr lang="en-US" altLang="ru-RU" dirty="0">
                <a:solidFill>
                  <a:prstClr val="black"/>
                </a:solidFill>
              </a:rPr>
              <a:t>+ H</a:t>
            </a:r>
            <a:r>
              <a:rPr lang="en-US" altLang="ru-RU" baseline="30000" dirty="0" smtClean="0">
                <a:solidFill>
                  <a:prstClr val="black"/>
                </a:solidFill>
              </a:rPr>
              <a:t>+</a:t>
            </a:r>
            <a:endParaRPr lang="ru-RU" altLang="ru-RU" baseline="30000" dirty="0">
              <a:solidFill>
                <a:prstClr val="black"/>
              </a:solidFill>
            </a:endParaRPr>
          </a:p>
        </p:txBody>
      </p:sp>
      <p:cxnSp>
        <p:nvCxnSpPr>
          <p:cNvPr id="15416" name="AutoShape 81"/>
          <p:cNvCxnSpPr>
            <a:cxnSpLocks noChangeShapeType="1"/>
            <a:stCxn id="15414" idx="0"/>
            <a:endCxn id="15415" idx="0"/>
          </p:cNvCxnSpPr>
          <p:nvPr/>
        </p:nvCxnSpPr>
        <p:spPr bwMode="auto">
          <a:xfrm rot="5400000" flipH="1" flipV="1">
            <a:off x="5670296" y="1610773"/>
            <a:ext cx="12700" cy="1331404"/>
          </a:xfrm>
          <a:prstGeom prst="curvedConnector3">
            <a:avLst>
              <a:gd name="adj1" fmla="val 1800000"/>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5417" name="Text Box 82"/>
          <p:cNvSpPr txBox="1">
            <a:spLocks noChangeArrowheads="1"/>
          </p:cNvSpPr>
          <p:nvPr/>
        </p:nvSpPr>
        <p:spPr bwMode="auto">
          <a:xfrm>
            <a:off x="0" y="3716338"/>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2400" smtClean="0">
                <a:solidFill>
                  <a:prstClr val="black"/>
                </a:solidFill>
              </a:rPr>
              <a:t>6)</a:t>
            </a:r>
          </a:p>
        </p:txBody>
      </p:sp>
      <p:sp>
        <p:nvSpPr>
          <p:cNvPr id="15418" name="Text Box 83"/>
          <p:cNvSpPr txBox="1">
            <a:spLocks noChangeArrowheads="1"/>
          </p:cNvSpPr>
          <p:nvPr/>
        </p:nvSpPr>
        <p:spPr bwMode="auto">
          <a:xfrm>
            <a:off x="865188" y="422751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5419" name="Line 84"/>
          <p:cNvSpPr>
            <a:spLocks noChangeShapeType="1"/>
          </p:cNvSpPr>
          <p:nvPr/>
        </p:nvSpPr>
        <p:spPr bwMode="auto">
          <a:xfrm>
            <a:off x="1009650" y="459422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20" name="Text Box 85"/>
          <p:cNvSpPr txBox="1">
            <a:spLocks noChangeArrowheads="1"/>
          </p:cNvSpPr>
          <p:nvPr/>
        </p:nvSpPr>
        <p:spPr bwMode="auto">
          <a:xfrm>
            <a:off x="865188" y="4659313"/>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5421" name="Line 86"/>
          <p:cNvSpPr>
            <a:spLocks noChangeShapeType="1"/>
          </p:cNvSpPr>
          <p:nvPr/>
        </p:nvSpPr>
        <p:spPr bwMode="auto">
          <a:xfrm>
            <a:off x="1009650" y="4946650"/>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22" name="Line 87"/>
          <p:cNvSpPr>
            <a:spLocks noChangeShapeType="1"/>
          </p:cNvSpPr>
          <p:nvPr/>
        </p:nvSpPr>
        <p:spPr bwMode="auto">
          <a:xfrm>
            <a:off x="720725" y="48101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23" name="Line 88"/>
          <p:cNvSpPr>
            <a:spLocks noChangeShapeType="1"/>
          </p:cNvSpPr>
          <p:nvPr/>
        </p:nvSpPr>
        <p:spPr bwMode="auto">
          <a:xfrm>
            <a:off x="1154113" y="48101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24" name="Text Box 89"/>
          <p:cNvSpPr txBox="1">
            <a:spLocks noChangeArrowheads="1"/>
          </p:cNvSpPr>
          <p:nvPr/>
        </p:nvSpPr>
        <p:spPr bwMode="auto">
          <a:xfrm>
            <a:off x="433388" y="466566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5425" name="Text Box 90"/>
          <p:cNvSpPr txBox="1">
            <a:spLocks noChangeArrowheads="1"/>
          </p:cNvSpPr>
          <p:nvPr/>
        </p:nvSpPr>
        <p:spPr bwMode="auto">
          <a:xfrm>
            <a:off x="1296988" y="465931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5426" name="Text Box 91"/>
          <p:cNvSpPr txBox="1">
            <a:spLocks noChangeArrowheads="1"/>
          </p:cNvSpPr>
          <p:nvPr/>
        </p:nvSpPr>
        <p:spPr bwMode="auto">
          <a:xfrm>
            <a:off x="865188" y="5164138"/>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5427" name="Oval 92"/>
          <p:cNvSpPr>
            <a:spLocks noChangeArrowheads="1"/>
          </p:cNvSpPr>
          <p:nvPr/>
        </p:nvSpPr>
        <p:spPr bwMode="auto">
          <a:xfrm>
            <a:off x="1730375" y="5235575"/>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428" name="Line 93"/>
          <p:cNvSpPr>
            <a:spLocks noChangeShapeType="1"/>
          </p:cNvSpPr>
          <p:nvPr/>
        </p:nvSpPr>
        <p:spPr bwMode="auto">
          <a:xfrm>
            <a:off x="1154113" y="43894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29" name="Text Box 94"/>
          <p:cNvSpPr txBox="1">
            <a:spLocks noChangeArrowheads="1"/>
          </p:cNvSpPr>
          <p:nvPr/>
        </p:nvSpPr>
        <p:spPr bwMode="auto">
          <a:xfrm>
            <a:off x="1298575" y="4240213"/>
            <a:ext cx="862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 ~  P</a:t>
            </a:r>
            <a:endParaRPr lang="ru-RU" altLang="ru-RU" smtClean="0">
              <a:solidFill>
                <a:prstClr val="black"/>
              </a:solidFill>
            </a:endParaRPr>
          </a:p>
        </p:txBody>
      </p:sp>
      <p:sp>
        <p:nvSpPr>
          <p:cNvPr id="15430" name="Text Box 95"/>
          <p:cNvSpPr txBox="1">
            <a:spLocks noChangeArrowheads="1"/>
          </p:cNvSpPr>
          <p:nvPr/>
        </p:nvSpPr>
        <p:spPr bwMode="auto">
          <a:xfrm>
            <a:off x="235744" y="5814555"/>
            <a:ext cx="2680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z="1600" dirty="0">
                <a:solidFill>
                  <a:srgbClr val="FF0000"/>
                </a:solidFill>
              </a:rPr>
              <a:t>1,3-bisphosphoglycerate</a:t>
            </a:r>
            <a:endParaRPr lang="ru-RU" altLang="ru-RU" sz="1600" dirty="0">
              <a:solidFill>
                <a:srgbClr val="FF0000"/>
              </a:solidFill>
            </a:endParaRPr>
          </a:p>
        </p:txBody>
      </p:sp>
      <p:sp>
        <p:nvSpPr>
          <p:cNvPr id="15431" name="Text Box 96"/>
          <p:cNvSpPr txBox="1">
            <a:spLocks noChangeArrowheads="1"/>
          </p:cNvSpPr>
          <p:nvPr/>
        </p:nvSpPr>
        <p:spPr bwMode="auto">
          <a:xfrm>
            <a:off x="865188" y="3722688"/>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a:t>
            </a:r>
            <a:endParaRPr lang="ru-RU" altLang="ru-RU" smtClean="0">
              <a:solidFill>
                <a:prstClr val="black"/>
              </a:solidFill>
            </a:endParaRPr>
          </a:p>
        </p:txBody>
      </p:sp>
      <p:sp>
        <p:nvSpPr>
          <p:cNvPr id="15432" name="Line 97"/>
          <p:cNvSpPr>
            <a:spLocks noChangeShapeType="1"/>
          </p:cNvSpPr>
          <p:nvPr/>
        </p:nvSpPr>
        <p:spPr bwMode="auto">
          <a:xfrm>
            <a:off x="1009650" y="401161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33" name="Line 98"/>
          <p:cNvSpPr>
            <a:spLocks noChangeShapeType="1"/>
          </p:cNvSpPr>
          <p:nvPr/>
        </p:nvSpPr>
        <p:spPr bwMode="auto">
          <a:xfrm>
            <a:off x="1081088" y="4011613"/>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34" name="Oval 99"/>
          <p:cNvSpPr>
            <a:spLocks noChangeArrowheads="1"/>
          </p:cNvSpPr>
          <p:nvPr/>
        </p:nvSpPr>
        <p:spPr bwMode="auto">
          <a:xfrm>
            <a:off x="1800225" y="4298950"/>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435" name="Text Box 100"/>
          <p:cNvSpPr txBox="1">
            <a:spLocks noChangeArrowheads="1"/>
          </p:cNvSpPr>
          <p:nvPr/>
        </p:nvSpPr>
        <p:spPr bwMode="auto">
          <a:xfrm>
            <a:off x="0" y="4587875"/>
            <a:ext cx="39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5436" name="Text Box 117"/>
          <p:cNvSpPr txBox="1">
            <a:spLocks noChangeArrowheads="1"/>
          </p:cNvSpPr>
          <p:nvPr/>
        </p:nvSpPr>
        <p:spPr bwMode="auto">
          <a:xfrm>
            <a:off x="5364163" y="4076700"/>
            <a:ext cx="1439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r>
              <a:rPr lang="en-US" altLang="ru-RU" smtClean="0">
                <a:solidFill>
                  <a:prstClr val="black"/>
                </a:solidFill>
              </a:rPr>
              <a:t>OOH</a:t>
            </a:r>
            <a:endParaRPr lang="ru-RU" altLang="ru-RU" smtClean="0">
              <a:solidFill>
                <a:prstClr val="black"/>
              </a:solidFill>
            </a:endParaRPr>
          </a:p>
        </p:txBody>
      </p:sp>
      <p:sp>
        <p:nvSpPr>
          <p:cNvPr id="15437" name="Line 118"/>
          <p:cNvSpPr>
            <a:spLocks noChangeShapeType="1"/>
          </p:cNvSpPr>
          <p:nvPr/>
        </p:nvSpPr>
        <p:spPr bwMode="auto">
          <a:xfrm>
            <a:off x="5508625" y="4365625"/>
            <a:ext cx="0" cy="217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38" name="Text Box 119"/>
          <p:cNvSpPr txBox="1">
            <a:spLocks noChangeArrowheads="1"/>
          </p:cNvSpPr>
          <p:nvPr/>
        </p:nvSpPr>
        <p:spPr bwMode="auto">
          <a:xfrm>
            <a:off x="5364163" y="4510088"/>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mtClean="0">
                <a:solidFill>
                  <a:prstClr val="black"/>
                </a:solidFill>
              </a:rPr>
              <a:t>С</a:t>
            </a:r>
          </a:p>
        </p:txBody>
      </p:sp>
      <p:sp>
        <p:nvSpPr>
          <p:cNvPr id="15439" name="Line 120"/>
          <p:cNvSpPr>
            <a:spLocks noChangeShapeType="1"/>
          </p:cNvSpPr>
          <p:nvPr/>
        </p:nvSpPr>
        <p:spPr bwMode="auto">
          <a:xfrm>
            <a:off x="5508625" y="4795838"/>
            <a:ext cx="0" cy="21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40" name="Line 121"/>
          <p:cNvSpPr>
            <a:spLocks noChangeShapeType="1"/>
          </p:cNvSpPr>
          <p:nvPr/>
        </p:nvSpPr>
        <p:spPr bwMode="auto">
          <a:xfrm>
            <a:off x="5219700" y="465931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41" name="Line 122"/>
          <p:cNvSpPr>
            <a:spLocks noChangeShapeType="1"/>
          </p:cNvSpPr>
          <p:nvPr/>
        </p:nvSpPr>
        <p:spPr bwMode="auto">
          <a:xfrm>
            <a:off x="5653088" y="465931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b="1" smtClean="0">
              <a:solidFill>
                <a:prstClr val="black"/>
              </a:solidFill>
              <a:latin typeface="Arial" charset="0"/>
              <a:cs typeface="Arial" charset="0"/>
            </a:endParaRPr>
          </a:p>
        </p:txBody>
      </p:sp>
      <p:sp>
        <p:nvSpPr>
          <p:cNvPr id="15442" name="Text Box 123"/>
          <p:cNvSpPr txBox="1">
            <a:spLocks noChangeArrowheads="1"/>
          </p:cNvSpPr>
          <p:nvPr/>
        </p:nvSpPr>
        <p:spPr bwMode="auto">
          <a:xfrm>
            <a:off x="4932363" y="451485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H</a:t>
            </a:r>
            <a:endParaRPr lang="ru-RU" altLang="ru-RU" smtClean="0">
              <a:solidFill>
                <a:prstClr val="black"/>
              </a:solidFill>
            </a:endParaRPr>
          </a:p>
        </p:txBody>
      </p:sp>
      <p:sp>
        <p:nvSpPr>
          <p:cNvPr id="15443" name="Text Box 124"/>
          <p:cNvSpPr txBox="1">
            <a:spLocks noChangeArrowheads="1"/>
          </p:cNvSpPr>
          <p:nvPr/>
        </p:nvSpPr>
        <p:spPr bwMode="auto">
          <a:xfrm>
            <a:off x="5795963" y="450850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OH</a:t>
            </a:r>
            <a:endParaRPr lang="ru-RU" altLang="ru-RU" smtClean="0">
              <a:solidFill>
                <a:prstClr val="black"/>
              </a:solidFill>
            </a:endParaRPr>
          </a:p>
        </p:txBody>
      </p:sp>
      <p:sp>
        <p:nvSpPr>
          <p:cNvPr id="15444" name="Text Box 125"/>
          <p:cNvSpPr txBox="1">
            <a:spLocks noChangeArrowheads="1"/>
          </p:cNvSpPr>
          <p:nvPr/>
        </p:nvSpPr>
        <p:spPr bwMode="auto">
          <a:xfrm>
            <a:off x="5364163" y="5013325"/>
            <a:ext cx="1296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smtClean="0">
                <a:solidFill>
                  <a:prstClr val="black"/>
                </a:solidFill>
              </a:rPr>
              <a:t>CH</a:t>
            </a:r>
            <a:r>
              <a:rPr lang="ru-RU" altLang="ru-RU" baseline="-25000" smtClean="0">
                <a:solidFill>
                  <a:prstClr val="black"/>
                </a:solidFill>
              </a:rPr>
              <a:t>2</a:t>
            </a:r>
            <a:r>
              <a:rPr lang="en-US" altLang="ru-RU" smtClean="0">
                <a:solidFill>
                  <a:prstClr val="black"/>
                </a:solidFill>
              </a:rPr>
              <a:t>O -  P</a:t>
            </a:r>
            <a:endParaRPr lang="ru-RU" altLang="ru-RU" smtClean="0">
              <a:solidFill>
                <a:prstClr val="black"/>
              </a:solidFill>
            </a:endParaRPr>
          </a:p>
        </p:txBody>
      </p:sp>
      <p:sp>
        <p:nvSpPr>
          <p:cNvPr id="15445" name="Oval 126"/>
          <p:cNvSpPr>
            <a:spLocks noChangeArrowheads="1"/>
          </p:cNvSpPr>
          <p:nvPr/>
        </p:nvSpPr>
        <p:spPr bwMode="auto">
          <a:xfrm>
            <a:off x="6229350" y="5084763"/>
            <a:ext cx="288925" cy="2159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446" name="Text Box 135"/>
          <p:cNvSpPr txBox="1">
            <a:spLocks noChangeArrowheads="1"/>
          </p:cNvSpPr>
          <p:nvPr/>
        </p:nvSpPr>
        <p:spPr bwMode="auto">
          <a:xfrm>
            <a:off x="3563938" y="5157788"/>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srgbClr val="FF3300"/>
                </a:solidFill>
              </a:rPr>
              <a:t>2АТ</a:t>
            </a:r>
            <a:r>
              <a:rPr lang="en-GB" altLang="ru-RU" dirty="0" smtClean="0">
                <a:solidFill>
                  <a:srgbClr val="FF3300"/>
                </a:solidFill>
              </a:rPr>
              <a:t>P</a:t>
            </a:r>
            <a:endParaRPr lang="ru-RU" altLang="ru-RU" dirty="0" smtClean="0">
              <a:solidFill>
                <a:srgbClr val="FF3300"/>
              </a:solidFill>
            </a:endParaRPr>
          </a:p>
        </p:txBody>
      </p:sp>
      <p:sp>
        <p:nvSpPr>
          <p:cNvPr id="15447" name="Text Box 136"/>
          <p:cNvSpPr txBox="1">
            <a:spLocks noChangeArrowheads="1"/>
          </p:cNvSpPr>
          <p:nvPr/>
        </p:nvSpPr>
        <p:spPr bwMode="auto">
          <a:xfrm>
            <a:off x="2555875" y="5157788"/>
            <a:ext cx="9350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dirty="0" smtClean="0">
                <a:solidFill>
                  <a:prstClr val="black"/>
                </a:solidFill>
              </a:rPr>
              <a:t>2А</a:t>
            </a:r>
            <a:r>
              <a:rPr lang="en-GB" altLang="ru-RU" dirty="0" smtClean="0">
                <a:solidFill>
                  <a:prstClr val="black"/>
                </a:solidFill>
              </a:rPr>
              <a:t>DP</a:t>
            </a:r>
            <a:endParaRPr lang="ru-RU" altLang="ru-RU" dirty="0" smtClean="0">
              <a:solidFill>
                <a:prstClr val="black"/>
              </a:solidFill>
            </a:endParaRPr>
          </a:p>
        </p:txBody>
      </p:sp>
      <p:cxnSp>
        <p:nvCxnSpPr>
          <p:cNvPr id="15448" name="AutoShape 137"/>
          <p:cNvCxnSpPr>
            <a:cxnSpLocks noChangeShapeType="1"/>
            <a:stCxn id="15447" idx="0"/>
            <a:endCxn id="15446" idx="0"/>
          </p:cNvCxnSpPr>
          <p:nvPr/>
        </p:nvCxnSpPr>
        <p:spPr bwMode="auto">
          <a:xfrm rot="5400000" flipV="1">
            <a:off x="3545682" y="4636294"/>
            <a:ext cx="1587" cy="1044575"/>
          </a:xfrm>
          <a:prstGeom prst="curvedConnector3">
            <a:avLst>
              <a:gd name="adj1" fmla="val -14400005"/>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5449" name="Text Box 138"/>
          <p:cNvSpPr txBox="1">
            <a:spLocks noChangeArrowheads="1"/>
          </p:cNvSpPr>
          <p:nvPr/>
        </p:nvSpPr>
        <p:spPr bwMode="auto">
          <a:xfrm>
            <a:off x="2268538" y="4063931"/>
            <a:ext cx="25914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pPr>
            <a:r>
              <a:rPr lang="en-US" altLang="ru-RU" sz="1600" dirty="0"/>
              <a:t>Phosphoglycerate </a:t>
            </a:r>
            <a:r>
              <a:rPr lang="en-US" altLang="ru-RU" sz="1600" dirty="0" smtClean="0"/>
              <a:t>kinase</a:t>
            </a:r>
            <a:endParaRPr lang="ru-RU" altLang="ru-RU" sz="1600" b="0" dirty="0"/>
          </a:p>
        </p:txBody>
      </p:sp>
      <p:sp>
        <p:nvSpPr>
          <p:cNvPr id="15450" name="Text Box 140"/>
          <p:cNvSpPr txBox="1">
            <a:spLocks noChangeArrowheads="1"/>
          </p:cNvSpPr>
          <p:nvPr/>
        </p:nvSpPr>
        <p:spPr bwMode="auto">
          <a:xfrm>
            <a:off x="5219700" y="5662613"/>
            <a:ext cx="2447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en-US" altLang="ru-RU" dirty="0">
                <a:solidFill>
                  <a:srgbClr val="FF0000"/>
                </a:solidFill>
              </a:rPr>
              <a:t>3-phosphoglycerate</a:t>
            </a:r>
            <a:endParaRPr lang="ru-RU" altLang="ru-RU" dirty="0" smtClean="0">
              <a:solidFill>
                <a:srgbClr val="FF0000"/>
              </a:solidFill>
            </a:endParaRPr>
          </a:p>
        </p:txBody>
      </p:sp>
      <p:sp>
        <p:nvSpPr>
          <p:cNvPr id="15451" name="Text Box 141"/>
          <p:cNvSpPr txBox="1">
            <a:spLocks noChangeArrowheads="1"/>
          </p:cNvSpPr>
          <p:nvPr/>
        </p:nvSpPr>
        <p:spPr bwMode="auto">
          <a:xfrm>
            <a:off x="4716463" y="4724400"/>
            <a:ext cx="395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spcAft>
                <a:spcPct val="0"/>
              </a:spcAft>
            </a:pPr>
            <a:r>
              <a:rPr lang="ru-RU" altLang="ru-RU" sz="3600" smtClean="0">
                <a:solidFill>
                  <a:srgbClr val="FF0000"/>
                </a:solidFill>
              </a:rPr>
              <a:t>2</a:t>
            </a:r>
          </a:p>
        </p:txBody>
      </p:sp>
      <p:sp>
        <p:nvSpPr>
          <p:cNvPr id="15452" name="AutoShape 144"/>
          <p:cNvSpPr>
            <a:spLocks noChangeArrowheads="1"/>
          </p:cNvSpPr>
          <p:nvPr/>
        </p:nvSpPr>
        <p:spPr bwMode="auto">
          <a:xfrm rot="5400000">
            <a:off x="5688806" y="727870"/>
            <a:ext cx="142875" cy="2233612"/>
          </a:xfrm>
          <a:prstGeom prst="upArrow">
            <a:avLst>
              <a:gd name="adj1" fmla="val 42861"/>
              <a:gd name="adj2" fmla="val 199542"/>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453" name="AutoShape 145"/>
          <p:cNvSpPr>
            <a:spLocks noChangeArrowheads="1"/>
          </p:cNvSpPr>
          <p:nvPr/>
        </p:nvSpPr>
        <p:spPr bwMode="auto">
          <a:xfrm rot="16200000" flipH="1">
            <a:off x="5652294" y="835819"/>
            <a:ext cx="144462" cy="2305050"/>
          </a:xfrm>
          <a:prstGeom prst="upArrow">
            <a:avLst>
              <a:gd name="adj1" fmla="val 42861"/>
              <a:gd name="adj2" fmla="val 203662"/>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454" name="AutoShape 146"/>
          <p:cNvSpPr>
            <a:spLocks noChangeArrowheads="1"/>
          </p:cNvSpPr>
          <p:nvPr/>
        </p:nvSpPr>
        <p:spPr bwMode="auto">
          <a:xfrm rot="5400000">
            <a:off x="3529012" y="3679826"/>
            <a:ext cx="142875" cy="2089150"/>
          </a:xfrm>
          <a:prstGeom prst="upArrow">
            <a:avLst>
              <a:gd name="adj1" fmla="val 42861"/>
              <a:gd name="adj2" fmla="val 186636"/>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455" name="AutoShape 147"/>
          <p:cNvSpPr>
            <a:spLocks noChangeArrowheads="1"/>
          </p:cNvSpPr>
          <p:nvPr/>
        </p:nvSpPr>
        <p:spPr bwMode="auto">
          <a:xfrm rot="16200000" flipH="1">
            <a:off x="3494882" y="3790156"/>
            <a:ext cx="144462" cy="2155825"/>
          </a:xfrm>
          <a:prstGeom prst="upArrow">
            <a:avLst>
              <a:gd name="adj1" fmla="val 42861"/>
              <a:gd name="adj2" fmla="val 190477"/>
            </a:avLst>
          </a:prstGeom>
          <a:solidFill>
            <a:srgbClr val="FF9900"/>
          </a:solidFill>
          <a:ln>
            <a:noFill/>
          </a:ln>
          <a:extLst>
            <a:ext uri="{91240B29-F687-4F45-9708-019B960494DF}">
              <a14:hiddenLine xmlns:a14="http://schemas.microsoft.com/office/drawing/2010/main" w="44450" algn="ctr">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456" name="Rectangle 149"/>
          <p:cNvSpPr>
            <a:spLocks noGrp="1" noChangeArrowheads="1"/>
          </p:cNvSpPr>
          <p:nvPr>
            <p:ph type="title"/>
          </p:nvPr>
        </p:nvSpPr>
        <p:spPr>
          <a:xfrm>
            <a:off x="539750" y="0"/>
            <a:ext cx="8229600" cy="777875"/>
          </a:xfrm>
          <a:noFill/>
        </p:spPr>
        <p:txBody>
          <a:bodyPr>
            <a:normAutofit fontScale="90000"/>
          </a:bodyPr>
          <a:lstStyle/>
          <a:p>
            <a:r>
              <a:rPr lang="en-US" altLang="ru-RU" b="1" dirty="0"/>
              <a:t>The progress of glycolysis reactions</a:t>
            </a:r>
            <a:endParaRPr lang="ru-RU" altLang="ru-RU" b="1" dirty="0" smtClean="0"/>
          </a:p>
        </p:txBody>
      </p:sp>
    </p:spTree>
    <p:extLst>
      <p:ext uri="{BB962C8B-B14F-4D97-AF65-F5344CB8AC3E}">
        <p14:creationId xmlns:p14="http://schemas.microsoft.com/office/powerpoint/2010/main" val="48863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a:stretch>
            <a:fillRect/>
          </a:stretch>
        </p:blipFill>
        <p:spPr>
          <a:xfrm>
            <a:off x="457200" y="274638"/>
            <a:ext cx="8347414" cy="6260561"/>
          </a:xfrm>
          <a:prstGeom prst="rect">
            <a:avLst/>
          </a:prstGeom>
        </p:spPr>
      </p:pic>
    </p:spTree>
    <p:extLst>
      <p:ext uri="{BB962C8B-B14F-4D97-AF65-F5344CB8AC3E}">
        <p14:creationId xmlns:p14="http://schemas.microsoft.com/office/powerpoint/2010/main" val="34708142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611560" y="0"/>
            <a:ext cx="7956550" cy="609600"/>
          </a:xfrm>
        </p:spPr>
        <p:txBody>
          <a:bodyPr/>
          <a:lstStyle/>
          <a:p>
            <a:r>
              <a:rPr lang="en-US" altLang="ru-RU" sz="2800" dirty="0"/>
              <a:t>Diseases associated with the action of insulin</a:t>
            </a:r>
            <a:endParaRPr lang="ru-RU" altLang="ru-RU" sz="2800" dirty="0"/>
          </a:p>
        </p:txBody>
      </p:sp>
      <p:sp>
        <p:nvSpPr>
          <p:cNvPr id="26627" name="Rectangle 3"/>
          <p:cNvSpPr>
            <a:spLocks noGrp="1" noChangeArrowheads="1"/>
          </p:cNvSpPr>
          <p:nvPr>
            <p:ph type="body" idx="1"/>
          </p:nvPr>
        </p:nvSpPr>
        <p:spPr>
          <a:xfrm>
            <a:off x="107504" y="548680"/>
            <a:ext cx="9217024" cy="4608513"/>
          </a:xfrm>
        </p:spPr>
        <p:txBody>
          <a:bodyPr/>
          <a:lstStyle/>
          <a:p>
            <a:pPr>
              <a:lnSpc>
                <a:spcPct val="90000"/>
              </a:lnSpc>
            </a:pPr>
            <a:r>
              <a:rPr lang="en-US" altLang="ru-RU" sz="2400" b="1" dirty="0" err="1"/>
              <a:t>Insulinoma</a:t>
            </a:r>
            <a:r>
              <a:rPr lang="en-US" altLang="ru-RU" sz="2400" dirty="0"/>
              <a:t> is a benign tumor made from the beta cells of the pancreas that produces excess insulin. The clinical picture is characterized by episodic hypoglycemic conditions.</a:t>
            </a:r>
          </a:p>
          <a:p>
            <a:pPr>
              <a:lnSpc>
                <a:spcPct val="90000"/>
              </a:lnSpc>
            </a:pPr>
            <a:r>
              <a:rPr lang="en-US" altLang="ru-RU" sz="2400" b="1" dirty="0"/>
              <a:t>Insulin shock </a:t>
            </a:r>
            <a:r>
              <a:rPr lang="en-US" altLang="ru-RU" sz="2400" dirty="0"/>
              <a:t>is a symptom complex that develops with a single excess dose of insulin injected.</a:t>
            </a:r>
          </a:p>
          <a:p>
            <a:pPr>
              <a:lnSpc>
                <a:spcPct val="90000"/>
              </a:lnSpc>
            </a:pPr>
            <a:r>
              <a:rPr lang="en-US" altLang="ru-RU" sz="2400" b="1" dirty="0"/>
              <a:t>Chronic insulin overdose syndrome (</a:t>
            </a:r>
            <a:r>
              <a:rPr lang="en-US" altLang="ru-RU" sz="2400" b="1" dirty="0" err="1"/>
              <a:t>Somoji</a:t>
            </a:r>
            <a:r>
              <a:rPr lang="en-US" altLang="ru-RU" sz="2400" b="1" dirty="0"/>
              <a:t> syndrome) </a:t>
            </a:r>
            <a:r>
              <a:rPr lang="en-US" altLang="ru-RU" sz="2400" dirty="0"/>
              <a:t>is a symptom complex that develops with prolonged excessive administration of insulin preparations.</a:t>
            </a:r>
            <a:endParaRPr lang="ru-RU" altLang="ru-RU" sz="2400" dirty="0">
              <a:effectLst/>
            </a:endParaRPr>
          </a:p>
        </p:txBody>
      </p:sp>
      <p:pic>
        <p:nvPicPr>
          <p:cNvPr id="26628" name="Picture 4" descr="7314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221088"/>
            <a:ext cx="4219502" cy="26369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221088"/>
            <a:ext cx="3931963"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26738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endParaRPr lang="ru-RU" altLang="ru-RU"/>
          </a:p>
        </p:txBody>
      </p:sp>
      <p:sp>
        <p:nvSpPr>
          <p:cNvPr id="24579" name="Rectangle 3"/>
          <p:cNvSpPr>
            <a:spLocks noGrp="1" noChangeArrowheads="1"/>
          </p:cNvSpPr>
          <p:nvPr>
            <p:ph type="body" idx="1"/>
          </p:nvPr>
        </p:nvSpPr>
        <p:spPr/>
        <p:txBody>
          <a:bodyPr/>
          <a:lstStyle/>
          <a:p>
            <a:endParaRPr lang="ru-RU" altLang="ru-RU"/>
          </a:p>
        </p:txBody>
      </p:sp>
      <p:pic>
        <p:nvPicPr>
          <p:cNvPr id="24581" name="Picture 5" descr="Insulin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6276975" cy="4448175"/>
          </a:xfrm>
          <a:prstGeom prst="rect">
            <a:avLst/>
          </a:prstGeom>
          <a:noFill/>
          <a:extLst>
            <a:ext uri="{909E8E84-426E-40DD-AFC4-6F175D3DCCD1}">
              <a14:hiddenFill xmlns:a14="http://schemas.microsoft.com/office/drawing/2010/main">
                <a:solidFill>
                  <a:srgbClr val="FFFFFF"/>
                </a:solidFill>
              </a14:hiddenFill>
            </a:ext>
          </a:extLst>
        </p:spPr>
      </p:pic>
      <p:pic>
        <p:nvPicPr>
          <p:cNvPr id="24583" name="Picture 7" descr="KNp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04813"/>
            <a:ext cx="3851275" cy="367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9521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stretch>
            <a:fillRect/>
          </a:stretch>
        </p:blipFill>
        <p:spPr>
          <a:xfrm>
            <a:off x="1043608" y="116632"/>
            <a:ext cx="6624736" cy="6624736"/>
          </a:xfrm>
          <a:prstGeom prst="rect">
            <a:avLst/>
          </a:prstGeom>
        </p:spPr>
      </p:pic>
    </p:spTree>
    <p:extLst>
      <p:ext uri="{BB962C8B-B14F-4D97-AF65-F5344CB8AC3E}">
        <p14:creationId xmlns:p14="http://schemas.microsoft.com/office/powerpoint/2010/main" val="19845003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a:stretch>
            <a:fillRect/>
          </a:stretch>
        </p:blipFill>
        <p:spPr>
          <a:xfrm>
            <a:off x="323528" y="116632"/>
            <a:ext cx="8633388" cy="6475041"/>
          </a:xfrm>
          <a:prstGeom prst="rect">
            <a:avLst/>
          </a:prstGeom>
        </p:spPr>
      </p:pic>
      <p:sp>
        <p:nvSpPr>
          <p:cNvPr id="5" name="Прямоугольник 4"/>
          <p:cNvSpPr/>
          <p:nvPr/>
        </p:nvSpPr>
        <p:spPr>
          <a:xfrm>
            <a:off x="683568" y="6534834"/>
            <a:ext cx="8640960" cy="307777"/>
          </a:xfrm>
          <a:prstGeom prst="rect">
            <a:avLst/>
          </a:prstGeom>
        </p:spPr>
        <p:txBody>
          <a:bodyPr wrap="square">
            <a:spAutoFit/>
          </a:bodyPr>
          <a:lstStyle/>
          <a:p>
            <a:r>
              <a:rPr lang="ru-RU" sz="1400" dirty="0"/>
              <a:t>https://www.slideserve.com/harmon/managing-hypoglycemia-and-hyperglycemia</a:t>
            </a:r>
          </a:p>
        </p:txBody>
      </p:sp>
    </p:spTree>
    <p:extLst>
      <p:ext uri="{BB962C8B-B14F-4D97-AF65-F5344CB8AC3E}">
        <p14:creationId xmlns:p14="http://schemas.microsoft.com/office/powerpoint/2010/main" val="30852960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688409"/>
            <a:ext cx="4608512" cy="2982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0" y="332656"/>
            <a:ext cx="9144000" cy="2952328"/>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ru-RU"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Diabetes mellitus, its complications and diagnosis</a:t>
            </a:r>
            <a:endParaRPr lang="ru-RU" altLang="ru-RU"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083112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612775" y="228600"/>
            <a:ext cx="8153400" cy="990600"/>
          </a:xfrm>
        </p:spPr>
        <p:txBody>
          <a:bodyPr/>
          <a:lstStyle/>
          <a:p>
            <a:r>
              <a:rPr lang="en-US" altLang="ru-RU" sz="3600" b="1" dirty="0"/>
              <a:t>Diabetes</a:t>
            </a:r>
            <a:endParaRPr lang="ru-RU" altLang="ru-RU" sz="3600" b="1" dirty="0" smtClean="0"/>
          </a:p>
        </p:txBody>
      </p:sp>
      <p:pic>
        <p:nvPicPr>
          <p:cNvPr id="2" name="Рисунок 1"/>
          <p:cNvPicPr>
            <a:picLocks noChangeAspect="1"/>
          </p:cNvPicPr>
          <p:nvPr/>
        </p:nvPicPr>
        <p:blipFill>
          <a:blip r:embed="rId2"/>
          <a:stretch>
            <a:fillRect/>
          </a:stretch>
        </p:blipFill>
        <p:spPr>
          <a:xfrm>
            <a:off x="1028393" y="1219200"/>
            <a:ext cx="7322163" cy="4885681"/>
          </a:xfrm>
          <a:prstGeom prst="rect">
            <a:avLst/>
          </a:prstGeom>
        </p:spPr>
      </p:pic>
    </p:spTree>
    <p:extLst>
      <p:ext uri="{BB962C8B-B14F-4D97-AF65-F5344CB8AC3E}">
        <p14:creationId xmlns:p14="http://schemas.microsoft.com/office/powerpoint/2010/main" val="9102617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1716" y="1628800"/>
            <a:ext cx="5896744" cy="6624736"/>
          </a:xfrm>
        </p:spPr>
        <p:txBody>
          <a:bodyPr>
            <a:normAutofit/>
          </a:bodyPr>
          <a:lstStyle/>
          <a:p>
            <a:pPr>
              <a:lnSpc>
                <a:spcPct val="80000"/>
              </a:lnSpc>
            </a:pPr>
            <a:r>
              <a:rPr lang="en-US" altLang="ru-RU" sz="2800" dirty="0">
                <a:solidFill>
                  <a:srgbClr val="FF3300"/>
                </a:solidFill>
              </a:rPr>
              <a:t>Absolute</a:t>
            </a:r>
            <a:r>
              <a:rPr lang="en-US" altLang="ru-RU" sz="2800" dirty="0"/>
              <a:t>: impaired synthesis and secretion of insulin, destruction of insulin → insulin-dependent diabetes mellitus (IDDM, type I diabetes)</a:t>
            </a:r>
          </a:p>
          <a:p>
            <a:pPr>
              <a:lnSpc>
                <a:spcPct val="80000"/>
              </a:lnSpc>
            </a:pPr>
            <a:endParaRPr lang="en-US" altLang="ru-RU" sz="2800" dirty="0">
              <a:solidFill>
                <a:srgbClr val="FF3300"/>
              </a:solidFill>
            </a:endParaRPr>
          </a:p>
          <a:p>
            <a:pPr>
              <a:lnSpc>
                <a:spcPct val="80000"/>
              </a:lnSpc>
            </a:pPr>
            <a:r>
              <a:rPr lang="en-US" altLang="ru-RU" sz="2800" dirty="0">
                <a:solidFill>
                  <a:srgbClr val="FF3300"/>
                </a:solidFill>
              </a:rPr>
              <a:t>Relative: </a:t>
            </a:r>
            <a:r>
              <a:rPr lang="en-US" altLang="ru-RU" sz="2800" dirty="0"/>
              <a:t>impaired activity and expression of insulin receptors and corresponding intracellular signaling molecules → insulin-independent diabetes mellitus (NIDDM, type II diabetes)</a:t>
            </a:r>
            <a:endParaRPr lang="ru-RU" altLang="ru-RU" sz="2800" dirty="0" smtClean="0"/>
          </a:p>
        </p:txBody>
      </p:sp>
      <p:sp>
        <p:nvSpPr>
          <p:cNvPr id="6146" name="Rectangle 2"/>
          <p:cNvSpPr>
            <a:spLocks noGrp="1" noChangeArrowheads="1"/>
          </p:cNvSpPr>
          <p:nvPr>
            <p:ph type="title"/>
          </p:nvPr>
        </p:nvSpPr>
        <p:spPr>
          <a:xfrm>
            <a:off x="-18031" y="258036"/>
            <a:ext cx="9162031" cy="1143000"/>
          </a:xfrm>
        </p:spPr>
        <p:txBody>
          <a:bodyPr>
            <a:normAutofit fontScale="90000"/>
          </a:bodyPr>
          <a:lstStyle/>
          <a:p>
            <a:r>
              <a:rPr lang="en-US" altLang="ru-RU" sz="3200" b="1" dirty="0">
                <a:solidFill>
                  <a:srgbClr val="C00000"/>
                </a:solidFill>
              </a:rPr>
              <a:t>Diabetes mellitus - long-term and persistent hyperglycemia due to absolute or relative insulin deficiency</a:t>
            </a:r>
            <a:endParaRPr lang="ru-RU" altLang="ru-RU" sz="3200" b="1" dirty="0" smtClean="0">
              <a:solidFill>
                <a:srgbClr val="C00000"/>
              </a:solidFill>
            </a:endParaRPr>
          </a:p>
        </p:txBody>
      </p:sp>
      <p:pic>
        <p:nvPicPr>
          <p:cNvPr id="2" name="Рисунок 1"/>
          <p:cNvPicPr>
            <a:picLocks noChangeAspect="1"/>
          </p:cNvPicPr>
          <p:nvPr/>
        </p:nvPicPr>
        <p:blipFill>
          <a:blip r:embed="rId3"/>
          <a:stretch>
            <a:fillRect/>
          </a:stretch>
        </p:blipFill>
        <p:spPr>
          <a:xfrm>
            <a:off x="5652120" y="1340768"/>
            <a:ext cx="3301642" cy="2243509"/>
          </a:xfrm>
          <a:prstGeom prst="rect">
            <a:avLst/>
          </a:prstGeom>
        </p:spPr>
      </p:pic>
      <p:pic>
        <p:nvPicPr>
          <p:cNvPr id="3" name="Рисунок 2"/>
          <p:cNvPicPr>
            <a:picLocks noChangeAspect="1"/>
          </p:cNvPicPr>
          <p:nvPr/>
        </p:nvPicPr>
        <p:blipFill>
          <a:blip r:embed="rId4"/>
          <a:stretch>
            <a:fillRect/>
          </a:stretch>
        </p:blipFill>
        <p:spPr>
          <a:xfrm>
            <a:off x="5736766" y="4039805"/>
            <a:ext cx="3216996" cy="2144663"/>
          </a:xfrm>
          <a:prstGeom prst="rect">
            <a:avLst/>
          </a:prstGeom>
        </p:spPr>
      </p:pic>
    </p:spTree>
    <p:extLst>
      <p:ext uri="{BB962C8B-B14F-4D97-AF65-F5344CB8AC3E}">
        <p14:creationId xmlns:p14="http://schemas.microsoft.com/office/powerpoint/2010/main" val="22094665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50063" y="274638"/>
            <a:ext cx="8068759" cy="6466730"/>
          </a:xfrm>
          <a:prstGeom prst="rect">
            <a:avLst/>
          </a:prstGeom>
        </p:spPr>
      </p:pic>
    </p:spTree>
    <p:extLst>
      <p:ext uri="{BB962C8B-B14F-4D97-AF65-F5344CB8AC3E}">
        <p14:creationId xmlns:p14="http://schemas.microsoft.com/office/powerpoint/2010/main" val="34195034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6052"/>
            <a:ext cx="9144000" cy="346050"/>
          </a:xfrm>
        </p:spPr>
        <p:txBody>
          <a:bodyPr>
            <a:normAutofit fontScale="90000"/>
          </a:bodyPr>
          <a:lstStyle/>
          <a:p>
            <a:r>
              <a:rPr lang="en-US" altLang="ru-RU" sz="3600" b="1" dirty="0"/>
              <a:t>Diabetes</a:t>
            </a:r>
            <a:endParaRPr lang="ru-RU" altLang="ru-RU" sz="3600" b="1" dirty="0" smtClean="0"/>
          </a:p>
        </p:txBody>
      </p:sp>
      <p:graphicFrame>
        <p:nvGraphicFramePr>
          <p:cNvPr id="3" name="Таблица 2"/>
          <p:cNvGraphicFramePr>
            <a:graphicFrameLocks noGrp="1"/>
          </p:cNvGraphicFramePr>
          <p:nvPr>
            <p:extLst/>
          </p:nvPr>
        </p:nvGraphicFramePr>
        <p:xfrm>
          <a:off x="611560" y="548680"/>
          <a:ext cx="7920880" cy="6059980"/>
        </p:xfrm>
        <a:graphic>
          <a:graphicData uri="http://schemas.openxmlformats.org/drawingml/2006/table">
            <a:tbl>
              <a:tblPr firstRow="1" bandRow="1">
                <a:tableStyleId>{1E171933-4619-4E11-9A3F-F7608DF75F80}</a:tableStyleId>
              </a:tblPr>
              <a:tblGrid>
                <a:gridCol w="3832684">
                  <a:extLst>
                    <a:ext uri="{9D8B030D-6E8A-4147-A177-3AD203B41FA5}">
                      <a16:colId xmlns="" xmlns:a16="http://schemas.microsoft.com/office/drawing/2014/main" val="20000"/>
                    </a:ext>
                  </a:extLst>
                </a:gridCol>
                <a:gridCol w="4088196">
                  <a:extLst>
                    <a:ext uri="{9D8B030D-6E8A-4147-A177-3AD203B41FA5}">
                      <a16:colId xmlns="" xmlns:a16="http://schemas.microsoft.com/office/drawing/2014/main" val="20001"/>
                    </a:ext>
                  </a:extLst>
                </a:gridCol>
              </a:tblGrid>
              <a:tr h="335836">
                <a:tc>
                  <a:txBody>
                    <a:bodyPr/>
                    <a:lstStyle/>
                    <a:p>
                      <a:pPr marL="0" indent="0" algn="ctr">
                        <a:lnSpc>
                          <a:spcPct val="80000"/>
                        </a:lnSpc>
                      </a:pPr>
                      <a:r>
                        <a:rPr lang="en-US" sz="2000" dirty="0" smtClean="0">
                          <a:solidFill>
                            <a:schemeClr val="tx1"/>
                          </a:solidFill>
                        </a:rPr>
                        <a:t>Type 1</a:t>
                      </a:r>
                      <a:endParaRPr lang="ru-RU" sz="2000" dirty="0">
                        <a:solidFill>
                          <a:schemeClr val="tx1"/>
                        </a:solidFill>
                      </a:endParaRPr>
                    </a:p>
                  </a:txBody>
                  <a:tcPr>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marL="0" indent="0" algn="ctr">
                        <a:lnSpc>
                          <a:spcPct val="80000"/>
                        </a:lnSpc>
                      </a:pPr>
                      <a:r>
                        <a:rPr lang="en-US" sz="2000" dirty="0" smtClean="0">
                          <a:solidFill>
                            <a:schemeClr val="tx1"/>
                          </a:solidFill>
                        </a:rPr>
                        <a:t>Type 2</a:t>
                      </a:r>
                      <a:endParaRPr lang="ru-RU" sz="2000" dirty="0">
                        <a:solidFill>
                          <a:schemeClr val="tx1"/>
                        </a:solidFill>
                      </a:endParaRPr>
                    </a:p>
                  </a:txBody>
                  <a:tcPr>
                    <a:lnL w="12700" cap="flat" cmpd="sng" algn="ctr">
                      <a:solidFill>
                        <a:schemeClr val="tx1"/>
                      </a:solidFill>
                      <a:prstDash val="solid"/>
                      <a:round/>
                      <a:headEnd type="none" w="med" len="med"/>
                      <a:tailEnd type="none" w="med" len="med"/>
                    </a:lnL>
                    <a:solidFill>
                      <a:schemeClr val="accent4">
                        <a:lumMod val="40000"/>
                        <a:lumOff val="60000"/>
                      </a:schemeClr>
                    </a:solidFill>
                  </a:tcPr>
                </a:tc>
                <a:extLst>
                  <a:ext uri="{0D108BD9-81ED-4DB2-BD59-A6C34878D82A}">
                    <a16:rowId xmlns="" xmlns:a16="http://schemas.microsoft.com/office/drawing/2014/main" val="10000"/>
                  </a:ext>
                </a:extLst>
              </a:tr>
              <a:tr h="463773">
                <a:tc>
                  <a:txBody>
                    <a:bodyPr/>
                    <a:lstStyle/>
                    <a:p>
                      <a:pPr marL="0" indent="0" algn="ctr">
                        <a:lnSpc>
                          <a:spcPct val="80000"/>
                        </a:lnSpc>
                      </a:pPr>
                      <a:r>
                        <a:rPr lang="en-US" sz="1600" dirty="0" smtClean="0">
                          <a:solidFill>
                            <a:schemeClr val="tx1"/>
                          </a:solidFill>
                          <a:latin typeface="Arial" panose="020B0604020202020204" pitchFamily="34" charset="0"/>
                          <a:cs typeface="Arial" panose="020B0604020202020204" pitchFamily="34" charset="0"/>
                        </a:rPr>
                        <a:t>Insulin-dependent (adolescent, juvenile, IDDM)</a:t>
                      </a:r>
                      <a:endParaRPr lang="ru-RU" sz="14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0" indent="0" algn="ctr">
                        <a:lnSpc>
                          <a:spcPct val="80000"/>
                        </a:lnSpc>
                      </a:pPr>
                      <a:r>
                        <a:rPr lang="en-US" sz="1600" dirty="0" smtClean="0">
                          <a:solidFill>
                            <a:schemeClr val="tx1"/>
                          </a:solidFill>
                          <a:latin typeface="Arial" panose="020B0604020202020204" pitchFamily="34" charset="0"/>
                          <a:cs typeface="Arial" panose="020B0604020202020204" pitchFamily="34" charset="0"/>
                        </a:rPr>
                        <a:t>Insulin-independent (stable, elderly, NIDDM)</a:t>
                      </a:r>
                      <a:endParaRPr lang="ru-RU"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1"/>
                  </a:ext>
                </a:extLst>
              </a:tr>
              <a:tr h="799609">
                <a:tc>
                  <a:txBody>
                    <a:bodyPr/>
                    <a:lstStyle/>
                    <a:p>
                      <a:pPr marL="0" indent="0" algn="ctr"/>
                      <a:r>
                        <a:rPr lang="en-US" sz="1600" dirty="0" smtClean="0">
                          <a:solidFill>
                            <a:schemeClr val="tx1"/>
                          </a:solidFill>
                          <a:latin typeface="Arial" panose="020B0604020202020204" pitchFamily="34" charset="0"/>
                          <a:cs typeface="Arial" panose="020B0604020202020204" pitchFamily="34" charset="0"/>
                        </a:rPr>
                        <a:t>The reason is the absolute lack of insulin (autoimmune damage to the pancreas)</a:t>
                      </a:r>
                      <a:endParaRPr lang="ru-RU" sz="14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The reason is the relative lack of insulin (insulin resistance)</a:t>
                      </a:r>
                      <a:endParaRPr kumimoji="0" lang="ru-RU"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2"/>
                  </a:ext>
                </a:extLst>
              </a:tr>
              <a:tr h="2238906">
                <a:tc>
                  <a:txBody>
                    <a:bodyPr/>
                    <a:lstStyle/>
                    <a:p>
                      <a:pPr marL="0" indent="0" algn="ctr"/>
                      <a:r>
                        <a:rPr lang="en-US" sz="1600" b="1" dirty="0" smtClean="0">
                          <a:solidFill>
                            <a:schemeClr val="tx1"/>
                          </a:solidFill>
                          <a:latin typeface="Arial" panose="020B0604020202020204" pitchFamily="34" charset="0"/>
                          <a:cs typeface="Arial" panose="020B0604020202020204" pitchFamily="34" charset="0"/>
                        </a:rPr>
                        <a:t>Properties:</a:t>
                      </a:r>
                    </a:p>
                    <a:p>
                      <a:pPr marL="0" indent="0" algn="just"/>
                      <a:r>
                        <a:rPr lang="en-US" sz="1600" b="0" dirty="0" smtClean="0">
                          <a:solidFill>
                            <a:schemeClr val="tx1"/>
                          </a:solidFill>
                          <a:latin typeface="Arial" panose="020B0604020202020204" pitchFamily="34" charset="0"/>
                          <a:cs typeface="Arial" panose="020B0604020202020204" pitchFamily="34" charset="0"/>
                        </a:rPr>
                        <a:t>10-20% </a:t>
                      </a:r>
                    </a:p>
                    <a:p>
                      <a:pPr marL="0" indent="0" algn="just"/>
                      <a:r>
                        <a:rPr lang="en-US" sz="1600" b="0" dirty="0" smtClean="0">
                          <a:solidFill>
                            <a:schemeClr val="tx1"/>
                          </a:solidFill>
                          <a:latin typeface="Arial" panose="020B0604020202020204" pitchFamily="34" charset="0"/>
                          <a:cs typeface="Arial" panose="020B0604020202020204" pitchFamily="34" charset="0"/>
                        </a:rPr>
                        <a:t>seasonality of onset (infection)</a:t>
                      </a:r>
                    </a:p>
                    <a:p>
                      <a:pPr marL="0" indent="0" algn="just"/>
                      <a:r>
                        <a:rPr lang="en-US" sz="1600" b="0" dirty="0" smtClean="0">
                          <a:solidFill>
                            <a:schemeClr val="tx1"/>
                          </a:solidFill>
                          <a:latin typeface="Arial" panose="020B0604020202020204" pitchFamily="34" charset="0"/>
                          <a:cs typeface="Arial" panose="020B0604020202020204" pitchFamily="34" charset="0"/>
                        </a:rPr>
                        <a:t>more often in men, age of debut - up to 30 years</a:t>
                      </a:r>
                    </a:p>
                    <a:p>
                      <a:pPr marL="0" indent="0" algn="just"/>
                      <a:r>
                        <a:rPr lang="en-US" sz="1600" b="0" dirty="0" smtClean="0">
                          <a:solidFill>
                            <a:schemeClr val="tx1"/>
                          </a:solidFill>
                          <a:latin typeface="Arial" panose="020B0604020202020204" pitchFamily="34" charset="0"/>
                          <a:cs typeface="Arial" panose="020B0604020202020204" pitchFamily="34" charset="0"/>
                        </a:rPr>
                        <a:t>reduced or normal body weight</a:t>
                      </a:r>
                    </a:p>
                    <a:p>
                      <a:pPr marL="0" indent="0" algn="just"/>
                      <a:r>
                        <a:rPr lang="en-US" sz="1600" b="0" dirty="0" smtClean="0">
                          <a:solidFill>
                            <a:schemeClr val="tx1"/>
                          </a:solidFill>
                          <a:latin typeface="Arial" panose="020B0604020202020204" pitchFamily="34" charset="0"/>
                          <a:cs typeface="Arial" panose="020B0604020202020204" pitchFamily="34" charset="0"/>
                        </a:rPr>
                        <a:t>insulin sensitivity of cells is preserved</a:t>
                      </a:r>
                    </a:p>
                    <a:p>
                      <a:pPr marL="0" indent="0" algn="just"/>
                      <a:r>
                        <a:rPr lang="en-US" sz="1600" b="0" dirty="0" smtClean="0">
                          <a:solidFill>
                            <a:schemeClr val="tx1"/>
                          </a:solidFill>
                          <a:latin typeface="Arial" panose="020B0604020202020204" pitchFamily="34" charset="0"/>
                          <a:cs typeface="Arial" panose="020B0604020202020204" pitchFamily="34" charset="0"/>
                        </a:rPr>
                        <a:t>abrupt start and development</a:t>
                      </a:r>
                    </a:p>
                    <a:p>
                      <a:pPr marL="0" indent="0" algn="just"/>
                      <a:r>
                        <a:rPr lang="en-US" sz="1600" b="0" dirty="0" err="1" smtClean="0">
                          <a:solidFill>
                            <a:schemeClr val="tx1"/>
                          </a:solidFill>
                          <a:latin typeface="Arial" panose="020B0604020202020204" pitchFamily="34" charset="0"/>
                          <a:cs typeface="Arial" panose="020B0604020202020204" pitchFamily="34" charset="0"/>
                        </a:rPr>
                        <a:t>microangiopathies</a:t>
                      </a:r>
                      <a:r>
                        <a:rPr lang="en-US" sz="1600" b="0" dirty="0" smtClean="0">
                          <a:solidFill>
                            <a:schemeClr val="tx1"/>
                          </a:solidFill>
                          <a:latin typeface="Arial" panose="020B0604020202020204" pitchFamily="34" charset="0"/>
                          <a:cs typeface="Arial" panose="020B0604020202020204" pitchFamily="34" charset="0"/>
                        </a:rPr>
                        <a:t> prevail</a:t>
                      </a:r>
                      <a:endParaRPr lang="ru-RU" sz="1400" b="0" baseline="0" dirty="0" smtClean="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0" indent="0" algn="ctr"/>
                      <a:r>
                        <a:rPr lang="en-US" sz="1600" b="1" dirty="0" smtClean="0">
                          <a:solidFill>
                            <a:schemeClr val="tx1"/>
                          </a:solidFill>
                          <a:latin typeface="Arial" panose="020B0604020202020204" pitchFamily="34" charset="0"/>
                          <a:cs typeface="Arial" panose="020B0604020202020204" pitchFamily="34" charset="0"/>
                        </a:rPr>
                        <a:t>Properties:</a:t>
                      </a:r>
                    </a:p>
                    <a:p>
                      <a:pPr marL="0" indent="0" algn="just"/>
                      <a:r>
                        <a:rPr lang="en-US" sz="1600" b="0" dirty="0" smtClean="0">
                          <a:solidFill>
                            <a:schemeClr val="tx1"/>
                          </a:solidFill>
                          <a:latin typeface="Arial" panose="020B0604020202020204" pitchFamily="34" charset="0"/>
                          <a:cs typeface="Arial" panose="020B0604020202020204" pitchFamily="34" charset="0"/>
                        </a:rPr>
                        <a:t>80-90% </a:t>
                      </a:r>
                    </a:p>
                    <a:p>
                      <a:pPr marL="0" indent="0" algn="just"/>
                      <a:r>
                        <a:rPr lang="en-US" sz="1600" b="0" dirty="0" smtClean="0">
                          <a:solidFill>
                            <a:schemeClr val="tx1"/>
                          </a:solidFill>
                          <a:latin typeface="Arial" panose="020B0604020202020204" pitchFamily="34" charset="0"/>
                          <a:cs typeface="Arial" panose="020B0604020202020204" pitchFamily="34" charset="0"/>
                        </a:rPr>
                        <a:t>no seasonality start</a:t>
                      </a:r>
                    </a:p>
                    <a:p>
                      <a:pPr marL="0" indent="0" algn="just"/>
                      <a:r>
                        <a:rPr lang="en-US" sz="1600" b="0" dirty="0" smtClean="0">
                          <a:solidFill>
                            <a:schemeClr val="tx1"/>
                          </a:solidFill>
                          <a:latin typeface="Arial" panose="020B0604020202020204" pitchFamily="34" charset="0"/>
                          <a:cs typeface="Arial" panose="020B0604020202020204" pitchFamily="34" charset="0"/>
                        </a:rPr>
                        <a:t>more often in women, age of debut - after 30 years</a:t>
                      </a:r>
                    </a:p>
                    <a:p>
                      <a:pPr marL="0" indent="0" algn="just"/>
                      <a:r>
                        <a:rPr lang="en-US" sz="1600" b="0" dirty="0" smtClean="0">
                          <a:solidFill>
                            <a:schemeClr val="tx1"/>
                          </a:solidFill>
                          <a:latin typeface="Arial" panose="020B0604020202020204" pitchFamily="34" charset="0"/>
                          <a:cs typeface="Arial" panose="020B0604020202020204" pitchFamily="34" charset="0"/>
                        </a:rPr>
                        <a:t>body weight increased</a:t>
                      </a:r>
                    </a:p>
                    <a:p>
                      <a:pPr marL="0" indent="0" algn="just"/>
                      <a:r>
                        <a:rPr lang="en-US" sz="1600" b="0" dirty="0" smtClean="0">
                          <a:solidFill>
                            <a:schemeClr val="tx1"/>
                          </a:solidFill>
                          <a:latin typeface="Arial" panose="020B0604020202020204" pitchFamily="34" charset="0"/>
                          <a:cs typeface="Arial" panose="020B0604020202020204" pitchFamily="34" charset="0"/>
                        </a:rPr>
                        <a:t>insulin sensitivity of cells is reduced</a:t>
                      </a:r>
                    </a:p>
                    <a:p>
                      <a:pPr marL="0" indent="0" algn="just"/>
                      <a:r>
                        <a:rPr lang="en-US" sz="1600" b="0" dirty="0" smtClean="0">
                          <a:solidFill>
                            <a:schemeClr val="tx1"/>
                          </a:solidFill>
                          <a:latin typeface="Arial" panose="020B0604020202020204" pitchFamily="34" charset="0"/>
                          <a:cs typeface="Arial" panose="020B0604020202020204" pitchFamily="34" charset="0"/>
                        </a:rPr>
                        <a:t>gradual start and development</a:t>
                      </a:r>
                    </a:p>
                    <a:p>
                      <a:pPr marL="0" indent="0" algn="just"/>
                      <a:r>
                        <a:rPr lang="en-US" sz="1600" b="0" dirty="0" err="1" smtClean="0">
                          <a:solidFill>
                            <a:schemeClr val="tx1"/>
                          </a:solidFill>
                          <a:latin typeface="Arial" panose="020B0604020202020204" pitchFamily="34" charset="0"/>
                          <a:cs typeface="Arial" panose="020B0604020202020204" pitchFamily="34" charset="0"/>
                        </a:rPr>
                        <a:t>macroangiopathies</a:t>
                      </a:r>
                      <a:r>
                        <a:rPr lang="en-US" sz="1600" b="0" dirty="0" smtClean="0">
                          <a:solidFill>
                            <a:schemeClr val="tx1"/>
                          </a:solidFill>
                          <a:latin typeface="Arial" panose="020B0604020202020204" pitchFamily="34" charset="0"/>
                          <a:cs typeface="Arial" panose="020B0604020202020204" pitchFamily="34" charset="0"/>
                        </a:rPr>
                        <a:t> prevail</a:t>
                      </a:r>
                      <a:endParaRPr kumimoji="0" lang="ru-RU"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3"/>
                  </a:ext>
                </a:extLst>
              </a:tr>
              <a:tr h="12793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Diagnostic features: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insulin (and C-peptide) production is sharply reduced or absent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antibodies to ß-cells pancreas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high tendency to ketoacidosis</a:t>
                      </a:r>
                      <a:endParaRPr kumimoji="0" lang="ru-RU"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Diagnostic features: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insulin (and C-peptide) production is preserved, but below normal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N antibodies to ß-cells of pancreas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low tendency to ketoacidosis</a:t>
                      </a:r>
                      <a:endParaRPr kumimoji="0" lang="ru-RU"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4"/>
                  </a:ext>
                </a:extLst>
              </a:tr>
              <a:tr h="799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Treatment features: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insulin injections (long and short acting) + diet</a:t>
                      </a:r>
                      <a:endParaRPr kumimoji="0" lang="ru-RU" sz="1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Treatment features: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hypoglycemic drugs + diet</a:t>
                      </a:r>
                      <a:endParaRPr lang="ru-RU"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64732108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12635</TotalTime>
  <Words>7018</Words>
  <Application>Microsoft Office PowerPoint</Application>
  <PresentationFormat>Экран (4:3)</PresentationFormat>
  <Paragraphs>1260</Paragraphs>
  <Slides>130</Slides>
  <Notes>10</Notes>
  <HiddenSlides>0</HiddenSlides>
  <MMClips>0</MMClips>
  <ScaleCrop>false</ScaleCrop>
  <HeadingPairs>
    <vt:vector size="4" baseType="variant">
      <vt:variant>
        <vt:lpstr>Тема</vt:lpstr>
      </vt:variant>
      <vt:variant>
        <vt:i4>3</vt:i4>
      </vt:variant>
      <vt:variant>
        <vt:lpstr>Заголовки слайдов</vt:lpstr>
      </vt:variant>
      <vt:variant>
        <vt:i4>130</vt:i4>
      </vt:variant>
    </vt:vector>
  </HeadingPairs>
  <TitlesOfParts>
    <vt:vector size="133" baseType="lpstr">
      <vt:lpstr>Тема Office</vt:lpstr>
      <vt:lpstr>1_Тема Office</vt:lpstr>
      <vt:lpstr>Оформление по умолчанию</vt:lpstr>
      <vt:lpstr>Презентация PowerPoint</vt:lpstr>
      <vt:lpstr>Презентация PowerPoint</vt:lpstr>
      <vt:lpstr>RELEVANCE OF THE TOPIC</vt:lpstr>
      <vt:lpstr>Презентация PowerPoint</vt:lpstr>
      <vt:lpstr>Glycolysis</vt:lpstr>
      <vt:lpstr>The progress of glycolysis reactions</vt:lpstr>
      <vt:lpstr>The progress of glycolysis reactions</vt:lpstr>
      <vt:lpstr>The progress of glycolysis reactions</vt:lpstr>
      <vt:lpstr>The progress of glycolysis reactions</vt:lpstr>
      <vt:lpstr>The progress of glycolysis reactions</vt:lpstr>
      <vt:lpstr>The progress of glycolysis reactions</vt:lpstr>
      <vt:lpstr>Презентация PowerPoint</vt:lpstr>
      <vt:lpstr>Презентация PowerPoint</vt:lpstr>
      <vt:lpstr>The progress of glycolysis reactions in the absence of oxygen</vt:lpstr>
      <vt:lpstr>Glycolytic oxidoreduction (Embden-Meyerhof Pathway.)</vt:lpstr>
      <vt:lpstr>Regulation of glycolysis</vt:lpstr>
      <vt:lpstr>Significance of glycolysis</vt:lpstr>
      <vt:lpstr>Advantages and Disadvantages of Glycolysis</vt:lpstr>
      <vt:lpstr>Презентация PowerPoint</vt:lpstr>
      <vt:lpstr>Glycolysis summary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Glycolysis inhibitors</vt:lpstr>
      <vt:lpstr>Tissues with a predominance of glycolysis</vt:lpstr>
      <vt:lpstr>Glycolysis in skeletal muscle</vt:lpstr>
      <vt:lpstr>Resistance to hypoxia of skeletal muscles</vt:lpstr>
      <vt:lpstr>Презентация PowerPoint</vt:lpstr>
      <vt:lpstr>Gluconeogenesis</vt:lpstr>
      <vt:lpstr>Gluconeogenesis</vt:lpstr>
      <vt:lpstr>The importance of gluconeogenesis</vt:lpstr>
      <vt:lpstr>Презентация PowerPoint</vt:lpstr>
      <vt:lpstr>"Workarounds" of glycolysis</vt:lpstr>
      <vt:lpstr>1st workaround of the GNG</vt:lpstr>
      <vt:lpstr>1st workaround of the GNG</vt:lpstr>
      <vt:lpstr>A simplified version of the 10th glycolysis reaction bypass</vt:lpstr>
      <vt:lpstr>A real version of the bypass of the 10th glycolysis reaction</vt:lpstr>
      <vt:lpstr>2nd workaround of the GNG</vt:lpstr>
      <vt:lpstr>3rd workaround of the GNG</vt:lpstr>
      <vt:lpstr>The reactions of gluconeogenesis</vt:lpstr>
      <vt:lpstr>The reactions of gluconeogenesis</vt:lpstr>
      <vt:lpstr>The reactions of gluconeogenesis</vt:lpstr>
      <vt:lpstr>The reactions of gluconeogenesis</vt:lpstr>
      <vt:lpstr>The reactions of gluconeogenesis</vt:lpstr>
      <vt:lpstr>Презентация PowerPoint</vt:lpstr>
      <vt:lpstr>Презентация PowerPoint</vt:lpstr>
      <vt:lpstr>Gluconeogenesis from amino acids</vt:lpstr>
      <vt:lpstr>Glucose-lactate cycle (lactate cycle, Cori cycle)</vt:lpstr>
      <vt:lpstr>Glucose-lactate cycle (lactate cycle, Cori cycle)</vt:lpstr>
      <vt:lpstr>Glucose-Alanine Cycle</vt:lpstr>
      <vt:lpstr>The conversion processes of carbohydrates provide 60% of the total energy exchange:</vt:lpstr>
      <vt:lpstr>Distribution of glucose transporter proteins (GLUT)</vt:lpstr>
      <vt:lpstr>Презентация PowerPoint</vt:lpstr>
      <vt:lpstr>Sodium-glucose transport proteins/sodium-glucose linked transporter, SGLT</vt:lpstr>
      <vt:lpstr>Pentose phosphate pathway (PPP, pentose pathway / cycle, hexose monophosphate shunt, Warburg-Dickens-Horeker pathway)</vt:lpstr>
      <vt:lpstr>Reactions of the oxidative phase of PPP</vt:lpstr>
      <vt:lpstr>Reactions of the oxidative phase of PPP</vt:lpstr>
      <vt:lpstr>non-oxidative phase of PPP</vt:lpstr>
      <vt:lpstr>non-oxidative phase of PPP</vt:lpstr>
      <vt:lpstr>non-oxidative phase of PPP</vt:lpstr>
      <vt:lpstr>Switching metabolic pathways</vt:lpstr>
      <vt:lpstr>Switching metabolic pathways</vt:lpstr>
      <vt:lpstr>Pentose phosphate pathway (PPP)</vt:lpstr>
      <vt:lpstr>Regulation of the pentose phosphate pathway</vt:lpstr>
      <vt:lpstr>Significance of the pentose phosphate pathway</vt:lpstr>
      <vt:lpstr>PPP in cells and tissues</vt:lpstr>
      <vt:lpstr>Intracellular and tissue localization of the FPP</vt:lpstr>
      <vt:lpstr>Feature of PPP in proliferating cells</vt:lpstr>
      <vt:lpstr>Feature of PPP in adipocytes</vt:lpstr>
      <vt:lpstr>Feature of PPP in erythrocytes</vt:lpstr>
      <vt:lpstr>Biochemical basis for the functioning of red blood cells</vt:lpstr>
      <vt:lpstr>Why are there no mitochondria in red blood cells?</vt:lpstr>
      <vt:lpstr>Brain tissue carbohydrates</vt:lpstr>
      <vt:lpstr>Features of carbohydrate metabolism in the brain</vt:lpstr>
      <vt:lpstr>Features of carbohydrate metabolism in the brain</vt:lpstr>
      <vt:lpstr>Features of carbohydrate metabolism in muscle tissue</vt:lpstr>
      <vt:lpstr>Features of carbohydrate metabolism in adipose tissue</vt:lpstr>
      <vt:lpstr>Blood glucose homeostasis</vt:lpstr>
      <vt:lpstr>Blood glucose</vt:lpstr>
      <vt:lpstr>Презентация PowerPoint</vt:lpstr>
      <vt:lpstr>Regulation of blood glucose by hormones</vt:lpstr>
      <vt:lpstr>Regulation of blood glucose by hormones</vt:lpstr>
      <vt:lpstr>Презентация PowerPoint</vt:lpstr>
      <vt:lpstr>Презентация PowerPoint</vt:lpstr>
      <vt:lpstr>Diseases associated with the action of insulin</vt:lpstr>
      <vt:lpstr>Презентация PowerPoint</vt:lpstr>
      <vt:lpstr>Презентация PowerPoint</vt:lpstr>
      <vt:lpstr>Презентация PowerPoint</vt:lpstr>
      <vt:lpstr>Презентация PowerPoint</vt:lpstr>
      <vt:lpstr>Diabetes</vt:lpstr>
      <vt:lpstr>Diabetes mellitus - long-term and persistent hyperglycemia due to absolute or relative insulin deficiency</vt:lpstr>
      <vt:lpstr>Презентация PowerPoint</vt:lpstr>
      <vt:lpstr>Diabetes</vt:lpstr>
      <vt:lpstr>The causes of diabetes</vt:lpstr>
      <vt:lpstr>Endocrinopathies</vt:lpstr>
      <vt:lpstr>Презентация PowerPoint</vt:lpstr>
      <vt:lpstr>Pathobiochemistry of diabetes mellitus</vt:lpstr>
      <vt:lpstr>Metabolic syndrome</vt:lpstr>
      <vt:lpstr>Презентация PowerPoint</vt:lpstr>
      <vt:lpstr>Презентация PowerPoint</vt:lpstr>
      <vt:lpstr>Complications of diabetes mellitus</vt:lpstr>
      <vt:lpstr>Complications of diabetes mellitus</vt:lpstr>
      <vt:lpstr>Heteropolysaccharides (acidic heteropolysaccharides - have many acid groups - gly (u) cosaminoglycans are glucose derivatives, contain amino groups)</vt:lpstr>
      <vt:lpstr>Презентация PowerPoint</vt:lpstr>
      <vt:lpstr>Hyaluronic acid</vt:lpstr>
      <vt:lpstr>Презентация PowerPoint</vt:lpstr>
      <vt:lpstr>Chondroitin sulfates</vt:lpstr>
      <vt:lpstr>Презентация PowerPoint</vt:lpstr>
      <vt:lpstr>Презентация PowerPoint</vt:lpstr>
      <vt:lpstr>Презентация PowerPoint</vt:lpstr>
      <vt:lpstr>Heparin</vt:lpstr>
      <vt:lpstr>Презентация PowerPoint</vt:lpstr>
      <vt:lpstr>Keratan sulfate</vt:lpstr>
      <vt:lpstr>Signs of lysosomal diseases</vt:lpstr>
      <vt:lpstr>Appearance of patients - “brothers” and “sisters”</vt:lpstr>
      <vt:lpstr>Презентация PowerPoint</vt:lpstr>
      <vt:lpstr>Lysosomal storage diseases</vt:lpstr>
      <vt:lpstr>Презентация PowerPoint</vt:lpstr>
      <vt:lpstr>Презентация PowerPoint</vt:lpstr>
      <vt:lpstr>Презентация PowerPoint</vt:lpstr>
      <vt:lpstr>Conclusion</vt:lpstr>
      <vt:lpstr>Conclusion</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Невролог</dc:creator>
  <cp:lastModifiedBy>МалиновскаяНА</cp:lastModifiedBy>
  <cp:revision>666</cp:revision>
  <cp:lastPrinted>2018-04-25T16:47:46Z</cp:lastPrinted>
  <dcterms:modified xsi:type="dcterms:W3CDTF">2023-11-18T05:24:21Z</dcterms:modified>
</cp:coreProperties>
</file>