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1" r:id="rId4"/>
    <p:sldId id="256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3104-A7B4-43FD-A25F-0A8C3427184E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B6B3C2E-E0C3-432B-8AA0-BCB8BB6FBE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3104-A7B4-43FD-A25F-0A8C3427184E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3C2E-E0C3-432B-8AA0-BCB8BB6FB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3104-A7B4-43FD-A25F-0A8C3427184E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3C2E-E0C3-432B-8AA0-BCB8BB6FB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3104-A7B4-43FD-A25F-0A8C3427184E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3C2E-E0C3-432B-8AA0-BCB8BB6FBE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3104-A7B4-43FD-A25F-0A8C3427184E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6B3C2E-E0C3-432B-8AA0-BCB8BB6FB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3104-A7B4-43FD-A25F-0A8C3427184E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3C2E-E0C3-432B-8AA0-BCB8BB6FBE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3104-A7B4-43FD-A25F-0A8C3427184E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3C2E-E0C3-432B-8AA0-BCB8BB6FBE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3104-A7B4-43FD-A25F-0A8C3427184E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3C2E-E0C3-432B-8AA0-BCB8BB6FB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3104-A7B4-43FD-A25F-0A8C3427184E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3C2E-E0C3-432B-8AA0-BCB8BB6FB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3104-A7B4-43FD-A25F-0A8C3427184E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3C2E-E0C3-432B-8AA0-BCB8BB6FBE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3104-A7B4-43FD-A25F-0A8C3427184E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6B3C2E-E0C3-432B-8AA0-BCB8BB6FBE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3D3104-A7B4-43FD-A25F-0A8C3427184E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B6B3C2E-E0C3-432B-8AA0-BCB8BB6FB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58;&#1077;&#1093;&#1085;&#1086;&#1083;&#1086;&#1075;&#1080;&#1095;&#1077;&#1089;&#1082;&#1072;&#1103;%20&#1082;&#1072;&#1088;&#1090;&#1072;.docx" TargetMode="External"/><Relationship Id="rId2" Type="http://schemas.openxmlformats.org/officeDocument/2006/relationships/hyperlink" Target="&#1044;&#1072;&#1090;&#1072;2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332657"/>
            <a:ext cx="77724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Требования к современному уроку в </a:t>
            </a:r>
            <a:r>
              <a:rPr lang="ru-RU" b="1" dirty="0" smtClean="0">
                <a:solidFill>
                  <a:srgbClr val="FF0000"/>
                </a:solidFill>
              </a:rPr>
              <a:t>соответствии с ФГОС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i-main-pic" descr="Картинка 9 из 146"/>
          <p:cNvPicPr>
            <a:picLocks noGrp="1" noChangeAspect="1" noChangeArrowheads="1"/>
          </p:cNvPicPr>
          <p:nvPr>
            <p:ph type="sub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1720" y="1484784"/>
            <a:ext cx="5213350" cy="3829050"/>
          </a:xfrm>
          <a:noFill/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62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Достоинства структуры технологической карты урока</a:t>
            </a:r>
            <a:endParaRPr lang="ru-RU" sz="36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447800"/>
            <a:ext cx="8640960" cy="4572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ru-RU" sz="4000" b="1" dirty="0" smtClean="0"/>
              <a:t>Фиксирование  видов формируемых у учащихся способов деятельности позволяет сделать для учителя процесс формирования БУД </a:t>
            </a:r>
            <a:r>
              <a:rPr lang="ru-RU" sz="4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прозрачным (видимым, очевидным</a:t>
            </a:r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ru-RU" b="1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579545" cy="148478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Структура технологической карты урока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700808"/>
            <a:ext cx="8291512" cy="442535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 dirty="0" smtClean="0"/>
              <a:t>   </a:t>
            </a:r>
            <a:r>
              <a:rPr lang="ru-RU" sz="3600" b="1" dirty="0" smtClean="0"/>
              <a:t>Чётко фиксирует:  </a:t>
            </a:r>
          </a:p>
          <a:p>
            <a:pPr algn="just">
              <a:lnSpc>
                <a:spcPct val="90000"/>
              </a:lnSpc>
              <a:buNone/>
            </a:pPr>
            <a:r>
              <a:rPr lang="ru-RU" sz="3600" b="1" dirty="0" smtClean="0"/>
              <a:t>  виды формируемых у учащихся способов деятельности в чётком соответствии с предложенной  учителем учебно-познавательной или учебно-практической задачей</a:t>
            </a:r>
            <a:endParaRPr lang="ru-RU" sz="2800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858962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Структура технологической карты урока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2349500"/>
            <a:ext cx="8291512" cy="3776663"/>
          </a:xfrm>
        </p:spPr>
        <p:txBody>
          <a:bodyPr/>
          <a:lstStyle/>
          <a:p>
            <a:pPr>
              <a:buFontTx/>
              <a:buNone/>
            </a:pPr>
            <a:r>
              <a:rPr lang="ru-RU" dirty="0" smtClean="0"/>
              <a:t>   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95536" y="2281426"/>
            <a:ext cx="820871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3600" b="1" dirty="0"/>
              <a:t>Позволяет зафиксировать уровень сложности предлагаемой учителем учебно-познавательной или учебно-практической задачи</a:t>
            </a:r>
          </a:p>
          <a:p>
            <a:pPr algn="ctr" eaLnBrk="0" hangingPunct="0"/>
            <a:r>
              <a:rPr lang="ru-RU" sz="3600" b="1" dirty="0"/>
              <a:t>(то есть дифференцировать процесс обучения)</a:t>
            </a:r>
          </a:p>
          <a:p>
            <a:pPr algn="ctr" eaLnBrk="0" hangingPunct="0"/>
            <a:endParaRPr lang="ru-RU" sz="4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426170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Структура технологической карты урока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2349500"/>
            <a:ext cx="8291512" cy="3776663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/>
              <a:t>   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467544" y="2440727"/>
            <a:ext cx="813670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4000" b="1" dirty="0"/>
              <a:t>Представляет собой конструктор, число проектируемых элементов которого (модулей) можно увеличить или уменьшить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834" y="514489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600" b="1" dirty="0">
                <a:solidFill>
                  <a:srgbClr val="002060"/>
                </a:solidFill>
                <a:latin typeface="+mn-lt"/>
                <a:cs typeface="Times New Roman" pitchFamily="18" charset="0"/>
                <a:sym typeface="Times New Roman" pitchFamily="18" charset="0"/>
              </a:rPr>
              <a:t>Основные трудности при подготовке урока в условиях ФГОС:</a:t>
            </a:r>
            <a:endParaRPr lang="ru-RU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313384"/>
            <a:ext cx="8435280" cy="554461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ru-RU" altLang="ru-RU" sz="3100" b="1" dirty="0">
                <a:cs typeface="Times New Roman" pitchFamily="18" charset="0"/>
                <a:sym typeface="Arial" charset="0"/>
              </a:rPr>
              <a:t>Сложившаяся за предыдущие  годы устойчивая методика проведения </a:t>
            </a:r>
            <a:r>
              <a:rPr lang="ru-RU" altLang="ru-RU" sz="3100" b="1" dirty="0" smtClean="0">
                <a:cs typeface="Times New Roman" pitchFamily="18" charset="0"/>
                <a:sym typeface="Arial" charset="0"/>
              </a:rPr>
              <a:t>урока;</a:t>
            </a:r>
          </a:p>
          <a:p>
            <a:pPr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ru-RU" altLang="ru-RU" sz="3100" b="1" dirty="0" smtClean="0">
                <a:cs typeface="Times New Roman" pitchFamily="18" charset="0"/>
                <a:sym typeface="Arial" charset="0"/>
              </a:rPr>
              <a:t>Необходимость </a:t>
            </a:r>
            <a:r>
              <a:rPr lang="ru-RU" altLang="ru-RU" sz="3100" b="1" dirty="0">
                <a:cs typeface="Times New Roman" pitchFamily="18" charset="0"/>
                <a:sym typeface="Arial" charset="0"/>
              </a:rPr>
              <a:t>дать возможность ученику самому искать информацию и исследовать </a:t>
            </a:r>
            <a:r>
              <a:rPr lang="ru-RU" altLang="ru-RU" sz="3100" b="1" dirty="0" smtClean="0">
                <a:cs typeface="Times New Roman" pitchFamily="18" charset="0"/>
                <a:sym typeface="Arial" charset="0"/>
              </a:rPr>
              <a:t>её</a:t>
            </a:r>
            <a:r>
              <a:rPr lang="ru-RU" altLang="ru-RU" sz="3100" b="1" dirty="0">
                <a:cs typeface="Times New Roman" pitchFamily="18" charset="0"/>
                <a:sym typeface="Arial" charset="0"/>
              </a:rPr>
              <a:t>;</a:t>
            </a:r>
            <a:endParaRPr lang="ru-RU" altLang="ru-RU" sz="3100" b="1" dirty="0" smtClean="0">
              <a:cs typeface="Times New Roman" pitchFamily="18" charset="0"/>
              <a:sym typeface="Arial" charset="0"/>
            </a:endParaRPr>
          </a:p>
          <a:p>
            <a:pPr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ru-RU" altLang="ru-RU" sz="3100" b="1" dirty="0" smtClean="0">
                <a:cs typeface="Times New Roman" pitchFamily="18" charset="0"/>
                <a:sym typeface="Arial" charset="0"/>
              </a:rPr>
              <a:t>Необходимость </a:t>
            </a:r>
            <a:r>
              <a:rPr lang="ru-RU" altLang="ru-RU" sz="3100" b="1" dirty="0">
                <a:cs typeface="Times New Roman" pitchFamily="18" charset="0"/>
                <a:sym typeface="Arial" charset="0"/>
              </a:rPr>
              <a:t>создавать учебные ситуации как особые структурные единицы учебной деятельности, а также уметь переводить учебные задачи в учебную </a:t>
            </a:r>
            <a:r>
              <a:rPr lang="ru-RU" altLang="ru-RU" sz="3100" b="1" dirty="0" smtClean="0">
                <a:cs typeface="Times New Roman" pitchFamily="18" charset="0"/>
                <a:sym typeface="Arial" charset="0"/>
              </a:rPr>
              <a:t>ситуацию;</a:t>
            </a:r>
          </a:p>
          <a:p>
            <a:pPr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ru-RU" altLang="ru-RU" sz="3100" b="1" dirty="0" smtClean="0">
                <a:cs typeface="Times New Roman" pitchFamily="18" charset="0"/>
                <a:sym typeface="Arial" charset="0"/>
              </a:rPr>
              <a:t>Традиционный </a:t>
            </a:r>
            <a:r>
              <a:rPr lang="ru-RU" altLang="ru-RU" sz="3100" b="1" dirty="0">
                <a:cs typeface="Times New Roman" pitchFamily="18" charset="0"/>
                <a:sym typeface="Arial" charset="0"/>
              </a:rPr>
              <a:t>подход  к анализу урока и стремление придерживаться старых подходов к оценке деятельности </a:t>
            </a:r>
            <a:r>
              <a:rPr lang="ru-RU" altLang="ru-RU" sz="3100" b="1" dirty="0" smtClean="0">
                <a:cs typeface="Times New Roman" pitchFamily="18" charset="0"/>
                <a:sym typeface="Arial" charset="0"/>
              </a:rPr>
              <a:t>учителя;</a:t>
            </a:r>
          </a:p>
          <a:p>
            <a:pPr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ru-RU" altLang="ru-RU" sz="3100" b="1" dirty="0" smtClean="0">
                <a:cs typeface="Times New Roman" pitchFamily="18" charset="0"/>
                <a:sym typeface="Arial" charset="0"/>
              </a:rPr>
              <a:t>Замена </a:t>
            </a:r>
            <a:r>
              <a:rPr lang="ru-RU" altLang="ru-RU" sz="3100" b="1" dirty="0">
                <a:cs typeface="Times New Roman" pitchFamily="18" charset="0"/>
                <a:sym typeface="Arial" charset="0"/>
              </a:rPr>
              <a:t>известных планов-конспектов технологическими картами </a:t>
            </a:r>
            <a:r>
              <a:rPr lang="ru-RU" altLang="ru-RU" sz="3100" b="1" dirty="0" smtClean="0">
                <a:cs typeface="Times New Roman" pitchFamily="18" charset="0"/>
                <a:sym typeface="Arial" charset="0"/>
              </a:rPr>
              <a:t>урока;</a:t>
            </a:r>
          </a:p>
          <a:p>
            <a:pPr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ru-RU" altLang="ru-RU" sz="3100" b="1" dirty="0" smtClean="0">
                <a:cs typeface="Times New Roman" pitchFamily="18" charset="0"/>
                <a:sym typeface="Arial" charset="0"/>
              </a:rPr>
              <a:t>Контрольно-оценочная деятельность</a:t>
            </a:r>
            <a:endParaRPr lang="ru-RU" altLang="ru-RU" sz="3100" b="1" dirty="0">
              <a:cs typeface="Times New Roman" pitchFamily="18" charset="0"/>
              <a:sym typeface="Arial" charset="0"/>
            </a:endParaRP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17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Вывод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2800" b="1" dirty="0" smtClean="0"/>
              <a:t>Форма записи урока в виде технологической карты дает возможность максимально детализировать его еще на стадии подготовки, оценить рациональность и потенциальную эффективность выбранных содержания, методов, средств и видов учебной деятельности на каждом этапе урока.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Особенность ФГОС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характер, который ставит главной задачей развитие личности ученика.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3717032"/>
            <a:ext cx="3168352" cy="482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Знания, умения и навыки</a:t>
            </a:r>
            <a:endParaRPr lang="ru-RU" b="1" dirty="0"/>
          </a:p>
        </p:txBody>
      </p:sp>
      <p:sp>
        <p:nvSpPr>
          <p:cNvPr id="7" name="Крест 6"/>
          <p:cNvSpPr/>
          <p:nvPr/>
        </p:nvSpPr>
        <p:spPr>
          <a:xfrm>
            <a:off x="5436096" y="2590056"/>
            <a:ext cx="2952328" cy="2736304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Реальные виды деятельности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7665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-166276"/>
            <a:ext cx="7128792" cy="139903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Методологическая основа ФГОС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700808"/>
            <a:ext cx="324036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Деятельностный</a:t>
            </a:r>
            <a:r>
              <a:rPr lang="ru-RU" sz="2400" b="1" dirty="0" smtClean="0"/>
              <a:t> подход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1700808"/>
            <a:ext cx="38164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Дифференцированный подход</a:t>
            </a:r>
            <a:endParaRPr lang="ru-RU" sz="2000" b="1" dirty="0"/>
          </a:p>
        </p:txBody>
      </p:sp>
      <p:sp>
        <p:nvSpPr>
          <p:cNvPr id="6" name="Шестиугольник 5"/>
          <p:cNvSpPr/>
          <p:nvPr/>
        </p:nvSpPr>
        <p:spPr>
          <a:xfrm>
            <a:off x="2555776" y="4077072"/>
            <a:ext cx="3797008" cy="244827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Развитие личности, </a:t>
            </a:r>
            <a:r>
              <a:rPr lang="ru-RU" sz="2400" dirty="0" smtClean="0"/>
              <a:t>формирование гражданской идентичности</a:t>
            </a:r>
            <a:endParaRPr lang="ru-RU" sz="2400" dirty="0"/>
          </a:p>
        </p:txBody>
      </p:sp>
      <p:sp>
        <p:nvSpPr>
          <p:cNvPr id="7" name="Стрелка вправо 6"/>
          <p:cNvSpPr/>
          <p:nvPr/>
        </p:nvSpPr>
        <p:spPr>
          <a:xfrm rot="3498987">
            <a:off x="2725276" y="3305890"/>
            <a:ext cx="962624" cy="552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6814719">
            <a:off x="4938686" y="3347337"/>
            <a:ext cx="962624" cy="552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83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ТЕХНОЛОГИЧЕСКАЯ КАРТА УРОКА – современная форма планирования</a:t>
            </a:r>
            <a:br>
              <a:rPr lang="ru-RU" sz="3200" dirty="0" smtClean="0"/>
            </a:br>
            <a:r>
              <a:rPr lang="ru-RU" sz="3200" dirty="0" smtClean="0"/>
              <a:t>взаимодействия учителя и обучающихся</a:t>
            </a:r>
            <a:endParaRPr lang="ru-RU" sz="3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Технологическая карта урока-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1412776"/>
            <a:ext cx="8424936" cy="441960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/>
              <a:t>это прежде </a:t>
            </a:r>
            <a:r>
              <a:rPr lang="ru-RU" sz="2800" b="1" dirty="0" smtClean="0"/>
              <a:t>всего </a:t>
            </a:r>
            <a:r>
              <a:rPr lang="ru-RU" sz="2800" b="1" dirty="0"/>
              <a:t>хорошо всем известный конспект урока в новой одежке. 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При </a:t>
            </a:r>
            <a:r>
              <a:rPr lang="ru-RU" sz="2800" b="1" dirty="0"/>
              <a:t>составлении технологической карты урока следует учитывать тип урока, </a:t>
            </a:r>
            <a:r>
              <a:rPr lang="ru-RU" sz="2800" b="1" dirty="0" smtClean="0"/>
              <a:t>цели, предполагаемые БУД.</a:t>
            </a:r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Технологическая карта урока</a:t>
            </a:r>
            <a:r>
              <a:rPr lang="ru-RU" sz="2800" b="1" dirty="0" smtClean="0"/>
              <a:t> </a:t>
            </a:r>
            <a:r>
              <a:rPr lang="ru-RU" sz="2800" dirty="0" smtClean="0"/>
              <a:t>– </a:t>
            </a:r>
            <a:r>
              <a:rPr lang="ru-RU" sz="2800" b="1" dirty="0" smtClean="0"/>
              <a:t>современная форма планирования педагогического взаимодействия учителя и обучающихся.</a:t>
            </a:r>
          </a:p>
          <a:p>
            <a:pPr marL="0" indent="0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23485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Технологическая карта урока-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1340768"/>
            <a:ext cx="7924800" cy="4707632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это </a:t>
            </a:r>
            <a:r>
              <a:rPr lang="ru-RU" sz="2800" b="1" dirty="0"/>
              <a:t>способ графического проектирования </a:t>
            </a:r>
            <a:r>
              <a:rPr lang="ru-RU" sz="2800" b="1" dirty="0" smtClean="0"/>
              <a:t>урока</a:t>
            </a:r>
          </a:p>
          <a:p>
            <a:pPr marL="0" indent="0" algn="just">
              <a:buNone/>
            </a:pPr>
            <a:endParaRPr lang="ru-RU" sz="2800" dirty="0" smtClean="0"/>
          </a:p>
          <a:p>
            <a:pPr marL="0" indent="0" algn="just">
              <a:buNone/>
            </a:pPr>
            <a:r>
              <a:rPr lang="ru-RU" sz="2800" b="1" dirty="0" smtClean="0"/>
              <a:t>Таблица</a:t>
            </a:r>
            <a:r>
              <a:rPr lang="ru-RU" sz="2800" b="1" dirty="0"/>
              <a:t>, позволяющая структурировать урок по выбранным учителем параметрам. Такими параметрами могут быть этапы урока, его цели, содержание учебного материала, методы и приемы организации учебной деятельности обучающихся, деятельность учителя и деятельность обучающихся. </a:t>
            </a:r>
          </a:p>
        </p:txBody>
      </p:sp>
    </p:spTree>
    <p:extLst>
      <p:ext uri="{BB962C8B-B14F-4D97-AF65-F5344CB8AC3E}">
        <p14:creationId xmlns:p14="http://schemas.microsoft.com/office/powerpoint/2010/main" val="1307045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ru-RU" sz="4000" dirty="0" smtClean="0">
                <a:solidFill>
                  <a:srgbClr val="002060"/>
                </a:solidFill>
              </a:rPr>
              <a:t>Структура технологической карты</a:t>
            </a:r>
            <a:br>
              <a:rPr lang="ru-RU" sz="4000" dirty="0" smtClean="0">
                <a:solidFill>
                  <a:srgbClr val="002060"/>
                </a:solidFill>
              </a:rPr>
            </a:br>
            <a:endParaRPr lang="ru-RU" sz="4000" dirty="0" smtClean="0">
              <a:solidFill>
                <a:srgbClr val="002060"/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1"/>
          </p:nvPr>
        </p:nvSpPr>
        <p:spPr>
          <a:xfrm>
            <a:off x="611188" y="980728"/>
            <a:ext cx="8137525" cy="5401022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Тема урока</a:t>
            </a:r>
          </a:p>
          <a:p>
            <a:pPr eaLnBrk="1" hangingPunct="1"/>
            <a:r>
              <a:rPr lang="ru-RU" sz="2800" b="1" dirty="0" smtClean="0"/>
              <a:t>Цели деятельности учителя</a:t>
            </a:r>
          </a:p>
          <a:p>
            <a:pPr eaLnBrk="1" hangingPunct="1"/>
            <a:r>
              <a:rPr lang="ru-RU" sz="2800" b="1" dirty="0" smtClean="0"/>
              <a:t>Тип урока</a:t>
            </a:r>
          </a:p>
          <a:p>
            <a:pPr eaLnBrk="1" hangingPunct="1"/>
            <a:r>
              <a:rPr lang="ru-RU" sz="2800" b="1" dirty="0" smtClean="0"/>
              <a:t>Планируемые образовательные результаты: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dirty="0" smtClean="0"/>
              <a:t>    личностные, предметные, БУД (регулятивные, познавательные, коммуникативные)</a:t>
            </a:r>
          </a:p>
          <a:p>
            <a:pPr eaLnBrk="1" hangingPunct="1"/>
            <a:r>
              <a:rPr lang="ru-RU" sz="2800" b="1" dirty="0" smtClean="0"/>
              <a:t>Методы и формы обучения</a:t>
            </a:r>
          </a:p>
          <a:p>
            <a:pPr eaLnBrk="1" hangingPunct="1"/>
            <a:r>
              <a:rPr lang="ru-RU" sz="2800" b="1" dirty="0" smtClean="0"/>
              <a:t>Образовательные ресурсы</a:t>
            </a:r>
          </a:p>
          <a:p>
            <a:pPr eaLnBrk="1" hangingPunct="1"/>
            <a:r>
              <a:rPr lang="ru-RU" sz="2800" b="1" dirty="0" smtClean="0"/>
              <a:t>Основные понятия и термины</a:t>
            </a:r>
          </a:p>
          <a:p>
            <a:pPr eaLnBrk="1" hangingPunct="1"/>
            <a:r>
              <a:rPr lang="ru-RU" sz="2800" b="1" dirty="0" smtClean="0"/>
              <a:t>Оборудование</a:t>
            </a:r>
          </a:p>
          <a:p>
            <a:pPr eaLnBrk="1" hangingPunct="1"/>
            <a:endParaRPr lang="ru-RU" sz="2400" b="1" dirty="0" smtClean="0"/>
          </a:p>
          <a:p>
            <a:pPr eaLnBrk="1" hangingPunct="1"/>
            <a:endParaRPr lang="ru-RU" sz="2400" b="1" dirty="0" smtClean="0"/>
          </a:p>
        </p:txBody>
      </p:sp>
      <p:sp>
        <p:nvSpPr>
          <p:cNvPr id="2" name="Овал 1">
            <a:hlinkClick r:id="rId2" action="ppaction://hlinkfile"/>
          </p:cNvPr>
          <p:cNvSpPr/>
          <p:nvPr/>
        </p:nvSpPr>
        <p:spPr>
          <a:xfrm>
            <a:off x="539552" y="6021288"/>
            <a:ext cx="10081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>
            <a:hlinkClick r:id="rId3" action="ppaction://hlinkfile"/>
          </p:cNvPr>
          <p:cNvSpPr/>
          <p:nvPr/>
        </p:nvSpPr>
        <p:spPr>
          <a:xfrm>
            <a:off x="7380312" y="6021288"/>
            <a:ext cx="10081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041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Преимущества технологической карты</a:t>
            </a:r>
            <a:r>
              <a:rPr lang="ru-RU" sz="3800" dirty="0" smtClean="0"/>
              <a:t>: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dirty="0" smtClean="0"/>
              <a:t>использование готовых разработок по темам освобождает учителя от непродуктивной рутинной работы;</a:t>
            </a:r>
          </a:p>
          <a:p>
            <a:pPr>
              <a:lnSpc>
                <a:spcPct val="90000"/>
              </a:lnSpc>
            </a:pPr>
            <a:r>
              <a:rPr lang="ru-RU" sz="2800" b="1" dirty="0" smtClean="0"/>
              <a:t>освобождает время для творчества учителя;</a:t>
            </a:r>
          </a:p>
          <a:p>
            <a:pPr>
              <a:lnSpc>
                <a:spcPct val="90000"/>
              </a:lnSpc>
            </a:pPr>
            <a:r>
              <a:rPr lang="ru-RU" sz="2800" b="1" dirty="0" smtClean="0"/>
              <a:t>обеспечивает согласованные действия всех участников педагогического процесса;</a:t>
            </a:r>
          </a:p>
          <a:p>
            <a:pPr>
              <a:lnSpc>
                <a:spcPct val="90000"/>
              </a:lnSpc>
            </a:pPr>
            <a:r>
              <a:rPr lang="ru-RU" sz="2800" b="1" dirty="0" smtClean="0"/>
              <a:t>обеспечивает повышение качества образования</a:t>
            </a:r>
            <a:r>
              <a:rPr lang="ru-RU" sz="24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5021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497193" cy="121014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Достоинства структуры технологической карты урока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916832"/>
            <a:ext cx="8291512" cy="420933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4000" dirty="0" smtClean="0"/>
              <a:t>   </a:t>
            </a:r>
            <a:r>
              <a:rPr lang="ru-RU" sz="4000" b="1" dirty="0" smtClean="0"/>
              <a:t>Чётко фиксирует:  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4000" b="1" dirty="0" smtClean="0"/>
              <a:t> не только предполагаемые виды   деятельности учителя и обучающихся на уроке, 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4000" b="1" u="sng" dirty="0" smtClean="0"/>
              <a:t>но и виды формируемых у учащихся способов деятельности</a:t>
            </a: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</TotalTime>
  <Words>436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Franklin Gothic Book</vt:lpstr>
      <vt:lpstr>Franklin Gothic Medium</vt:lpstr>
      <vt:lpstr>Times New Roman</vt:lpstr>
      <vt:lpstr>Wingdings</vt:lpstr>
      <vt:lpstr>Wingdings 2</vt:lpstr>
      <vt:lpstr>Справедливость</vt:lpstr>
      <vt:lpstr>Требования к современному уроку в соответствии с ФГОС</vt:lpstr>
      <vt:lpstr>Особенность ФГОС</vt:lpstr>
      <vt:lpstr>Методологическая основа ФГОС</vt:lpstr>
      <vt:lpstr>ТЕХНОЛОГИЧЕСКАЯ КАРТА УРОКА – современная форма планирования взаимодействия учителя и обучающихся</vt:lpstr>
      <vt:lpstr>Технологическая карта урока-</vt:lpstr>
      <vt:lpstr>Технологическая карта урока-</vt:lpstr>
      <vt:lpstr>Структура технологической карты </vt:lpstr>
      <vt:lpstr>Преимущества технологической карты:</vt:lpstr>
      <vt:lpstr>Достоинства структуры технологической карты урока</vt:lpstr>
      <vt:lpstr>Достоинства структуры технологической карты урока</vt:lpstr>
      <vt:lpstr>Структура технологической карты урока</vt:lpstr>
      <vt:lpstr>Структура технологической карты урока</vt:lpstr>
      <vt:lpstr>Структура технологической карты урока</vt:lpstr>
      <vt:lpstr>Основные трудности при подготовке урока в условиях ФГОС:</vt:lpstr>
      <vt:lpstr>Вывод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Гуров</cp:lastModifiedBy>
  <cp:revision>13</cp:revision>
  <dcterms:created xsi:type="dcterms:W3CDTF">2015-11-05T17:07:59Z</dcterms:created>
  <dcterms:modified xsi:type="dcterms:W3CDTF">2022-05-18T03:43:29Z</dcterms:modified>
</cp:coreProperties>
</file>