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66" r:id="rId4"/>
    <p:sldId id="262" r:id="rId5"/>
    <p:sldId id="267" r:id="rId6"/>
    <p:sldId id="270" r:id="rId7"/>
    <p:sldId id="260" r:id="rId8"/>
    <p:sldId id="269" r:id="rId9"/>
    <p:sldId id="271" r:id="rId10"/>
    <p:sldId id="272" r:id="rId11"/>
    <p:sldId id="274" r:id="rId12"/>
    <p:sldId id="27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13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9462EF3-3C4F-43EE-ACEE-D4B806740EA3}" type="datetimeFigureOut">
              <a:rPr lang="en-US" dirty="0"/>
              <a:pPr/>
              <a:t>6/29/2021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3B39-165A-4B68-AA5C-581F5336313C}" type="datetimeFigureOut">
              <a:rPr lang="en-US" dirty="0"/>
              <a:t>6/29/2021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8C57-33F9-4259-AC4F-0E3F5BEC9B94}" type="datetimeFigureOut">
              <a:rPr lang="en-US" dirty="0"/>
              <a:t>6/29/2021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772B-8FA2-401F-A0A1-A59855EDBC3E}" type="datetimeFigureOut">
              <a:rPr lang="en-US" dirty="0"/>
              <a:t>6/29/2021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5BDE-5A90-4611-82E9-0FC5746D30C5}" type="datetimeFigureOut">
              <a:rPr lang="en-US" dirty="0"/>
              <a:t>6/29/2021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A17D-0BEA-4E76-A7FC-F7C188BC48D1}" type="datetimeFigureOut">
              <a:rPr lang="en-US" dirty="0"/>
              <a:t>6/29/2021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AC7D-18CA-4236-82B9-D75EB1D66EAE}" type="datetimeFigureOut">
              <a:rPr lang="en-US" dirty="0"/>
              <a:t>6/29/2021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300E-C023-45CD-A0BE-EDB7A8C6EA8B}" type="datetimeFigureOut">
              <a:rPr lang="en-US" dirty="0"/>
              <a:t>6/29/2021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0EAD-E369-4933-8469-ED7764B56A1B}" type="datetimeFigureOut">
              <a:rPr lang="en-US" dirty="0"/>
              <a:t>6/29/2021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0EF2-9919-473B-8215-8616BAF10692}" type="datetimeFigureOut">
              <a:rPr lang="en-US" dirty="0"/>
              <a:t>6/29/2021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72EB-AC54-4713-BFC2-BEB621108C63}" type="datetimeFigureOut">
              <a:rPr lang="en-US" dirty="0"/>
              <a:t>6/29/2021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5A0C-791E-4545-B787-F98AD45CD761}" type="datetimeFigureOut">
              <a:rPr lang="en-US" dirty="0"/>
              <a:t>6/29/2021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6B77-F4F4-4427-AC4F-9A623798AD82}" type="datetimeFigureOut">
              <a:rPr lang="en-US" dirty="0"/>
              <a:t>6/29/2021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790C-34EB-4565-8437-CACF4CDB7822}" type="datetimeFigureOut">
              <a:rPr lang="en-US" dirty="0"/>
              <a:t>6/29/2021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C11-22B8-4A4E-8126-B3AF6B948A8E}" type="datetimeFigureOut">
              <a:rPr lang="en-US" dirty="0"/>
              <a:t>6/29/2021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06B6-C816-4861-964D-15A98395707D}" type="datetimeFigureOut">
              <a:rPr lang="en-US" dirty="0"/>
              <a:t>6/29/2021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8AB-EA7C-4B1B-9D73-E2551851FABE}" type="datetimeFigureOut">
              <a:rPr lang="en-US" dirty="0"/>
              <a:t>6/29/2021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0786BE5-D2A3-4BF0-8B30-D7403E61B3DC}" type="datetimeFigureOut">
              <a:rPr lang="en-US" dirty="0"/>
              <a:t>6/29/2021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1808" y="1677505"/>
            <a:ext cx="10571824" cy="2701990"/>
          </a:xfrm>
        </p:spPr>
        <p:txBody>
          <a:bodyPr/>
          <a:lstStyle/>
          <a:p>
            <a:r>
              <a:rPr lang="ru-RU" dirty="0"/>
              <a:t>Санитарный режим в </a:t>
            </a:r>
            <a:r>
              <a:rPr lang="ru-RU" dirty="0" smtClean="0"/>
              <a:t>аптеке «ООО Советская аптека»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43663" y="5085347"/>
            <a:ext cx="7089969" cy="1126477"/>
          </a:xfrm>
        </p:spPr>
        <p:txBody>
          <a:bodyPr>
            <a:noAutofit/>
          </a:bodyPr>
          <a:lstStyle/>
          <a:p>
            <a:pPr algn="r"/>
            <a:r>
              <a:rPr lang="ru-RU" sz="2400" dirty="0" smtClean="0"/>
              <a:t>Выполнила: Титова Анна Викторовна</a:t>
            </a:r>
          </a:p>
          <a:p>
            <a:pPr algn="r"/>
            <a:r>
              <a:rPr lang="ru-RU" sz="2400" dirty="0" smtClean="0"/>
              <a:t>Группа: 201-1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9795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Холодильное оборудование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43" y="1737866"/>
            <a:ext cx="3685883" cy="491451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729" y="1652016"/>
            <a:ext cx="3771734" cy="50289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526" y="1680633"/>
            <a:ext cx="3887203" cy="497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498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0154" y="2651626"/>
            <a:ext cx="10603909" cy="3749174"/>
          </a:xfrm>
        </p:spPr>
        <p:txBody>
          <a:bodyPr>
            <a:noAutofit/>
          </a:bodyPr>
          <a:lstStyle/>
          <a:p>
            <a:r>
              <a:rPr lang="ru-RU" sz="3600" dirty="0" smtClean="0"/>
              <a:t>В целом, можно сделать вывод, что санитарный режим в данной аптеке соблюдается, за исключением некоторых недочётов. В аптеке всегда чисто и светло, сотрудники ответственны, следят за санитарным режимом.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171057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558507" y="2087881"/>
            <a:ext cx="8422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Спасибо за внимание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165945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Требования </a:t>
            </a:r>
            <a:r>
              <a:rPr lang="ru-RU" dirty="0"/>
              <a:t>к </a:t>
            </a:r>
            <a:r>
              <a:rPr lang="ru-RU" dirty="0" smtClean="0"/>
              <a:t>помещению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2659" y="2603500"/>
            <a:ext cx="9721593" cy="34163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Вход в аптеку осуществляется через продуктовый магазин. На </a:t>
            </a:r>
            <a:r>
              <a:rPr lang="ru-RU" sz="2800" dirty="0" err="1" smtClean="0"/>
              <a:t>погоре</a:t>
            </a:r>
            <a:r>
              <a:rPr lang="ru-RU" sz="2800" dirty="0" smtClean="0"/>
              <a:t> магазина есть коврик для очистки обуви от грязи. Он меняется 1 раз в день персоналом магазина, либо персоналом аптеки. </a:t>
            </a:r>
          </a:p>
          <a:p>
            <a:r>
              <a:rPr lang="ru-RU" sz="2800" dirty="0" smtClean="0"/>
              <a:t>Освещение аптеки осуществляется как естественным (окна в материальной комнате и в торговом зале), так и искусственным освещением.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02759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0574" y="813247"/>
            <a:ext cx="10122647" cy="742837"/>
          </a:xfrm>
        </p:spPr>
        <p:txBody>
          <a:bodyPr/>
          <a:lstStyle/>
          <a:p>
            <a:r>
              <a:rPr lang="ru-RU" dirty="0"/>
              <a:t>Санитарное содержание помещений, оборудования, инвентаря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/>
              <a:t>Перед началом работы </a:t>
            </a:r>
            <a:r>
              <a:rPr lang="ru-RU" sz="2800" dirty="0" smtClean="0"/>
              <a:t>проводится </a:t>
            </a:r>
            <a:r>
              <a:rPr lang="ru-RU" sz="2800" b="1" dirty="0" smtClean="0"/>
              <a:t>влажная </a:t>
            </a:r>
            <a:r>
              <a:rPr lang="ru-RU" sz="2800" dirty="0" smtClean="0"/>
              <a:t>уборка </a:t>
            </a:r>
            <a:r>
              <a:rPr lang="ru-RU" sz="2800" dirty="0"/>
              <a:t>помещений (полов и оборудования) с применением дезинфицирующих средств. </a:t>
            </a:r>
            <a:r>
              <a:rPr lang="ru-RU" sz="2800" dirty="0" smtClean="0"/>
              <a:t>Для мытья полов выделен отдельный сотрудник – санитарка, она моет полы в 8:00 утра, как только открывается аптека. Затем сотрудники проводят влажную уборку оборудования и витрин.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6209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82281" y="1660839"/>
            <a:ext cx="5120961" cy="4130361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Санитарная </a:t>
            </a:r>
            <a:r>
              <a:rPr lang="ru-RU" sz="2400" dirty="0" smtClean="0">
                <a:solidFill>
                  <a:schemeClr val="tx1"/>
                </a:solidFill>
              </a:rPr>
              <a:t>одежда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В аптеке нет принятой формы, сотрудники находятся на рабочем месте в обычных медицинских халатах. Перед </a:t>
            </a:r>
            <a:r>
              <a:rPr lang="ru-RU" sz="2400" dirty="0">
                <a:solidFill>
                  <a:schemeClr val="tx1"/>
                </a:solidFill>
              </a:rPr>
              <a:t>посещением </a:t>
            </a:r>
            <a:r>
              <a:rPr lang="ru-RU" sz="2400" dirty="0" err="1">
                <a:solidFill>
                  <a:schemeClr val="tx1"/>
                </a:solidFill>
              </a:rPr>
              <a:t>сан.узла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снимают его. Стирают 2 раза в неделю. Хранятся халаты отдельно.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70" y="556396"/>
            <a:ext cx="43434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23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Отходы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3" y="2410995"/>
            <a:ext cx="8825659" cy="3416300"/>
          </a:xfrm>
        </p:spPr>
        <p:txBody>
          <a:bodyPr>
            <a:noAutofit/>
          </a:bodyPr>
          <a:lstStyle/>
          <a:p>
            <a:r>
              <a:rPr lang="ru-RU" sz="2800" dirty="0"/>
              <a:t> Отходы производства и мусор должны собираться в специальные контейнеры с приводной крышкой с удалением из помещения не реже </a:t>
            </a:r>
            <a:r>
              <a:rPr lang="ru-RU" sz="2800" b="1" dirty="0"/>
              <a:t>1 раза в смену. </a:t>
            </a:r>
            <a:r>
              <a:rPr lang="ru-RU" sz="2800" dirty="0" smtClean="0"/>
              <a:t>Раковины </a:t>
            </a:r>
            <a:r>
              <a:rPr lang="ru-RU" sz="2800" dirty="0"/>
              <a:t>для мытья рук, санитарные узлы и контейнеры для мусора моют, чистят и дезинфицируют ежедневно</a:t>
            </a:r>
            <a:r>
              <a:rPr lang="ru-RU" sz="2800" dirty="0" smtClean="0"/>
              <a:t>. </a:t>
            </a:r>
          </a:p>
          <a:p>
            <a:r>
              <a:rPr lang="ru-RU" sz="2800" dirty="0" smtClean="0"/>
              <a:t>Данные условия соблюдаются.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60592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Оборудование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03500"/>
            <a:ext cx="9625341" cy="3364163"/>
          </a:xfrm>
        </p:spPr>
        <p:txBody>
          <a:bodyPr>
            <a:noAutofit/>
          </a:bodyPr>
          <a:lstStyle/>
          <a:p>
            <a:r>
              <a:rPr lang="ru-RU" sz="3200" dirty="0"/>
              <a:t>Оборудование </a:t>
            </a:r>
            <a:r>
              <a:rPr lang="ru-RU" sz="3200" b="1" dirty="0"/>
              <a:t>не </a:t>
            </a:r>
            <a:r>
              <a:rPr lang="ru-RU" sz="3200" dirty="0" smtClean="0"/>
              <a:t>загораживает </a:t>
            </a:r>
            <a:r>
              <a:rPr lang="ru-RU" sz="3200" dirty="0"/>
              <a:t>естественный или искусственный источник света и </a:t>
            </a:r>
            <a:r>
              <a:rPr lang="ru-RU" sz="3200" b="1" dirty="0" smtClean="0"/>
              <a:t>не</a:t>
            </a:r>
            <a:r>
              <a:rPr lang="ru-RU" sz="3200" dirty="0" smtClean="0"/>
              <a:t> загромождает проходы. Но, при этом, условие </a:t>
            </a:r>
            <a:r>
              <a:rPr lang="ru-RU" sz="3200" dirty="0"/>
              <a:t>установки оборудования на расстоянии не менее 0,5 метров от стен или другого </a:t>
            </a:r>
            <a:r>
              <a:rPr lang="ru-RU" sz="3200" dirty="0" smtClean="0"/>
              <a:t>оборудования – не соблюдается.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59454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77263" y="513347"/>
            <a:ext cx="5614737" cy="588745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Уборочный инвентарь должен быть </a:t>
            </a:r>
            <a:r>
              <a:rPr lang="ru-RU" b="1" dirty="0">
                <a:solidFill>
                  <a:schemeClr val="tx1"/>
                </a:solidFill>
              </a:rPr>
              <a:t>промаркирован</a:t>
            </a:r>
            <a:r>
              <a:rPr lang="ru-RU" dirty="0">
                <a:solidFill>
                  <a:schemeClr val="tx1"/>
                </a:solidFill>
              </a:rPr>
              <a:t> и использован строго по назначению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Хранение Ветоши осуществляют </a:t>
            </a:r>
            <a:r>
              <a:rPr lang="ru-RU" dirty="0">
                <a:solidFill>
                  <a:schemeClr val="tx1"/>
                </a:solidFill>
              </a:rPr>
              <a:t>в специально  выделенном месте </a:t>
            </a:r>
            <a:r>
              <a:rPr lang="ru-RU" dirty="0" smtClean="0">
                <a:solidFill>
                  <a:schemeClr val="tx1"/>
                </a:solidFill>
              </a:rPr>
              <a:t>(железный закрытый шкаф), </a:t>
            </a:r>
            <a:r>
              <a:rPr lang="ru-RU" dirty="0">
                <a:solidFill>
                  <a:schemeClr val="tx1"/>
                </a:solidFill>
              </a:rPr>
              <a:t>после дезинфекции и сушки, хранят в </a:t>
            </a:r>
            <a:r>
              <a:rPr lang="ru-RU" dirty="0" smtClean="0">
                <a:solidFill>
                  <a:schemeClr val="tx1"/>
                </a:solidFill>
              </a:rPr>
              <a:t>открытом ведре. (следует хранить в чистой </a:t>
            </a:r>
            <a:r>
              <a:rPr lang="ru-RU" dirty="0">
                <a:solidFill>
                  <a:schemeClr val="tx1"/>
                </a:solidFill>
              </a:rPr>
              <a:t>промаркированной плотно закрытой </a:t>
            </a:r>
            <a:r>
              <a:rPr lang="ru-RU" dirty="0" smtClean="0">
                <a:solidFill>
                  <a:schemeClr val="tx1"/>
                </a:solidFill>
              </a:rPr>
              <a:t>таре)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6" y="669838"/>
            <a:ext cx="4111792" cy="548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715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323" y="1471979"/>
            <a:ext cx="5129297" cy="3793827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Зона приёмки лекарственных препаратов. Оснащена большим столом, гигрометром.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735" y="374315"/>
            <a:ext cx="4491866" cy="598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173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Имеющиеся зоны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316" y="1851335"/>
            <a:ext cx="3577467" cy="476995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349" y="1851335"/>
            <a:ext cx="3577468" cy="476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231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122</TotalTime>
  <Words>342</Words>
  <Application>Microsoft Office PowerPoint</Application>
  <PresentationFormat>Широкоэкранный</PresentationFormat>
  <Paragraphs>23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Ион (конференц-зал)</vt:lpstr>
      <vt:lpstr>Санитарный режим в аптеке «ООО Советская аптека»</vt:lpstr>
      <vt:lpstr>Требования к помещению</vt:lpstr>
      <vt:lpstr>Санитарное содержание помещений, оборудования, инвентаря</vt:lpstr>
      <vt:lpstr>Презентация PowerPoint</vt:lpstr>
      <vt:lpstr>Отходы</vt:lpstr>
      <vt:lpstr>Оборудование</vt:lpstr>
      <vt:lpstr>Презентация PowerPoint</vt:lpstr>
      <vt:lpstr>Презентация PowerPoint</vt:lpstr>
      <vt:lpstr>Имеющиеся зоны</vt:lpstr>
      <vt:lpstr>Холодильное оборудование</vt:lpstr>
      <vt:lpstr>Заключение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8</cp:revision>
  <dcterms:created xsi:type="dcterms:W3CDTF">2021-06-28T22:19:48Z</dcterms:created>
  <dcterms:modified xsi:type="dcterms:W3CDTF">2021-06-29T00:22:35Z</dcterms:modified>
</cp:coreProperties>
</file>